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19"/>
  </p:notesMasterIdLst>
  <p:sldIdLst>
    <p:sldId id="257" r:id="rId3"/>
    <p:sldId id="317" r:id="rId4"/>
    <p:sldId id="316" r:id="rId5"/>
    <p:sldId id="322" r:id="rId6"/>
    <p:sldId id="315" r:id="rId7"/>
    <p:sldId id="320" r:id="rId8"/>
    <p:sldId id="294" r:id="rId9"/>
    <p:sldId id="321" r:id="rId10"/>
    <p:sldId id="270" r:id="rId11"/>
    <p:sldId id="305" r:id="rId12"/>
    <p:sldId id="302" r:id="rId13"/>
    <p:sldId id="271" r:id="rId14"/>
    <p:sldId id="325" r:id="rId15"/>
    <p:sldId id="323" r:id="rId16"/>
    <p:sldId id="313" r:id="rId17"/>
    <p:sldId id="314"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t Roos" initials="GR" lastIdx="15" clrIdx="0">
    <p:extLst>
      <p:ext uri="{19B8F6BF-5375-455C-9EA6-DF929625EA0E}">
        <p15:presenceInfo xmlns:p15="http://schemas.microsoft.com/office/powerpoint/2012/main" userId="454153578d80275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70"/>
    <p:restoredTop sz="64198"/>
  </p:normalViewPr>
  <p:slideViewPr>
    <p:cSldViewPr snapToGrid="0" snapToObjects="1">
      <p:cViewPr varScale="1">
        <p:scale>
          <a:sx n="69" d="100"/>
          <a:sy n="69" d="100"/>
        </p:scale>
        <p:origin x="48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803D0-2FF0-2C4C-915B-1EDA511CA626}" type="datetimeFigureOut">
              <a:rPr lang="nl-NL" smtClean="0"/>
              <a:t>02-10-19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CFF229-38D3-0143-91DF-4F4CDFD7320E}" type="slidenum">
              <a:rPr lang="nl-NL" smtClean="0"/>
              <a:t>‹nr.›</a:t>
            </a:fld>
            <a:endParaRPr lang="nl-NL"/>
          </a:p>
        </p:txBody>
      </p:sp>
    </p:spTree>
    <p:extLst>
      <p:ext uri="{BB962C8B-B14F-4D97-AF65-F5344CB8AC3E}">
        <p14:creationId xmlns:p14="http://schemas.microsoft.com/office/powerpoint/2010/main" val="37943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BE8A1BD9-1485-432A-A1B9-E1F7C6F58217}" type="slidenum">
              <a:rPr lang="nl-NL" smtClean="0"/>
              <a:t>1</a:t>
            </a:fld>
            <a:endParaRPr lang="nl-NL"/>
          </a:p>
        </p:txBody>
      </p:sp>
    </p:spTree>
    <p:extLst>
      <p:ext uri="{BB962C8B-B14F-4D97-AF65-F5344CB8AC3E}">
        <p14:creationId xmlns:p14="http://schemas.microsoft.com/office/powerpoint/2010/main" val="1282676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Stimuleer de aios om zelf de context vorm te geven en een hulpvraag te maken! De </a:t>
            </a:r>
            <a:r>
              <a:rPr lang="nl-NL" dirty="0" err="1"/>
              <a:t>sky</a:t>
            </a:r>
            <a:r>
              <a:rPr lang="nl-NL" dirty="0"/>
              <a:t> is </a:t>
            </a:r>
            <a:r>
              <a:rPr lang="nl-NL" dirty="0" err="1"/>
              <a:t>the</a:t>
            </a:r>
            <a:r>
              <a:rPr lang="nl-NL" dirty="0"/>
              <a:t> limit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Werkvorm: de aios krijgen een voor een ‘de beurt’ om hun hulpvraag bij de casus te uiten. Eerder genoemde hulpvragen mogen niet nogmaals genoemd worden. In een groep van 11 aios kun je 2 keer de groep rond gaan zodat er 22 hulpvragen genoemd worden. </a:t>
            </a:r>
          </a:p>
          <a:p>
            <a:r>
              <a:rPr lang="nl-NL" dirty="0"/>
              <a:t>Docent noteert al deze hulpvragen beknopt op </a:t>
            </a:r>
            <a:r>
              <a:rPr lang="nl-NL" dirty="0" err="1"/>
              <a:t>whitboard</a:t>
            </a:r>
            <a:r>
              <a:rPr lang="nl-NL" dirty="0"/>
              <a:t>/flappen/</a:t>
            </a:r>
            <a:r>
              <a:rPr lang="nl-NL" dirty="0" err="1"/>
              <a:t>digibord</a:t>
            </a:r>
            <a:r>
              <a:rPr lang="nl-NL" dirty="0"/>
              <a:t> in drie </a:t>
            </a:r>
            <a:r>
              <a:rPr lang="nl-NL" dirty="0" err="1"/>
              <a:t>categorien</a:t>
            </a:r>
            <a:r>
              <a:rPr lang="nl-NL" dirty="0"/>
              <a:t> volgens ICE (dus 1 flap met ‘opvattingen’, 1 flap met ‘zorgen’ (emoties) en 1 flap met ‘verwachtingen’. Laat pas </a:t>
            </a:r>
            <a:r>
              <a:rPr lang="nl-NL" dirty="0" err="1"/>
              <a:t>nå</a:t>
            </a:r>
            <a:r>
              <a:rPr lang="nl-NL" dirty="0"/>
              <a:t> deze oefening en na uitleg van ICE zien hoe je hebt ingedeeld, dus zet deze woorden niet op de flap!</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689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Silverman 3</a:t>
            </a:r>
            <a:r>
              <a:rPr lang="nl-NL" baseline="30000" dirty="0"/>
              <a:t>e</a:t>
            </a:r>
            <a:r>
              <a:rPr lang="nl-NL" dirty="0"/>
              <a:t> druk </a:t>
            </a:r>
            <a:r>
              <a:rPr lang="nl-NL" dirty="0" err="1"/>
              <a:t>bl</a:t>
            </a:r>
            <a:r>
              <a:rPr lang="nl-NL" dirty="0"/>
              <a:t> 128-132</a:t>
            </a:r>
          </a:p>
          <a:p>
            <a:endParaRPr lang="nl-NL" dirty="0"/>
          </a:p>
          <a:p>
            <a:r>
              <a:rPr lang="nl-NL" dirty="0"/>
              <a:t>Uitwisseling, evt. noteert iemand handige zinnen voor de groep.</a:t>
            </a:r>
          </a:p>
          <a:p>
            <a:endParaRPr lang="nl-NL" dirty="0"/>
          </a:p>
          <a:p>
            <a:r>
              <a:rPr lang="nl-NL" dirty="0"/>
              <a:t>Belangrijk: in deze fase gebruik je bij voorkeur ‘open vragen’ (hoe, wat, wanneer, waarom etc. is als vragend voornaamwoord de start).</a:t>
            </a:r>
          </a:p>
          <a:p>
            <a:r>
              <a:rPr lang="nl-NL" dirty="0"/>
              <a:t>Open vragen genereren veel meer informatie dan gesloten vragen (waarop je ‘ja/nee’ kunt antwoorden).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7CCFF229-38D3-0143-91DF-4F4CDFD7320E}" type="slidenum">
              <a:rPr lang="nl-NL" smtClean="0"/>
              <a:t>11</a:t>
            </a:fld>
            <a:endParaRPr lang="nl-NL"/>
          </a:p>
        </p:txBody>
      </p:sp>
    </p:spTree>
    <p:extLst>
      <p:ext uri="{BB962C8B-B14F-4D97-AF65-F5344CB8AC3E}">
        <p14:creationId xmlns:p14="http://schemas.microsoft.com/office/powerpoint/2010/main" val="307929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dirty="0"/>
              <a:t>Patiënt uitnodigen om meer te vertellen met behulp van drie sleutelvragen over </a:t>
            </a:r>
            <a:r>
              <a:rPr lang="nl-NL" sz="1200" b="1" dirty="0">
                <a:solidFill>
                  <a:srgbClr val="3366FF"/>
                </a:solidFill>
              </a:rPr>
              <a:t>‘ICE’</a:t>
            </a:r>
          </a:p>
          <a:p>
            <a:pPr marL="0" indent="0">
              <a:buNone/>
            </a:pPr>
            <a:r>
              <a:rPr lang="nl-NL" dirty="0"/>
              <a:t>Dit gaat dus over ‘hoe’ je dat doet,</a:t>
            </a:r>
            <a:r>
              <a:rPr lang="nl-NL" baseline="0" dirty="0"/>
              <a:t> de vaardigheid. </a:t>
            </a:r>
            <a:r>
              <a:rPr lang="nl-NL" dirty="0"/>
              <a:t> Als je deze drie aspecten</a:t>
            </a:r>
            <a:r>
              <a:rPr lang="nl-NL" baseline="0" dirty="0"/>
              <a:t> goed exploreert is de hulpvraag bijna altijd helder en hoeft die alleen nog maar te worden samengevat. Er is dan dus niet ‘één goede vraag’ die de hulpvraag boven tafel brengt, maar het is meer een manier van explorerend omgaan met het verhaal  van de patiënt.</a:t>
            </a:r>
          </a:p>
          <a:p>
            <a:pPr marL="0" indent="0">
              <a:buNone/>
            </a:pPr>
            <a:endParaRPr lang="nl-NL" baseline="0" dirty="0"/>
          </a:p>
          <a:p>
            <a:pPr marL="0" indent="0">
              <a:buNone/>
            </a:pPr>
            <a:r>
              <a:rPr lang="nl-NL" baseline="0" dirty="0"/>
              <a:t>Zie voor ICE o.a.’ NHG handboek effectieve communicatie in de huisartsenpraktijk’ </a:t>
            </a:r>
            <a:r>
              <a:rPr lang="nl-NL" baseline="0" dirty="0" err="1"/>
              <a:t>hfdst</a:t>
            </a:r>
            <a:r>
              <a:rPr lang="nl-NL" baseline="0" dirty="0"/>
              <a:t>. 2.1, </a:t>
            </a:r>
            <a:r>
              <a:rPr lang="nl-NL" baseline="0" dirty="0" err="1"/>
              <a:t>bl</a:t>
            </a:r>
            <a:r>
              <a:rPr lang="nl-NL" baseline="0" dirty="0"/>
              <a:t> 38.</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12</a:t>
            </a:fld>
            <a:endParaRPr lang="nl-NL"/>
          </a:p>
        </p:txBody>
      </p:sp>
    </p:spTree>
    <p:extLst>
      <p:ext uri="{BB962C8B-B14F-4D97-AF65-F5344CB8AC3E}">
        <p14:creationId xmlns:p14="http://schemas.microsoft.com/office/powerpoint/2010/main" val="3506004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Laat </a:t>
            </a:r>
            <a:r>
              <a:rPr lang="nl-NL" dirty="0" err="1"/>
              <a:t>aios</a:t>
            </a:r>
            <a:r>
              <a:rPr lang="nl-NL" dirty="0"/>
              <a:t> aanvullen, omdat in de vorige slides al is toegewerkt naar deze </a:t>
            </a:r>
            <a:r>
              <a:rPr lang="nl-NL" dirty="0" err="1"/>
              <a:t>uitkomtst</a:t>
            </a:r>
            <a:r>
              <a:rPr lang="nl-NL" dirty="0"/>
              <a:t> (3 flappen aan de muur, eigen vragen bedenken) zal dit niet veel tijd en moeite kosten.</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13</a:t>
            </a:fld>
            <a:endParaRPr lang="nl-NL"/>
          </a:p>
        </p:txBody>
      </p:sp>
    </p:spTree>
    <p:extLst>
      <p:ext uri="{BB962C8B-B14F-4D97-AF65-F5344CB8AC3E}">
        <p14:creationId xmlns:p14="http://schemas.microsoft.com/office/powerpoint/2010/main" val="117423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Kort rollenspel waarin docent de patiënt speelt en aios oefenen met ICE/exploreren. Het kan in 2 of 3 tallen, maar kan ook centraal waarin </a:t>
            </a:r>
            <a:r>
              <a:rPr lang="nl-NL" dirty="0" err="1"/>
              <a:t>aios</a:t>
            </a:r>
            <a:r>
              <a:rPr lang="nl-NL" dirty="0"/>
              <a:t> elkaar afwisselen bij het effectief exploreren van de hulpvraag.</a:t>
            </a:r>
          </a:p>
          <a:p>
            <a:endParaRPr lang="nl-NL" dirty="0"/>
          </a:p>
          <a:p>
            <a:r>
              <a:rPr lang="nl-NL" b="1" dirty="0" err="1"/>
              <a:t>Patiëntenrol</a:t>
            </a:r>
            <a:r>
              <a:rPr lang="nl-NL" dirty="0"/>
              <a:t>: je bent 28 jaar en verpleegkundige. Je hebt een zoontje van 1 jaar (deze info weet de dokter al, sluit aan op slide 10). Het volgende is achtergrondinfo voor de docent (evt. </a:t>
            </a:r>
            <a:r>
              <a:rPr lang="nl-NL" dirty="0" err="1"/>
              <a:t>aios</a:t>
            </a:r>
            <a:r>
              <a:rPr lang="nl-NL" dirty="0"/>
              <a:t>) die de </a:t>
            </a:r>
            <a:r>
              <a:rPr lang="nl-NL" dirty="0" err="1"/>
              <a:t>patientenrol</a:t>
            </a:r>
            <a:r>
              <a:rPr lang="nl-NL" dirty="0"/>
              <a:t> speelt. Het rollenspel doe je met de hele groep, een aantal </a:t>
            </a:r>
            <a:r>
              <a:rPr lang="nl-NL" dirty="0" err="1"/>
              <a:t>aios</a:t>
            </a:r>
            <a:r>
              <a:rPr lang="nl-NL" dirty="0"/>
              <a:t> krijgen de kans om te oefenen, de anderen observeren en registreren wat hen opvalt n.a.v. de vragen op de slide.</a:t>
            </a:r>
          </a:p>
          <a:p>
            <a:r>
              <a:rPr lang="nl-NL" dirty="0"/>
              <a:t>Wat zijn ‘</a:t>
            </a:r>
            <a:r>
              <a:rPr lang="nl-NL" b="1" dirty="0"/>
              <a:t>effectieve’ </a:t>
            </a:r>
            <a:r>
              <a:rPr lang="nl-NL" b="0" dirty="0"/>
              <a:t>vragen ?!</a:t>
            </a:r>
            <a:endParaRPr lang="nl-NL" dirty="0"/>
          </a:p>
          <a:p>
            <a:endParaRPr lang="nl-NL" b="1" i="1" dirty="0"/>
          </a:p>
          <a:p>
            <a:r>
              <a:rPr lang="nl-NL" b="1" i="1" dirty="0"/>
              <a:t>Je hoest al weken, je schreef het toe aan het roken waar je (Stom stom) weer mee begonnen bent. Dat kwam ook door stress, je partner is verliefd op een ander geworden. Je schaamt je erg voor dat alles. Je kunt het roken nu nog niet stoppen.</a:t>
            </a:r>
          </a:p>
          <a:p>
            <a:r>
              <a:rPr lang="nl-NL" b="1" i="1" dirty="0"/>
              <a:t>Je weet dat stress slecht is voor je afweer. Zou je toch risico lopen op een ernstige infectie nu?</a:t>
            </a:r>
          </a:p>
          <a:p>
            <a:r>
              <a:rPr lang="nl-NL" b="1" i="1" dirty="0"/>
              <a:t>Je werkt als IC verpleegkundige, daar zwerven natuurlijk altijd nare </a:t>
            </a:r>
            <a:r>
              <a:rPr lang="nl-NL" b="1" i="1" dirty="0" err="1"/>
              <a:t>bacterieën</a:t>
            </a:r>
            <a:r>
              <a:rPr lang="nl-NL" b="1" i="1" dirty="0"/>
              <a:t> rond. Diep in je achterhoofd speelt toch ook de zorg: heb ik niet iets opgelopen? En kan dat dan kwaad voor mijn zoontje?</a:t>
            </a:r>
          </a:p>
          <a:p>
            <a:r>
              <a:rPr lang="nl-NL" b="1" i="1" dirty="0"/>
              <a:t>Je collega’s maken opmerkingen over het hoesten: ‘moet jij niet eens lekker uitzieken?’ Wat zouden ze precies bedoelen? Is het inderdaad beter om maar even thuis te blijven.</a:t>
            </a:r>
          </a:p>
          <a:p>
            <a:r>
              <a:rPr lang="nl-NL" b="1" i="1" dirty="0"/>
              <a:t>Je wilt een sputumkweek laten doen, dan zal wel blijken wat de boosdoener is.</a:t>
            </a:r>
          </a:p>
          <a:p>
            <a:endParaRPr lang="nl-NL" dirty="0"/>
          </a:p>
        </p:txBody>
      </p:sp>
      <p:sp>
        <p:nvSpPr>
          <p:cNvPr id="4" name="Tijdelijke aanduiding voor dianummer 3"/>
          <p:cNvSpPr>
            <a:spLocks noGrp="1"/>
          </p:cNvSpPr>
          <p:nvPr>
            <p:ph type="sldNum" sz="quarter" idx="5"/>
          </p:nvPr>
        </p:nvSpPr>
        <p:spPr/>
        <p:txBody>
          <a:bodyPr/>
          <a:lstStyle/>
          <a:p>
            <a:fld id="{7CCFF229-38D3-0143-91DF-4F4CDFD7320E}" type="slidenum">
              <a:rPr lang="nl-NL" smtClean="0"/>
              <a:t>14</a:t>
            </a:fld>
            <a:endParaRPr lang="nl-NL"/>
          </a:p>
        </p:txBody>
      </p:sp>
    </p:spTree>
    <p:extLst>
      <p:ext uri="{BB962C8B-B14F-4D97-AF65-F5344CB8AC3E}">
        <p14:creationId xmlns:p14="http://schemas.microsoft.com/office/powerpoint/2010/main" val="469333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Afsluiting van de presentatie: </a:t>
            </a:r>
          </a:p>
          <a:p>
            <a:r>
              <a:rPr lang="nl-NL" dirty="0"/>
              <a:t>-   Ieder formuleert een ontwikkelpunt. Zo concreet mogelijk.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Afhankelijk van de tijd en de groep kan er voor gekozen worden om enkele of alle aios hun ontwikkelpunt beknopt in de groep te delen.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NB: het is belangrijk dat de aios enkele weken achtereen oefent met hetzelfde persoonlijke aandachtspunt, om de vaardigheid ook echt te kunnen </a:t>
            </a:r>
            <a:r>
              <a:rPr lang="nl-NL" dirty="0" err="1"/>
              <a:t>ontwikelen</a:t>
            </a:r>
            <a:r>
              <a:rPr lang="nl-NL" dirty="0"/>
              <a:t> (</a:t>
            </a:r>
            <a:r>
              <a:rPr lang="nl-NL" dirty="0" err="1"/>
              <a:t>Giroldi</a:t>
            </a:r>
            <a:r>
              <a:rPr lang="nl-NL" dirty="0"/>
              <a:t> 2016). Dus niet elke dag een ander aandachtspunt tijdens het spreekuur, maar bijvoorbeeld drie weken lang oefenen met 1 vaardigheid.  Daar ook de leergesprekken met hao op afstemmen.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262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werkgroep is erg benieuwd naar ervaringen met de (september 2019) nieuwe onderwijsprogramma’s.</a:t>
            </a:r>
          </a:p>
          <a:p>
            <a:r>
              <a:rPr lang="nl-NL" dirty="0"/>
              <a:t>Feedback wordt dus erg op prijs gesteld!</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39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Context: (zie o.a. Silverman 3</a:t>
            </a:r>
            <a:r>
              <a:rPr lang="nl-NL" baseline="30000" dirty="0"/>
              <a:t>e</a:t>
            </a:r>
            <a:r>
              <a:rPr lang="nl-NL" dirty="0"/>
              <a:t> druk </a:t>
            </a:r>
            <a:r>
              <a:rPr lang="nl-NL" dirty="0" err="1"/>
              <a:t>bl</a:t>
            </a:r>
            <a:r>
              <a:rPr lang="nl-NL" dirty="0"/>
              <a:t> 62).</a:t>
            </a:r>
          </a:p>
          <a:p>
            <a:endParaRPr lang="nl-NL" dirty="0"/>
          </a:p>
          <a:p>
            <a:r>
              <a:rPr lang="nl-NL" dirty="0"/>
              <a:t>Bijna alle patiënten hebben vóór het spreekuurbezoek specifieke verzoeken aan hun dokter: verzoek om een bepaalde behandeling, specifieke vragen, ideeën en zorgen over de klachten.</a:t>
            </a:r>
          </a:p>
          <a:p>
            <a:r>
              <a:rPr lang="nl-NL" dirty="0"/>
              <a:t>Een grote minderheid van de patiënten lukt het om de volledige agenda ter sprake te brengen.</a:t>
            </a:r>
          </a:p>
          <a:p>
            <a:r>
              <a:rPr lang="nl-NL" dirty="0"/>
              <a:t>Bij consulten die problematisch eindigen is vaak duidelijke samenhang met problemen die niet ter sprake zijn gekomen.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700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openen van het consult en agenderen van onderwerpen volgt het inwinnen van informatie. Hulpvraag verhelderen is daar een belangrijk onderdeel van.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Laat de groep even invullen wat hier onder verstaan wordt. De 2 hoofdzaken zijn: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b="1" dirty="0"/>
              <a:t>Het achterhalen van het </a:t>
            </a:r>
            <a:r>
              <a:rPr lang="nl-NL" b="1" dirty="0" err="1"/>
              <a:t>patiëntenperspectief</a:t>
            </a:r>
            <a:r>
              <a:rPr lang="nl-NL" b="1" dirty="0"/>
              <a:t> ( opvattingen, zorgen, verwachtingen) -&gt; de ‘hulpvraag’.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b="1" dirty="0"/>
              <a:t>Het in kaart brengen van het biomedisch perspectief -&gt; de traditionele (</a:t>
            </a:r>
            <a:r>
              <a:rPr lang="nl-NL" b="1" dirty="0" err="1"/>
              <a:t>speciële</a:t>
            </a:r>
            <a:r>
              <a:rPr lang="nl-NL" b="1" dirty="0"/>
              <a:t>- en algemene) anamnese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dirty="0"/>
              <a:t>Voor 1 zijn de communicatievaardigheden vrij nieuw maar goed  </a:t>
            </a:r>
            <a:r>
              <a:rPr lang="nl-NL" dirty="0" err="1"/>
              <a:t>trainbaar</a:t>
            </a:r>
            <a:r>
              <a:rPr lang="nl-NL" dirty="0"/>
              <a:t>: exploreren (zie OWP exploreren), open vragen stellen, stiltes gebruiken, achterover zitten: een houding van ‘je verplaatsen in de ander, met de nadruk op het ‘anders zijn’.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dirty="0"/>
              <a:t>Voor 2 zijn de vaardigheden bekend: systematisch informatie vergaren, veelal met gesloten vragen.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dirty="0"/>
              <a:t>Kijk in hoeverre de </a:t>
            </a:r>
            <a:r>
              <a:rPr lang="nl-NL" dirty="0" err="1"/>
              <a:t>aios</a:t>
            </a:r>
            <a:r>
              <a:rPr lang="nl-NL" dirty="0"/>
              <a:t> al ‘patiëntgericht’ zijn, en in hoeverre ze aspecten noemen rond het biomedisch perspectief. Sluit aan met de volgende slide.</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236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vormt de achtergrond van alle moeite die we doen om ‘de hulpvraag boven tafel te krijgen’.</a:t>
            </a:r>
          </a:p>
          <a:p>
            <a:r>
              <a:rPr lang="nl-NL" dirty="0"/>
              <a:t>De patiënt heeft niet alleen een ziekte (biomedisch, dokters perspectief), maar ervaart zelf klachten met veel gevolgen. Deze vormen de reden voor het doktersbezoek, en dáárover wil de patiënt dus zeker gehoord worden (patiënten perspectief).</a:t>
            </a:r>
          </a:p>
          <a:p>
            <a:r>
              <a:rPr lang="nl-NL" dirty="0"/>
              <a:t>Het doel van dit onderwijs is om te leren hoe beide aspecten op gestructureerde wijze aan bod kunnen komen.</a:t>
            </a:r>
          </a:p>
        </p:txBody>
      </p:sp>
      <p:sp>
        <p:nvSpPr>
          <p:cNvPr id="4" name="Tijdelijke aanduiding voor dianummer 3"/>
          <p:cNvSpPr>
            <a:spLocks noGrp="1"/>
          </p:cNvSpPr>
          <p:nvPr>
            <p:ph type="sldNum" sz="quarter" idx="5"/>
          </p:nvPr>
        </p:nvSpPr>
        <p:spPr/>
        <p:txBody>
          <a:bodyPr/>
          <a:lstStyle/>
          <a:p>
            <a:fld id="{7CCFF229-38D3-0143-91DF-4F4CDFD7320E}" type="slidenum">
              <a:rPr lang="nl-NL" smtClean="0"/>
              <a:t>4</a:t>
            </a:fld>
            <a:endParaRPr lang="nl-NL"/>
          </a:p>
        </p:txBody>
      </p:sp>
    </p:spTree>
    <p:extLst>
      <p:ext uri="{BB962C8B-B14F-4D97-AF65-F5344CB8AC3E}">
        <p14:creationId xmlns:p14="http://schemas.microsoft.com/office/powerpoint/2010/main" val="4159642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Discussie: Hoe vaak sta je ECHT helemaal blanco in de hulpvraag? Waarschijnlijk niet vaak, omdat je toch meestal wel een idee hebt waar de vraag heen gaat, en terecht – de meeste mensen die hoesten willen nou eenmaal weten of er een longinfectie is, of iets tegen het hoesten, of maligniteit uitsluiten. Is het desondanks belangrijk om helemaal open te staan voor de hulpvraag? Hoe kun je dit een beetje vlot en passend formuleren zonder weerstand op te wekken? </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594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Ervaring van docenten/BCT</a:t>
            </a:r>
            <a:r>
              <a:rPr lang="nl-NL" baseline="0" dirty="0"/>
              <a:t> beoordelaars: </a:t>
            </a:r>
            <a:r>
              <a:rPr lang="nl-NL" dirty="0"/>
              <a:t>Het ‘verhelderen van de hulpvraag’ blijkt heel vaak lastig, en is echt een aandachtspunt in de (voorbereiding</a:t>
            </a:r>
            <a:r>
              <a:rPr lang="nl-NL" baseline="0" dirty="0"/>
              <a:t> op de) BCT. </a:t>
            </a:r>
            <a:endParaRPr lang="nl-NL" dirty="0"/>
          </a:p>
          <a:p>
            <a:endParaRPr lang="nl-NL" dirty="0"/>
          </a:p>
          <a:p>
            <a:r>
              <a:rPr lang="nl-NL" dirty="0"/>
              <a:t>Opwarmen: groepsgesprek met bovenstaande vragen. wat ervaren aios als ‘lastig’ rond het thema ‘hulpvraag’ ?</a:t>
            </a:r>
          </a:p>
          <a:p>
            <a:r>
              <a:rPr lang="nl-NL" dirty="0"/>
              <a:t>Wat lukt al wel en hoe komt dat tot stand? Waar lopen ze tegenaan?</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184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is een veelbesproken onderwerp in ieder geval, bij patiënten en bij dokters. Ook</a:t>
            </a:r>
            <a:r>
              <a:rPr lang="nl-NL" baseline="0" dirty="0"/>
              <a:t> </a:t>
            </a:r>
            <a:r>
              <a:rPr lang="nl-NL" baseline="0" dirty="0" err="1"/>
              <a:t>nà</a:t>
            </a:r>
            <a:r>
              <a:rPr lang="nl-NL" baseline="0" dirty="0"/>
              <a:t> het consult....</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316DCA-FDEA-6249-B54F-9AB34EF9DB9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105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Neemt de patiënt altijd een hulpvraag mee naar de huisarts? (die de huisarts vervolgens moet ‘opdelven’, als een schatgraver) </a:t>
            </a:r>
          </a:p>
          <a:p>
            <a:r>
              <a:rPr lang="nl-NL" dirty="0"/>
              <a:t>Hoe ontstaat de ‘hulpvraag’: thuis aan de keukentafel,</a:t>
            </a:r>
            <a:r>
              <a:rPr lang="nl-NL" baseline="0" dirty="0"/>
              <a:t> of is het exploratie proces bij de dokter wellicht belangrijk en hebben we daarvan een verkeerde opvatting?</a:t>
            </a:r>
          </a:p>
          <a:p>
            <a:r>
              <a:rPr lang="nl-NL" baseline="0" dirty="0"/>
              <a:t>(namelijk: de opvatting dat je met 1 goeie vraag meestal de hulpvraag wel ‘op tafel’ hebt. De realiteit is dat dit een proces is dat tijd en aandacht vraagt)</a:t>
            </a:r>
          </a:p>
          <a:p>
            <a:endParaRPr lang="nl-NL" baseline="0" dirty="0"/>
          </a:p>
          <a:p>
            <a:r>
              <a:rPr lang="nl-NL" baseline="0" dirty="0"/>
              <a:t>Er zijn aanwijzingen dat de hulpvraag vaak ONTSTAAT tijdens het explorerend gesprek met de dokter. Dat proces is dus belangrijk, en heeft tijd nodig om de hulpvraag te ‘oogsten’. (promotie onderzoek Esther </a:t>
            </a:r>
            <a:r>
              <a:rPr lang="nl-NL" baseline="0" dirty="0" err="1"/>
              <a:t>Giroldi</a:t>
            </a:r>
            <a:r>
              <a:rPr lang="nl-NL" baseline="0" dirty="0"/>
              <a:t>, 2016. Te vinden op de </a:t>
            </a:r>
            <a:r>
              <a:rPr lang="nl-NL" baseline="0" dirty="0" err="1"/>
              <a:t>WiKi</a:t>
            </a:r>
            <a:r>
              <a:rPr lang="nl-NL" baseline="0" dirty="0"/>
              <a:t> als samenvatting)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600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In lijn met de vorige slide: wat is de ‘onderstroom’ van het proces waarbij de hulpvraag ontstaat. </a:t>
            </a:r>
            <a:r>
              <a:rPr lang="nl-NL" baseline="0" dirty="0" err="1"/>
              <a:t>Aios</a:t>
            </a:r>
            <a:r>
              <a:rPr lang="nl-NL" baseline="0" dirty="0"/>
              <a:t> daarover ideeën laten ontwikkelen.</a:t>
            </a:r>
          </a:p>
          <a:p>
            <a:endParaRPr lang="nl-NL" baseline="0" dirty="0"/>
          </a:p>
          <a:p>
            <a:r>
              <a:rPr lang="nl-NL" baseline="0" dirty="0"/>
              <a:t>Inventarisatie in de groep, ‘waarom vertellen ze het niet? ‘(</a:t>
            </a:r>
            <a:r>
              <a:rPr lang="nl-NL" baseline="0" dirty="0" err="1"/>
              <a:t>buzzen</a:t>
            </a:r>
            <a:r>
              <a:rPr lang="nl-NL" baseline="0" dirty="0"/>
              <a:t>) </a:t>
            </a:r>
          </a:p>
          <a:p>
            <a:r>
              <a:rPr lang="nl-NL" baseline="0" dirty="0"/>
              <a:t>Achtergrond vragen: </a:t>
            </a:r>
            <a:r>
              <a:rPr lang="nl-NL" dirty="0"/>
              <a:t>Wíl of kan de patiënt het niet zeggen? Weet hij het wellicht niet? </a:t>
            </a:r>
          </a:p>
          <a:p>
            <a:endParaRPr lang="nl-NL" dirty="0"/>
          </a:p>
          <a:p>
            <a:r>
              <a:rPr lang="nl-NL" dirty="0"/>
              <a:t>Dit lijstje is de opbrengst van een groepsdiscussie met </a:t>
            </a:r>
            <a:r>
              <a:rPr lang="nl-NL" dirty="0" err="1"/>
              <a:t>aios</a:t>
            </a:r>
            <a:r>
              <a:rPr lang="nl-NL" dirty="0"/>
              <a:t>. Ik (Gert Roos) heb geen literatuur gevonden die een vollediger overzicht geeft.</a:t>
            </a:r>
          </a:p>
          <a:p>
            <a:r>
              <a:rPr lang="nl-NL" dirty="0" err="1"/>
              <a:t>M.b.t</a:t>
            </a:r>
            <a:r>
              <a:rPr lang="nl-NL" dirty="0"/>
              <a:t> punt 6: 30% van de patiënten bij de huisarts wordt ‘gestuurd’ (!) en heeft dus een ‘afgeleide’ hulpvraag.</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655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9A505-C0DA-B543-8999-74DC6C9FEBF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F59F31F-E7B6-234C-B11A-194BE0A767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7D6C135-EF08-8643-B6C3-B0A25CA0E145}"/>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4EADA2BD-7D3F-BA43-A246-A933270C0C1B}"/>
              </a:ext>
            </a:extLst>
          </p:cNvPr>
          <p:cNvSpPr>
            <a:spLocks noGrp="1"/>
          </p:cNvSpPr>
          <p:nvPr>
            <p:ph type="ftr" sz="quarter" idx="11"/>
          </p:nvPr>
        </p:nvSpPr>
        <p:spPr/>
        <p:txBody>
          <a:bodyPr/>
          <a:lstStyle/>
          <a:p>
            <a:r>
              <a:rPr lang="nl-NL"/>
              <a:t>Hulpvraag verhelderen - APC onderwijs HOVUmc. Augustus 2019</a:t>
            </a:r>
          </a:p>
        </p:txBody>
      </p:sp>
      <p:sp>
        <p:nvSpPr>
          <p:cNvPr id="6" name="Tijdelijke aanduiding voor dianummer 5">
            <a:extLst>
              <a:ext uri="{FF2B5EF4-FFF2-40B4-BE49-F238E27FC236}">
                <a16:creationId xmlns:a16="http://schemas.microsoft.com/office/drawing/2014/main" id="{2B396960-A8F0-F344-934F-C9B5C2B98BE9}"/>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3458980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56885-C9D1-2B4E-B7D0-30EDEEE2624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4052B2A-FBA0-3745-8B79-10459DFB233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7757ECE-461F-344C-91C6-2B32D0909455}"/>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4E096CA9-5C03-3745-ABA7-78FED593A5A1}"/>
              </a:ext>
            </a:extLst>
          </p:cNvPr>
          <p:cNvSpPr>
            <a:spLocks noGrp="1"/>
          </p:cNvSpPr>
          <p:nvPr>
            <p:ph type="ftr" sz="quarter" idx="11"/>
          </p:nvPr>
        </p:nvSpPr>
        <p:spPr/>
        <p:txBody>
          <a:bodyPr/>
          <a:lstStyle/>
          <a:p>
            <a:r>
              <a:rPr lang="nl-NL"/>
              <a:t>Hulpvraag verhelderen - APC onderwijs HOVUmc. Augustus 2019</a:t>
            </a:r>
          </a:p>
        </p:txBody>
      </p:sp>
      <p:sp>
        <p:nvSpPr>
          <p:cNvPr id="6" name="Tijdelijke aanduiding voor dianummer 5">
            <a:extLst>
              <a:ext uri="{FF2B5EF4-FFF2-40B4-BE49-F238E27FC236}">
                <a16:creationId xmlns:a16="http://schemas.microsoft.com/office/drawing/2014/main" id="{0F76354E-967B-FA4F-809E-11B77F224265}"/>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1360746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B3F52FE-0EC8-5A42-AFE5-D7FF48419D2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B7509E4-67C4-F34B-BCB6-62D7CE2B8EC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8A48B3C-2150-C148-B8D6-A9A15B793F6F}"/>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835CD180-E482-9F47-B284-8E7BCCFA5711}"/>
              </a:ext>
            </a:extLst>
          </p:cNvPr>
          <p:cNvSpPr>
            <a:spLocks noGrp="1"/>
          </p:cNvSpPr>
          <p:nvPr>
            <p:ph type="ftr" sz="quarter" idx="11"/>
          </p:nvPr>
        </p:nvSpPr>
        <p:spPr/>
        <p:txBody>
          <a:bodyPr/>
          <a:lstStyle/>
          <a:p>
            <a:r>
              <a:rPr lang="nl-NL"/>
              <a:t>Hulpvraag verhelderen - APC onderwijs HOVUmc. Augustus 2019</a:t>
            </a:r>
          </a:p>
        </p:txBody>
      </p:sp>
      <p:sp>
        <p:nvSpPr>
          <p:cNvPr id="6" name="Tijdelijke aanduiding voor dianummer 5">
            <a:extLst>
              <a:ext uri="{FF2B5EF4-FFF2-40B4-BE49-F238E27FC236}">
                <a16:creationId xmlns:a16="http://schemas.microsoft.com/office/drawing/2014/main" id="{A7161FF6-4FF5-DD4B-AFE1-A901629D4E1D}"/>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1566918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169763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63084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ee kolommen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57695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17278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en beeld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111354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and kleurvlak - patiëntenzor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dpi="0" rotWithShape="1">
            <a:blip r:embed="rId2"/>
            <a:srcRect/>
            <a:tile tx="0" ty="0" sx="60000" sy="60000" flip="none" algn="tl"/>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205993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ge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27613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pagina - onderzoek">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2810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F8DDD-4949-D847-91D1-5468E6656E1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9065E98-C436-6B42-B7BF-80584B72DF4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831133C-B54B-0845-AF75-73353B2C2CA4}"/>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CB606148-A4C5-AA48-A23B-27A055E53BC9}"/>
              </a:ext>
            </a:extLst>
          </p:cNvPr>
          <p:cNvSpPr>
            <a:spLocks noGrp="1"/>
          </p:cNvSpPr>
          <p:nvPr>
            <p:ph type="ftr" sz="quarter" idx="11"/>
          </p:nvPr>
        </p:nvSpPr>
        <p:spPr/>
        <p:txBody>
          <a:bodyPr/>
          <a:lstStyle/>
          <a:p>
            <a:r>
              <a:rPr lang="nl-NL"/>
              <a:t>Hulpvraag verhelderen - APC onderwijs HOVUmc. Augustus 2019</a:t>
            </a:r>
          </a:p>
        </p:txBody>
      </p:sp>
      <p:sp>
        <p:nvSpPr>
          <p:cNvPr id="6" name="Tijdelijke aanduiding voor dianummer 5">
            <a:extLst>
              <a:ext uri="{FF2B5EF4-FFF2-40B4-BE49-F238E27FC236}">
                <a16:creationId xmlns:a16="http://schemas.microsoft.com/office/drawing/2014/main" id="{B4B835BB-D2FF-1A46-B646-902EFA79EC59}"/>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2027977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ee kolommen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167828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en kolom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324054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en beeld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395371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and kleurvlak - onderzoek">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324438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ggend kleurvlak - onderzoe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8446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pagina - onderwij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204763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ee kolommen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154188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en kolom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103616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en beeld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272147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and kleurvlak - onderwijs">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246708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3243C8-84DE-E445-B1DD-21E2DBE48AC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5CD71D2-D2FA-EF48-858C-686FF8656D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6C65ECD-AEC0-414E-82E6-1695C6B9FE6C}"/>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EE9EE064-0365-304A-B793-BD95BFB79BC4}"/>
              </a:ext>
            </a:extLst>
          </p:cNvPr>
          <p:cNvSpPr>
            <a:spLocks noGrp="1"/>
          </p:cNvSpPr>
          <p:nvPr>
            <p:ph type="ftr" sz="quarter" idx="11"/>
          </p:nvPr>
        </p:nvSpPr>
        <p:spPr/>
        <p:txBody>
          <a:bodyPr/>
          <a:lstStyle/>
          <a:p>
            <a:r>
              <a:rPr lang="nl-NL"/>
              <a:t>Hulpvraag verhelderen - APC onderwijs HOVUmc. Augustus 2019</a:t>
            </a:r>
          </a:p>
        </p:txBody>
      </p:sp>
      <p:sp>
        <p:nvSpPr>
          <p:cNvPr id="6" name="Tijdelijke aanduiding voor dianummer 5">
            <a:extLst>
              <a:ext uri="{FF2B5EF4-FFF2-40B4-BE49-F238E27FC236}">
                <a16:creationId xmlns:a16="http://schemas.microsoft.com/office/drawing/2014/main" id="{62A7F9E7-03D1-714B-9407-8A89AF53CD16}"/>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152656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ggend kleurvlak - onderwij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376944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pagina - algemeen">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5808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ee kolommen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32329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en kolom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314763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en beeld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144918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and kleurvlak - algeme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40722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ggend kleurvlak - algeme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249551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14">
            <a:extLst>
              <a:ext uri="{FF2B5EF4-FFF2-40B4-BE49-F238E27FC236}">
                <a16:creationId xmlns:a16="http://schemas.microsoft.com/office/drawing/2014/main" id="{DA58A6F3-534A-40A0-83C6-89CBA2926159}"/>
              </a:ext>
            </a:extLst>
          </p:cNvPr>
          <p:cNvSpPr>
            <a:spLocks noGrp="1"/>
          </p:cNvSpPr>
          <p:nvPr>
            <p:ph type="pic" sz="quarter" idx="10"/>
          </p:nvPr>
        </p:nvSpPr>
        <p:spPr>
          <a:xfrm>
            <a:off x="0" y="603738"/>
            <a:ext cx="12192000" cy="6254262"/>
          </a:xfrm>
          <a:prstGeom prst="rect">
            <a:avLst/>
          </a:prstGeom>
          <a:blipFill>
            <a:blip r:embed="rId2"/>
            <a:stretch>
              <a:fillRect/>
            </a:stretch>
          </a:blipFill>
        </p:spPr>
        <p:txBody>
          <a:bodyPr/>
          <a:lstStyle>
            <a:lvl1pPr marL="0" indent="0">
              <a:buNone/>
              <a:defRPr>
                <a:noFill/>
              </a:defRPr>
            </a:lvl1pPr>
          </a:lstStyle>
          <a:p>
            <a:endParaRPr lang="nl-NL" dirty="0"/>
          </a:p>
        </p:txBody>
      </p:sp>
      <p:pic>
        <p:nvPicPr>
          <p:cNvPr id="8" name="Afbeelding 7">
            <a:extLst>
              <a:ext uri="{FF2B5EF4-FFF2-40B4-BE49-F238E27FC236}">
                <a16:creationId xmlns:a16="http://schemas.microsoft.com/office/drawing/2014/main" id="{BDDD695A-1081-46FE-92DA-DE89DD3F4C0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Tree>
    <p:extLst>
      <p:ext uri="{BB962C8B-B14F-4D97-AF65-F5344CB8AC3E}">
        <p14:creationId xmlns:p14="http://schemas.microsoft.com/office/powerpoint/2010/main" val="160779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endParaRPr lang="nl-NL"/>
          </a:p>
        </p:txBody>
      </p:sp>
      <p:sp>
        <p:nvSpPr>
          <p:cNvPr id="5" name="Footer Placeholder 4"/>
          <p:cNvSpPr>
            <a:spLocks noGrp="1"/>
          </p:cNvSpPr>
          <p:nvPr>
            <p:ph type="ftr" sz="quarter" idx="11"/>
          </p:nvPr>
        </p:nvSpPr>
        <p:spPr/>
        <p:txBody>
          <a:bodyPr/>
          <a:lstStyle/>
          <a:p>
            <a:r>
              <a:rPr lang="nl-NL"/>
              <a:t>Hulpvraag verhelderen - APC onderwijs HOVUmc. Augustus 2019</a:t>
            </a:r>
          </a:p>
        </p:txBody>
      </p:sp>
      <p:sp>
        <p:nvSpPr>
          <p:cNvPr id="6" name="Slide Number Placeholder 5"/>
          <p:cNvSpPr>
            <a:spLocks noGrp="1"/>
          </p:cNvSpPr>
          <p:nvPr>
            <p:ph type="sldNum" sz="quarter" idx="12"/>
          </p:nvPr>
        </p:nvSpPr>
        <p:spPr/>
        <p:txBody>
          <a:bodyPr/>
          <a:lstStyle/>
          <a:p>
            <a:fld id="{237CA391-A0D6-4676-A340-7F48A7714FD7}" type="slidenum">
              <a:rPr lang="nl-NL" smtClean="0"/>
              <a:t>‹nr.›</a:t>
            </a:fld>
            <a:endParaRPr lang="nl-NL"/>
          </a:p>
        </p:txBody>
      </p:sp>
      <p:sp>
        <p:nvSpPr>
          <p:cNvPr id="7" name="Title 6"/>
          <p:cNvSpPr>
            <a:spLocks noGrp="1"/>
          </p:cNvSpPr>
          <p:nvPr>
            <p:ph type="title"/>
          </p:nvPr>
        </p:nvSpPr>
        <p:spPr/>
        <p:txBody>
          <a:bodyPr/>
          <a:lstStyle/>
          <a:p>
            <a:r>
              <a:rPr lang="nl-NL"/>
              <a:t>Klik om de stijl te bewerken</a:t>
            </a:r>
            <a:endParaRPr lang="en-US"/>
          </a:p>
        </p:txBody>
      </p:sp>
    </p:spTree>
    <p:extLst>
      <p:ext uri="{BB962C8B-B14F-4D97-AF65-F5344CB8AC3E}">
        <p14:creationId xmlns:p14="http://schemas.microsoft.com/office/powerpoint/2010/main" val="2077957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8CAEF1-422D-B040-BFAA-CFCE07F04B6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5CC71A2-EC7E-8747-A4D6-B175E003BD2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E97B17A-BE3F-F642-BDE4-272D625DE31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17D89DD-6533-024A-8361-303977D2BD32}"/>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81179324-65F3-2240-AE26-34E613CDDEDA}"/>
              </a:ext>
            </a:extLst>
          </p:cNvPr>
          <p:cNvSpPr>
            <a:spLocks noGrp="1"/>
          </p:cNvSpPr>
          <p:nvPr>
            <p:ph type="ftr" sz="quarter" idx="11"/>
          </p:nvPr>
        </p:nvSpPr>
        <p:spPr/>
        <p:txBody>
          <a:bodyPr/>
          <a:lstStyle/>
          <a:p>
            <a:r>
              <a:rPr lang="nl-NL"/>
              <a:t>Hulpvraag verhelderen - APC onderwijs HOVUmc. Augustus 2019</a:t>
            </a:r>
          </a:p>
        </p:txBody>
      </p:sp>
      <p:sp>
        <p:nvSpPr>
          <p:cNvPr id="7" name="Tijdelijke aanduiding voor dianummer 6">
            <a:extLst>
              <a:ext uri="{FF2B5EF4-FFF2-40B4-BE49-F238E27FC236}">
                <a16:creationId xmlns:a16="http://schemas.microsoft.com/office/drawing/2014/main" id="{A8375033-063E-FE4B-A063-5967D4D7DC82}"/>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3496202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2E1240-C6FF-3E46-9DDE-A766EBA0EDD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81F0FAB-5413-E245-B830-2675E5AB62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6FB1313-B2FD-1A4F-AE87-6C30B68E2EB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5526E7C-F06D-3643-8E44-0542424A08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8AA9223-63C2-3849-9D4F-234FF595050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B7B9FE0-3C20-B141-829F-DB584D2F86F9}"/>
              </a:ext>
            </a:extLst>
          </p:cNvPr>
          <p:cNvSpPr>
            <a:spLocks noGrp="1"/>
          </p:cNvSpPr>
          <p:nvPr>
            <p:ph type="dt" sz="half" idx="10"/>
          </p:nvPr>
        </p:nvSpPr>
        <p:spPr/>
        <p:txBody>
          <a:bodyPr/>
          <a:lstStyle/>
          <a:p>
            <a:endParaRPr lang="nl-NL"/>
          </a:p>
        </p:txBody>
      </p:sp>
      <p:sp>
        <p:nvSpPr>
          <p:cNvPr id="8" name="Tijdelijke aanduiding voor voettekst 7">
            <a:extLst>
              <a:ext uri="{FF2B5EF4-FFF2-40B4-BE49-F238E27FC236}">
                <a16:creationId xmlns:a16="http://schemas.microsoft.com/office/drawing/2014/main" id="{F2712BFB-5BA5-8E4B-B96D-3828C4B3821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dianummer 8">
            <a:extLst>
              <a:ext uri="{FF2B5EF4-FFF2-40B4-BE49-F238E27FC236}">
                <a16:creationId xmlns:a16="http://schemas.microsoft.com/office/drawing/2014/main" id="{E51CB3E3-7A67-3641-90A4-0B3F6390FFF5}"/>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2361919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4A572-0F9F-9341-B459-79852EA5986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3BF9C80-7A8A-1140-8520-BB99FA267F31}"/>
              </a:ext>
            </a:extLst>
          </p:cNvPr>
          <p:cNvSpPr>
            <a:spLocks noGrp="1"/>
          </p:cNvSpPr>
          <p:nvPr>
            <p:ph type="dt" sz="half" idx="10"/>
          </p:nvPr>
        </p:nvSpPr>
        <p:spPr/>
        <p:txBody>
          <a:bodyPr/>
          <a:lstStyle/>
          <a:p>
            <a:endParaRPr lang="nl-NL"/>
          </a:p>
        </p:txBody>
      </p:sp>
      <p:sp>
        <p:nvSpPr>
          <p:cNvPr id="4" name="Tijdelijke aanduiding voor voettekst 3">
            <a:extLst>
              <a:ext uri="{FF2B5EF4-FFF2-40B4-BE49-F238E27FC236}">
                <a16:creationId xmlns:a16="http://schemas.microsoft.com/office/drawing/2014/main" id="{C452927F-FE8F-A341-9815-9750896A4357}"/>
              </a:ext>
            </a:extLst>
          </p:cNvPr>
          <p:cNvSpPr>
            <a:spLocks noGrp="1"/>
          </p:cNvSpPr>
          <p:nvPr>
            <p:ph type="ftr" sz="quarter" idx="11"/>
          </p:nvPr>
        </p:nvSpPr>
        <p:spPr/>
        <p:txBody>
          <a:bodyPr/>
          <a:lstStyle/>
          <a:p>
            <a:r>
              <a:rPr lang="nl-NL"/>
              <a:t>Hulpvraag verhelderen - APC onderwijs HOVUmc. Augustus 2019</a:t>
            </a:r>
          </a:p>
        </p:txBody>
      </p:sp>
      <p:sp>
        <p:nvSpPr>
          <p:cNvPr id="5" name="Tijdelijke aanduiding voor dianummer 4">
            <a:extLst>
              <a:ext uri="{FF2B5EF4-FFF2-40B4-BE49-F238E27FC236}">
                <a16:creationId xmlns:a16="http://schemas.microsoft.com/office/drawing/2014/main" id="{7C00D431-6F19-9247-9176-D245135777F0}"/>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4088228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6722463-3130-B543-B8E4-435077672536}"/>
              </a:ext>
            </a:extLst>
          </p:cNvPr>
          <p:cNvSpPr>
            <a:spLocks noGrp="1"/>
          </p:cNvSpPr>
          <p:nvPr>
            <p:ph type="dt" sz="half" idx="10"/>
          </p:nvPr>
        </p:nvSpPr>
        <p:spPr/>
        <p:txBody>
          <a:bodyPr/>
          <a:lstStyle/>
          <a:p>
            <a:endParaRPr lang="nl-NL"/>
          </a:p>
        </p:txBody>
      </p:sp>
      <p:sp>
        <p:nvSpPr>
          <p:cNvPr id="3" name="Tijdelijke aanduiding voor voettekst 2">
            <a:extLst>
              <a:ext uri="{FF2B5EF4-FFF2-40B4-BE49-F238E27FC236}">
                <a16:creationId xmlns:a16="http://schemas.microsoft.com/office/drawing/2014/main" id="{F1A690AC-12F3-224D-A2DA-CB6C626E88EE}"/>
              </a:ext>
            </a:extLst>
          </p:cNvPr>
          <p:cNvSpPr>
            <a:spLocks noGrp="1"/>
          </p:cNvSpPr>
          <p:nvPr>
            <p:ph type="ftr" sz="quarter" idx="11"/>
          </p:nvPr>
        </p:nvSpPr>
        <p:spPr/>
        <p:txBody>
          <a:bodyPr/>
          <a:lstStyle/>
          <a:p>
            <a:r>
              <a:rPr lang="nl-NL"/>
              <a:t>Hulpvraag verhelderen - APC onderwijs HOVUmc. Augustus 2019</a:t>
            </a:r>
          </a:p>
        </p:txBody>
      </p:sp>
      <p:sp>
        <p:nvSpPr>
          <p:cNvPr id="4" name="Tijdelijke aanduiding voor dianummer 3">
            <a:extLst>
              <a:ext uri="{FF2B5EF4-FFF2-40B4-BE49-F238E27FC236}">
                <a16:creationId xmlns:a16="http://schemas.microsoft.com/office/drawing/2014/main" id="{FCFCC1CB-B650-6D4A-B6DC-8CAC7125A24D}"/>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1028863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D61F0D-6CBD-5D4F-8923-A8AA2DB87B2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8313526-A8A7-7C46-BB22-98D949085D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C20DD4E-BE18-6643-8A04-91FDA8D2D2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6E0D9A0-0695-5A4F-A2D7-5BC336163E23}"/>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92DCDCBC-8E81-DB43-A880-E55D8F4F7369}"/>
              </a:ext>
            </a:extLst>
          </p:cNvPr>
          <p:cNvSpPr>
            <a:spLocks noGrp="1"/>
          </p:cNvSpPr>
          <p:nvPr>
            <p:ph type="ftr" sz="quarter" idx="11"/>
          </p:nvPr>
        </p:nvSpPr>
        <p:spPr/>
        <p:txBody>
          <a:bodyPr/>
          <a:lstStyle/>
          <a:p>
            <a:r>
              <a:rPr lang="nl-NL"/>
              <a:t>Hulpvraag verhelderen - APC onderwijs HOVUmc. Augustus 2019</a:t>
            </a:r>
          </a:p>
        </p:txBody>
      </p:sp>
      <p:sp>
        <p:nvSpPr>
          <p:cNvPr id="7" name="Tijdelijke aanduiding voor dianummer 6">
            <a:extLst>
              <a:ext uri="{FF2B5EF4-FFF2-40B4-BE49-F238E27FC236}">
                <a16:creationId xmlns:a16="http://schemas.microsoft.com/office/drawing/2014/main" id="{33245A44-37F9-EE44-A641-1BF92AD73E15}"/>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1721473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7F1505-2731-2D41-884E-D0136A35E61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E65ABCC-82A4-6948-AD64-F7AF5694D0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ECF3E5B-B7B3-8E4D-B34E-E2ED218A4C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5A8E3E2-15AE-B143-8B0F-8645C5781EF2}"/>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F25B819B-3719-E24F-8090-6C03A9DD9A57}"/>
              </a:ext>
            </a:extLst>
          </p:cNvPr>
          <p:cNvSpPr>
            <a:spLocks noGrp="1"/>
          </p:cNvSpPr>
          <p:nvPr>
            <p:ph type="ftr" sz="quarter" idx="11"/>
          </p:nvPr>
        </p:nvSpPr>
        <p:spPr/>
        <p:txBody>
          <a:bodyPr/>
          <a:lstStyle/>
          <a:p>
            <a:r>
              <a:rPr lang="nl-NL"/>
              <a:t>Hulpvraag verhelderen - APC onderwijs HOVUmc. Augustus 2019</a:t>
            </a:r>
          </a:p>
        </p:txBody>
      </p:sp>
      <p:sp>
        <p:nvSpPr>
          <p:cNvPr id="7" name="Tijdelijke aanduiding voor dianummer 6">
            <a:extLst>
              <a:ext uri="{FF2B5EF4-FFF2-40B4-BE49-F238E27FC236}">
                <a16:creationId xmlns:a16="http://schemas.microsoft.com/office/drawing/2014/main" id="{7135BC99-FC81-1C47-BC8B-9F6B38B38827}"/>
              </a:ext>
            </a:extLst>
          </p:cNvPr>
          <p:cNvSpPr>
            <a:spLocks noGrp="1"/>
          </p:cNvSpPr>
          <p:nvPr>
            <p:ph type="sldNum" sz="quarter" idx="12"/>
          </p:nvPr>
        </p:nvSpPr>
        <p:spPr/>
        <p:txBody>
          <a:bodyPr/>
          <a:lstStyle/>
          <a:p>
            <a:fld id="{63A5CC0D-B5D5-8444-823C-F532228934B7}" type="slidenum">
              <a:rPr lang="nl-NL" smtClean="0"/>
              <a:t>‹nr.›</a:t>
            </a:fld>
            <a:endParaRPr lang="nl-NL"/>
          </a:p>
        </p:txBody>
      </p:sp>
    </p:spTree>
    <p:extLst>
      <p:ext uri="{BB962C8B-B14F-4D97-AF65-F5344CB8AC3E}">
        <p14:creationId xmlns:p14="http://schemas.microsoft.com/office/powerpoint/2010/main" val="2666056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image" Target="../media/image3.emf"/><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FD9D8F6-0753-5846-856C-C29BD39B2E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CA358FB-D0B3-E641-B9B1-0C34EBB790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1EEF027-E231-D344-B520-FBAE6ED69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Tijdelijke aanduiding voor voettekst 4">
            <a:extLst>
              <a:ext uri="{FF2B5EF4-FFF2-40B4-BE49-F238E27FC236}">
                <a16:creationId xmlns:a16="http://schemas.microsoft.com/office/drawing/2014/main" id="{5C5E064E-CB20-DC44-92E8-DCA79FACCB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Hulpvraag verhelderen - APC onderwijs HOVUmc. Augustus 2019</a:t>
            </a:r>
          </a:p>
        </p:txBody>
      </p:sp>
      <p:sp>
        <p:nvSpPr>
          <p:cNvPr id="6" name="Tijdelijke aanduiding voor dianummer 5">
            <a:extLst>
              <a:ext uri="{FF2B5EF4-FFF2-40B4-BE49-F238E27FC236}">
                <a16:creationId xmlns:a16="http://schemas.microsoft.com/office/drawing/2014/main" id="{EA7B19AB-F64C-8D40-BAC9-E3F967D01C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5CC0D-B5D5-8444-823C-F532228934B7}" type="slidenum">
              <a:rPr lang="nl-NL" smtClean="0"/>
              <a:t>‹nr.›</a:t>
            </a:fld>
            <a:endParaRPr lang="nl-NL"/>
          </a:p>
        </p:txBody>
      </p:sp>
    </p:spTree>
    <p:extLst>
      <p:ext uri="{BB962C8B-B14F-4D97-AF65-F5344CB8AC3E}">
        <p14:creationId xmlns:p14="http://schemas.microsoft.com/office/powerpoint/2010/main" val="1875937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7"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CCC1A1E-656A-4AF0-AA4A-4C5B0A9CBB55}"/>
              </a:ext>
            </a:extLst>
          </p:cNvPr>
          <p:cNvSpPr/>
          <p:nvPr userDrawn="1"/>
        </p:nvSpPr>
        <p:spPr>
          <a:xfrm>
            <a:off x="1" y="6271260"/>
            <a:ext cx="12192000" cy="586740"/>
          </a:xfrm>
          <a:prstGeom prst="rect">
            <a:avLst/>
          </a:prstGeom>
          <a:solidFill>
            <a:srgbClr val="CE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a16="http://schemas.microsoft.com/office/drawing/2014/main" id="{F05E57A9-EF42-41CC-A2FF-69FC444635B3}"/>
              </a:ext>
            </a:extLst>
          </p:cNvPr>
          <p:cNvSpPr>
            <a:spLocks noGrp="1"/>
          </p:cNvSpPr>
          <p:nvPr>
            <p:ph type="title"/>
          </p:nvPr>
        </p:nvSpPr>
        <p:spPr>
          <a:xfrm>
            <a:off x="673100" y="1100092"/>
            <a:ext cx="10515600" cy="1325563"/>
          </a:xfrm>
          <a:prstGeom prst="rect">
            <a:avLst/>
          </a:prstGeom>
        </p:spPr>
        <p:txBody>
          <a:bodyPr vert="horz" lIns="91440" tIns="45720" rIns="91440" bIns="45720" rtlCol="0" anchor="ctr">
            <a:normAutofit/>
          </a:bodyPr>
          <a:lstStyle/>
          <a:p>
            <a:r>
              <a:rPr lang="nl-NL" dirty="0"/>
              <a:t>Hier de titel</a:t>
            </a:r>
          </a:p>
        </p:txBody>
      </p:sp>
      <p:sp>
        <p:nvSpPr>
          <p:cNvPr id="5" name="Tijdelijke aanduiding voor voettekst 4">
            <a:extLst>
              <a:ext uri="{FF2B5EF4-FFF2-40B4-BE49-F238E27FC236}">
                <a16:creationId xmlns:a16="http://schemas.microsoft.com/office/drawing/2014/main" id="{F64C743E-8D29-4316-98AB-B30200D583DD}"/>
              </a:ext>
            </a:extLst>
          </p:cNvPr>
          <p:cNvSpPr>
            <a:spLocks noGrp="1"/>
          </p:cNvSpPr>
          <p:nvPr>
            <p:ph type="ftr" sz="quarter" idx="3"/>
          </p:nvPr>
        </p:nvSpPr>
        <p:spPr>
          <a:xfrm>
            <a:off x="711200" y="6381750"/>
            <a:ext cx="4114800" cy="365125"/>
          </a:xfrm>
          <a:prstGeom prst="rect">
            <a:avLst/>
          </a:prstGeom>
        </p:spPr>
        <p:txBody>
          <a:bodyPr vert="horz" lIns="91440" tIns="45720" rIns="91440" bIns="45720" rtlCol="0" anchor="ctr"/>
          <a:lstStyle>
            <a:lvl1pPr algn="l">
              <a:defRPr sz="1250">
                <a:solidFill>
                  <a:srgbClr val="00373E"/>
                </a:solidFill>
              </a:defRPr>
            </a:lvl1pPr>
          </a:lstStyle>
          <a:p>
            <a:r>
              <a:rPr lang="nl-NL"/>
              <a:t>Hulpvraag verhelderen - APC onderwijs HOVUmc. Augustus 2019</a:t>
            </a:r>
            <a:endParaRPr lang="nl-NL" dirty="0"/>
          </a:p>
        </p:txBody>
      </p:sp>
      <p:pic>
        <p:nvPicPr>
          <p:cNvPr id="8" name="Afbeelding 7">
            <a:extLst>
              <a:ext uri="{FF2B5EF4-FFF2-40B4-BE49-F238E27FC236}">
                <a16:creationId xmlns:a16="http://schemas.microsoft.com/office/drawing/2014/main" id="{1A6CEDF9-8401-43A2-A4AB-0E7332B8A3EF}"/>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5848413" y="0"/>
            <a:ext cx="495173" cy="1011192"/>
          </a:xfrm>
          <a:prstGeom prst="rect">
            <a:avLst/>
          </a:prstGeom>
        </p:spPr>
      </p:pic>
    </p:spTree>
    <p:extLst>
      <p:ext uri="{BB962C8B-B14F-4D97-AF65-F5344CB8AC3E}">
        <p14:creationId xmlns:p14="http://schemas.microsoft.com/office/powerpoint/2010/main" val="19513187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b="1" kern="1200">
          <a:solidFill>
            <a:srgbClr val="E89E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27C79-C680-4A7F-8DF6-D93FA9B640E9}"/>
              </a:ext>
            </a:extLst>
          </p:cNvPr>
          <p:cNvSpPr>
            <a:spLocks noGrp="1"/>
          </p:cNvSpPr>
          <p:nvPr>
            <p:ph type="ctrTitle"/>
          </p:nvPr>
        </p:nvSpPr>
        <p:spPr>
          <a:xfrm>
            <a:off x="653143" y="1057047"/>
            <a:ext cx="10776857" cy="1686153"/>
          </a:xfrm>
        </p:spPr>
        <p:txBody>
          <a:bodyPr>
            <a:normAutofit/>
          </a:bodyPr>
          <a:lstStyle/>
          <a:p>
            <a:pPr algn="ctr"/>
            <a:r>
              <a:rPr lang="en-US" sz="4000" dirty="0" err="1"/>
              <a:t>Hulpvraag</a:t>
            </a:r>
            <a:r>
              <a:rPr lang="en-US" sz="4000" dirty="0"/>
              <a:t> </a:t>
            </a:r>
            <a:r>
              <a:rPr lang="en-US" sz="4000" dirty="0" err="1"/>
              <a:t>verhelderen</a:t>
            </a:r>
            <a:br>
              <a:rPr lang="en-US" sz="4000" dirty="0"/>
            </a:br>
            <a:r>
              <a:rPr lang="en-US" sz="4000" i="1" dirty="0" err="1"/>
              <a:t>Tijdens</a:t>
            </a:r>
            <a:r>
              <a:rPr lang="en-US" sz="4000" i="1" dirty="0"/>
              <a:t> consult-</a:t>
            </a:r>
            <a:r>
              <a:rPr lang="en-US" sz="4000" i="1" dirty="0" err="1"/>
              <a:t>taak</a:t>
            </a:r>
            <a:r>
              <a:rPr lang="en-US" sz="4000" i="1" dirty="0"/>
              <a:t> ‘</a:t>
            </a:r>
            <a:r>
              <a:rPr lang="en-US" sz="4000" i="1" dirty="0" err="1"/>
              <a:t>Informatie</a:t>
            </a:r>
            <a:r>
              <a:rPr lang="en-US" sz="4000" i="1" dirty="0"/>
              <a:t> </a:t>
            </a:r>
            <a:r>
              <a:rPr lang="en-US" sz="4000" i="1" dirty="0" err="1"/>
              <a:t>Inwinnen</a:t>
            </a:r>
            <a:r>
              <a:rPr lang="en-US" sz="4000" i="1" dirty="0"/>
              <a:t>’ </a:t>
            </a:r>
            <a:endParaRPr lang="nl-NL" sz="4000" dirty="0"/>
          </a:p>
        </p:txBody>
      </p:sp>
      <p:pic>
        <p:nvPicPr>
          <p:cNvPr id="6" name="Tijdelijke aanduiding voor afbeelding 5">
            <a:extLst>
              <a:ext uri="{FF2B5EF4-FFF2-40B4-BE49-F238E27FC236}">
                <a16:creationId xmlns:a16="http://schemas.microsoft.com/office/drawing/2014/main" id="{EB8643AC-D488-D048-AAC4-B41162ABA768}"/>
              </a:ext>
            </a:extLst>
          </p:cNvPr>
          <p:cNvPicPr>
            <a:picLocks noGrp="1" noChangeAspect="1"/>
          </p:cNvPicPr>
          <p:nvPr>
            <p:ph type="pic" sz="quarter" idx="10"/>
          </p:nvPr>
        </p:nvPicPr>
        <p:blipFill>
          <a:blip r:embed="rId3"/>
          <a:srcRect t="21875" b="21875"/>
          <a:stretch>
            <a:fillRect/>
          </a:stretch>
        </p:blipFill>
        <p:spPr>
          <a:xfrm>
            <a:off x="0" y="3542859"/>
            <a:ext cx="12192000" cy="3397641"/>
          </a:xfrm>
          <a:prstGeom prst="rect">
            <a:avLst/>
          </a:prstGeom>
        </p:spPr>
      </p:pic>
      <p:sp>
        <p:nvSpPr>
          <p:cNvPr id="4" name="Tekstvak 3">
            <a:extLst>
              <a:ext uri="{FF2B5EF4-FFF2-40B4-BE49-F238E27FC236}">
                <a16:creationId xmlns:a16="http://schemas.microsoft.com/office/drawing/2014/main" id="{53829544-E212-A94C-85C0-95903BCB460B}"/>
              </a:ext>
            </a:extLst>
          </p:cNvPr>
          <p:cNvSpPr txBox="1"/>
          <p:nvPr/>
        </p:nvSpPr>
        <p:spPr>
          <a:xfrm>
            <a:off x="0" y="0"/>
            <a:ext cx="4283242" cy="646331"/>
          </a:xfrm>
          <a:prstGeom prst="rect">
            <a:avLst/>
          </a:prstGeom>
          <a:noFill/>
        </p:spPr>
        <p:txBody>
          <a:bodyPr wrap="square" rtlCol="0">
            <a:spAutoFit/>
          </a:bodyPr>
          <a:lstStyle/>
          <a:p>
            <a:r>
              <a:rPr lang="nl-NL" dirty="0"/>
              <a:t>Hulpvraag verhelderen – APC Onderwijs</a:t>
            </a:r>
            <a:br>
              <a:rPr lang="nl-NL" dirty="0"/>
            </a:br>
            <a:r>
              <a:rPr lang="nl-NL" dirty="0" err="1"/>
              <a:t>HOVUmc</a:t>
            </a:r>
            <a:r>
              <a:rPr lang="nl-NL" dirty="0"/>
              <a:t> augustus 2019 </a:t>
            </a:r>
          </a:p>
        </p:txBody>
      </p:sp>
    </p:spTree>
    <p:extLst>
      <p:ext uri="{BB962C8B-B14F-4D97-AF65-F5344CB8AC3E}">
        <p14:creationId xmlns:p14="http://schemas.microsoft.com/office/powerpoint/2010/main" val="299741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673100" y="681038"/>
            <a:ext cx="10766044" cy="1132772"/>
          </a:xfrm>
        </p:spPr>
        <p:txBody>
          <a:bodyPr/>
          <a:lstStyle/>
          <a:p>
            <a:pPr algn="ctr"/>
            <a:r>
              <a:rPr lang="nl-NL" dirty="0"/>
              <a:t>Oefening: hulpvragen bedenken</a:t>
            </a:r>
          </a:p>
        </p:txBody>
      </p:sp>
      <p:sp>
        <p:nvSpPr>
          <p:cNvPr id="3" name="Tijdelijke aanduiding voor inhoud 2">
            <a:extLst>
              <a:ext uri="{FF2B5EF4-FFF2-40B4-BE49-F238E27FC236}">
                <a16:creationId xmlns:a16="http://schemas.microsoft.com/office/drawing/2014/main" id="{91843FDB-2669-E24C-9560-E41E1034CA16}"/>
              </a:ext>
            </a:extLst>
          </p:cNvPr>
          <p:cNvSpPr>
            <a:spLocks noGrp="1"/>
          </p:cNvSpPr>
          <p:nvPr>
            <p:ph sz="half" idx="2"/>
          </p:nvPr>
        </p:nvSpPr>
        <p:spPr>
          <a:xfrm>
            <a:off x="694944" y="1573967"/>
            <a:ext cx="11069426" cy="4602996"/>
          </a:xfrm>
        </p:spPr>
        <p:txBody>
          <a:bodyPr/>
          <a:lstStyle/>
          <a:p>
            <a:pPr marL="0" indent="0">
              <a:buNone/>
            </a:pPr>
            <a:endParaRPr lang="nl-NL" sz="2400" dirty="0"/>
          </a:p>
          <a:p>
            <a:pPr marL="0" indent="0">
              <a:buNone/>
            </a:pPr>
            <a:r>
              <a:rPr lang="nl-NL" sz="2400" dirty="0"/>
              <a:t>Een 28-jarige vrouw komt hoestend de spreekkamer in lopen met zoontje van 1 op haar arm. Je weet dat ze verpleegkundige is. </a:t>
            </a:r>
          </a:p>
          <a:p>
            <a:pPr marL="0" indent="0">
              <a:buNone/>
            </a:pPr>
            <a:r>
              <a:rPr lang="nl-NL" sz="2400" dirty="0"/>
              <a:t>Arts: ‘Wat kan ik voor u doen?’ </a:t>
            </a:r>
          </a:p>
          <a:p>
            <a:pPr marL="0" indent="0">
              <a:buNone/>
            </a:pPr>
            <a:r>
              <a:rPr lang="nl-NL" sz="2400" dirty="0"/>
              <a:t>Patiënt: ‘Dokter, ik hoest zo sinds een week of twee.’</a:t>
            </a:r>
          </a:p>
          <a:p>
            <a:pPr marL="0" indent="0">
              <a:buNone/>
            </a:pPr>
            <a:endParaRPr lang="nl-NL" sz="2400" dirty="0"/>
          </a:p>
        </p:txBody>
      </p:sp>
      <p:sp>
        <p:nvSpPr>
          <p:cNvPr id="4" name="Tijdelijke aanduiding voor voettekst 3">
            <a:extLst>
              <a:ext uri="{FF2B5EF4-FFF2-40B4-BE49-F238E27FC236}">
                <a16:creationId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Hulpvraag verhelderen - APC onderwijs HOVUmc. Augustus 2019</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spTree>
    <p:extLst>
      <p:ext uri="{BB962C8B-B14F-4D97-AF65-F5344CB8AC3E}">
        <p14:creationId xmlns:p14="http://schemas.microsoft.com/office/powerpoint/2010/main" val="23890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6AF370C-EB4E-BA4A-9FA7-966E4B8FBBE3}"/>
              </a:ext>
            </a:extLst>
          </p:cNvPr>
          <p:cNvSpPr>
            <a:spLocks noGrp="1"/>
          </p:cNvSpPr>
          <p:nvPr>
            <p:ph idx="1"/>
          </p:nvPr>
        </p:nvSpPr>
        <p:spPr/>
        <p:txBody>
          <a:bodyPr/>
          <a:lstStyle/>
          <a:p>
            <a:pPr marL="0" indent="0">
              <a:buNone/>
            </a:pPr>
            <a:endParaRPr lang="nl-NL" dirty="0"/>
          </a:p>
        </p:txBody>
      </p:sp>
      <p:sp>
        <p:nvSpPr>
          <p:cNvPr id="3" name="Tijdelijke aanduiding voor voettekst 2">
            <a:extLst>
              <a:ext uri="{FF2B5EF4-FFF2-40B4-BE49-F238E27FC236}">
                <a16:creationId xmlns:a16="http://schemas.microsoft.com/office/drawing/2014/main" id="{A6D6A0F6-9A1B-3E4E-9A3D-E97F0D90CEE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Hulpvraag verhelderen - APC onderwijs HOVUmc. Augustus 2019</a:t>
            </a:r>
          </a:p>
        </p:txBody>
      </p:sp>
      <p:sp>
        <p:nvSpPr>
          <p:cNvPr id="4" name="Titel 3">
            <a:extLst>
              <a:ext uri="{FF2B5EF4-FFF2-40B4-BE49-F238E27FC236}">
                <a16:creationId xmlns:a16="http://schemas.microsoft.com/office/drawing/2014/main" id="{BD04908B-4FA9-9641-9E50-3AF9FACFCB0D}"/>
              </a:ext>
            </a:extLst>
          </p:cNvPr>
          <p:cNvSpPr>
            <a:spLocks noGrp="1"/>
          </p:cNvSpPr>
          <p:nvPr>
            <p:ph type="title"/>
          </p:nvPr>
        </p:nvSpPr>
        <p:spPr>
          <a:xfrm>
            <a:off x="838200" y="681037"/>
            <a:ext cx="10515600" cy="1325563"/>
          </a:xfrm>
        </p:spPr>
        <p:txBody>
          <a:bodyPr/>
          <a:lstStyle/>
          <a:p>
            <a:pPr algn="ctr"/>
            <a:r>
              <a:rPr lang="nl-NL" dirty="0"/>
              <a:t>De hulpvraag achterhalen (1)</a:t>
            </a:r>
          </a:p>
        </p:txBody>
      </p:sp>
      <p:sp>
        <p:nvSpPr>
          <p:cNvPr id="5" name="Tijdelijke aanduiding voor inhoud 2">
            <a:extLst>
              <a:ext uri="{FF2B5EF4-FFF2-40B4-BE49-F238E27FC236}">
                <a16:creationId xmlns:a16="http://schemas.microsoft.com/office/drawing/2014/main" id="{68111522-566E-E54E-98FE-7CDBF6453E5C}"/>
              </a:ext>
            </a:extLst>
          </p:cNvPr>
          <p:cNvSpPr txBox="1">
            <a:spLocks/>
          </p:cNvSpPr>
          <p:nvPr/>
        </p:nvSpPr>
        <p:spPr>
          <a:xfrm>
            <a:off x="694944" y="1573967"/>
            <a:ext cx="10744200" cy="4602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schemeClr val="accent2">
                  <a:lumMod val="75000"/>
                </a:schemeClr>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nl-NL" sz="2400" b="0" i="0" u="none" strike="noStrike" kern="1200" cap="none" spc="0" normalizeH="0" baseline="0" noProof="0" dirty="0">
                <a:ln>
                  <a:noFill/>
                </a:ln>
                <a:solidFill>
                  <a:schemeClr val="accent2">
                    <a:lumMod val="75000"/>
                  </a:schemeClr>
                </a:solidFill>
                <a:effectLst/>
                <a:uLnTx/>
                <a:uFillTx/>
                <a:latin typeface="Trebuchet MS"/>
                <a:ea typeface="+mn-ea"/>
                <a:cs typeface="+mn-cs"/>
              </a:rPr>
              <a:t>Er rechtstreeks naar vragen.</a:t>
            </a:r>
          </a:p>
          <a:p>
            <a:pPr marL="0" marR="0" lvl="0" indent="0" algn="l" defTabSz="914400" rtl="0" eaLnBrk="1" fontAlgn="auto" latinLnBrk="0" hangingPunct="1">
              <a:lnSpc>
                <a:spcPct val="90000"/>
              </a:lnSpc>
              <a:spcBef>
                <a:spcPts val="1000"/>
              </a:spcBef>
              <a:spcAft>
                <a:spcPts val="0"/>
              </a:spcAft>
              <a:buClrTx/>
              <a:buSzTx/>
              <a:buNone/>
              <a:tabLst/>
              <a:defRPr/>
            </a:pPr>
            <a:endParaRPr lang="nl-NL" sz="2400" dirty="0">
              <a:solidFill>
                <a:prstClr val="black"/>
              </a:solidFill>
              <a:latin typeface="Trebuchet M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nl-NL" sz="2400" b="0" i="0" u="none" strike="noStrike" kern="1200" cap="none" spc="0" normalizeH="0" baseline="0" noProof="0" dirty="0">
                <a:ln>
                  <a:noFill/>
                </a:ln>
                <a:solidFill>
                  <a:prstClr val="black"/>
                </a:solidFill>
                <a:effectLst/>
                <a:uLnTx/>
                <a:uFillTx/>
                <a:latin typeface="Trebuchet MS"/>
                <a:ea typeface="+mn-ea"/>
                <a:cs typeface="+mn-cs"/>
              </a:rPr>
              <a:t>Welke zinnetjes gebruik jij daarvoor?</a:t>
            </a:r>
          </a:p>
          <a:p>
            <a:pPr marL="0" marR="0" lvl="0" indent="0" algn="l" defTabSz="914400" rtl="0" eaLnBrk="1" fontAlgn="auto" latinLnBrk="0" hangingPunct="1">
              <a:lnSpc>
                <a:spcPct val="90000"/>
              </a:lnSpc>
              <a:spcBef>
                <a:spcPts val="1000"/>
              </a:spcBef>
              <a:spcAft>
                <a:spcPts val="0"/>
              </a:spcAft>
              <a:buClrTx/>
              <a:buSzTx/>
              <a:buNone/>
              <a:tabLst/>
              <a:defRPr/>
            </a:pPr>
            <a:r>
              <a:rPr lang="nl-NL" sz="2400" dirty="0">
                <a:solidFill>
                  <a:prstClr val="black"/>
                </a:solidFill>
                <a:latin typeface="Trebuchet MS"/>
              </a:rPr>
              <a:t>Hoe effectief is ‘jouw’ zin?</a:t>
            </a: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lang="nl-NL" sz="2400" dirty="0">
              <a:solidFill>
                <a:prstClr val="black"/>
              </a:solidFill>
              <a:latin typeface="Trebuchet M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7" name="Tekstvak 6">
            <a:extLst>
              <a:ext uri="{FF2B5EF4-FFF2-40B4-BE49-F238E27FC236}">
                <a16:creationId xmlns:a16="http://schemas.microsoft.com/office/drawing/2014/main" id="{3371D642-BFFF-0F4D-B3C0-753013D180F6}"/>
              </a:ext>
            </a:extLst>
          </p:cNvPr>
          <p:cNvSpPr txBox="1"/>
          <p:nvPr/>
        </p:nvSpPr>
        <p:spPr>
          <a:xfrm>
            <a:off x="3370997" y="245660"/>
            <a:ext cx="184731" cy="369332"/>
          </a:xfrm>
          <a:prstGeom prst="rect">
            <a:avLst/>
          </a:prstGeom>
          <a:noFill/>
        </p:spPr>
        <p:txBody>
          <a:bodyPr wrap="none" rtlCol="0">
            <a:spAutoFit/>
          </a:bodyPr>
          <a:lstStyle/>
          <a:p>
            <a:endParaRPr lang="nl-NL"/>
          </a:p>
        </p:txBody>
      </p:sp>
    </p:spTree>
    <p:extLst>
      <p:ext uri="{BB962C8B-B14F-4D97-AF65-F5344CB8AC3E}">
        <p14:creationId xmlns:p14="http://schemas.microsoft.com/office/powerpoint/2010/main" val="3225719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ice.jpg">
            <a:extLst>
              <a:ext uri="{FF2B5EF4-FFF2-40B4-BE49-F238E27FC236}">
                <a16:creationId xmlns:a16="http://schemas.microsoft.com/office/drawing/2014/main" id="{A6AB9807-5BED-A845-97D0-7574D6754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8124" y="1116751"/>
            <a:ext cx="3033426" cy="4230833"/>
          </a:xfrm>
          <a:prstGeom prst="rect">
            <a:avLst/>
          </a:prstGeom>
        </p:spPr>
      </p:pic>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673100" y="681038"/>
            <a:ext cx="10766044" cy="1040186"/>
          </a:xfrm>
        </p:spPr>
        <p:txBody>
          <a:bodyPr/>
          <a:lstStyle/>
          <a:p>
            <a:pPr algn="ctr"/>
            <a:r>
              <a:rPr lang="nl-NL" dirty="0"/>
              <a:t>De hulpvraag achterhalen (2)</a:t>
            </a:r>
          </a:p>
        </p:txBody>
      </p:sp>
      <p:sp>
        <p:nvSpPr>
          <p:cNvPr id="4" name="Tijdelijke aanduiding voor voettekst 3">
            <a:extLst>
              <a:ext uri="{FF2B5EF4-FFF2-40B4-BE49-F238E27FC236}">
                <a16:creationId xmlns:a16="http://schemas.microsoft.com/office/drawing/2014/main" id="{4C09E01E-592E-B54C-99AC-0122ABE7F357}"/>
              </a:ext>
            </a:extLst>
          </p:cNvPr>
          <p:cNvSpPr>
            <a:spLocks noGrp="1"/>
          </p:cNvSpPr>
          <p:nvPr>
            <p:ph type="ftr" sz="quarter" idx="11"/>
          </p:nvPr>
        </p:nvSpPr>
        <p:spPr/>
        <p:txBody>
          <a:bodyPr/>
          <a:lstStyle/>
          <a:p>
            <a:r>
              <a:rPr lang="nl-NL"/>
              <a:t>Hulpvraag verhelderen - APC onderwijs HOVUmc. Augustus 2019</a:t>
            </a:r>
          </a:p>
        </p:txBody>
      </p:sp>
      <p:sp>
        <p:nvSpPr>
          <p:cNvPr id="8" name="Tijdelijke aanduiding voor inhoud 2">
            <a:extLst>
              <a:ext uri="{FF2B5EF4-FFF2-40B4-BE49-F238E27FC236}">
                <a16:creationId xmlns:a16="http://schemas.microsoft.com/office/drawing/2014/main" id="{5DA380FD-6417-9E4F-8940-6FBDB21500BE}"/>
              </a:ext>
            </a:extLst>
          </p:cNvPr>
          <p:cNvSpPr txBox="1">
            <a:spLocks/>
          </p:cNvSpPr>
          <p:nvPr/>
        </p:nvSpPr>
        <p:spPr>
          <a:xfrm>
            <a:off x="694944" y="1573967"/>
            <a:ext cx="10744200" cy="4602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schemeClr val="accent2">
                  <a:lumMod val="75000"/>
                </a:schemeClr>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nl-NL" sz="2400" b="0" i="0" u="none" strike="noStrike" kern="1200" cap="none" spc="0" normalizeH="0" baseline="0" noProof="0" dirty="0">
                <a:ln>
                  <a:noFill/>
                </a:ln>
                <a:solidFill>
                  <a:schemeClr val="accent2">
                    <a:lumMod val="75000"/>
                  </a:schemeClr>
                </a:solidFill>
                <a:effectLst/>
                <a:uLnTx/>
                <a:uFillTx/>
                <a:latin typeface="Trebuchet MS"/>
                <a:ea typeface="+mn-ea"/>
                <a:cs typeface="+mn-cs"/>
              </a:rPr>
              <a:t>De patiënt erheen gidsen </a:t>
            </a:r>
          </a:p>
          <a:p>
            <a:pPr marL="0" marR="0" lvl="0" indent="0" algn="l" defTabSz="914400" rtl="0" eaLnBrk="1" fontAlgn="auto" latinLnBrk="0" hangingPunct="1">
              <a:lnSpc>
                <a:spcPct val="90000"/>
              </a:lnSpc>
              <a:spcBef>
                <a:spcPts val="1000"/>
              </a:spcBef>
              <a:spcAft>
                <a:spcPts val="0"/>
              </a:spcAft>
              <a:buClrTx/>
              <a:buSzTx/>
              <a:buNone/>
              <a:tabLst/>
              <a:defRPr/>
            </a:pPr>
            <a:endParaRPr lang="nl-NL" sz="2400" dirty="0">
              <a:solidFill>
                <a:prstClr val="black"/>
              </a:solidFill>
              <a:latin typeface="Trebuchet M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nl-NL" sz="2400" b="0" i="0" u="none" strike="noStrike" kern="1200" cap="none" spc="0" normalizeH="0" baseline="0" noProof="0" dirty="0">
                <a:ln>
                  <a:noFill/>
                </a:ln>
                <a:solidFill>
                  <a:prstClr val="black"/>
                </a:solidFill>
                <a:effectLst/>
                <a:uLnTx/>
                <a:uFillTx/>
                <a:latin typeface="Trebuchet MS"/>
                <a:ea typeface="+mn-ea"/>
                <a:cs typeface="+mn-cs"/>
              </a:rPr>
              <a:t>Met behulp van ICE sleutelvragen (</a:t>
            </a:r>
            <a:r>
              <a:rPr kumimoji="0" lang="nl-NL" sz="2400" b="0" i="0" u="none" strike="noStrike" kern="1200" cap="none" spc="0" normalizeH="0" baseline="0" noProof="0" dirty="0" err="1">
                <a:ln>
                  <a:noFill/>
                </a:ln>
                <a:solidFill>
                  <a:prstClr val="black"/>
                </a:solidFill>
                <a:effectLst/>
                <a:uLnTx/>
                <a:uFillTx/>
                <a:latin typeface="Trebuchet MS"/>
                <a:ea typeface="+mn-ea"/>
                <a:cs typeface="+mn-cs"/>
              </a:rPr>
              <a:t>ideas</a:t>
            </a:r>
            <a:r>
              <a:rPr kumimoji="0" lang="nl-NL" sz="2400" b="0" i="0" u="none" strike="noStrike" kern="1200" cap="none" spc="0" normalizeH="0" baseline="0" noProof="0" dirty="0">
                <a:ln>
                  <a:noFill/>
                </a:ln>
                <a:solidFill>
                  <a:prstClr val="black"/>
                </a:solidFill>
                <a:effectLst/>
                <a:uLnTx/>
                <a:uFillTx/>
                <a:latin typeface="Trebuchet MS"/>
                <a:ea typeface="+mn-ea"/>
                <a:cs typeface="+mn-cs"/>
              </a:rPr>
              <a:t>, concerns, </a:t>
            </a:r>
            <a:r>
              <a:rPr kumimoji="0" lang="nl-NL" sz="2400" b="0" i="0" u="none" strike="noStrike" kern="1200" cap="none" spc="0" normalizeH="0" baseline="0" noProof="0" dirty="0" err="1">
                <a:ln>
                  <a:noFill/>
                </a:ln>
                <a:solidFill>
                  <a:prstClr val="black"/>
                </a:solidFill>
                <a:effectLst/>
                <a:uLnTx/>
                <a:uFillTx/>
                <a:latin typeface="Trebuchet MS"/>
                <a:ea typeface="+mn-ea"/>
                <a:cs typeface="+mn-cs"/>
              </a:rPr>
              <a:t>expectations</a:t>
            </a:r>
            <a:r>
              <a:rPr kumimoji="0" lang="nl-NL" sz="2400" b="0" i="0" u="none" strike="noStrike" kern="1200" cap="none" spc="0" normalizeH="0" baseline="0" noProof="0" dirty="0">
                <a:ln>
                  <a:noFill/>
                </a:ln>
                <a:solidFill>
                  <a:prstClr val="black"/>
                </a:solidFill>
                <a:effectLst/>
                <a:uLnTx/>
                <a:uFillTx/>
                <a:latin typeface="Trebuchet MS"/>
                <a:ea typeface="+mn-ea"/>
                <a:cs typeface="+mn-cs"/>
              </a:rPr>
              <a:t>)</a:t>
            </a:r>
          </a:p>
          <a:p>
            <a:pPr marL="0" marR="0" lvl="0" indent="0" algn="l" defTabSz="914400" rtl="0" eaLnBrk="1" fontAlgn="auto" latinLnBrk="0" hangingPunct="1">
              <a:lnSpc>
                <a:spcPct val="90000"/>
              </a:lnSpc>
              <a:spcBef>
                <a:spcPts val="1000"/>
              </a:spcBef>
              <a:spcAft>
                <a:spcPts val="0"/>
              </a:spcAft>
              <a:buClrTx/>
              <a:buSzTx/>
              <a:buNone/>
              <a:tabLst/>
              <a:defRPr/>
            </a:pPr>
            <a:endParaRPr lang="nl-NL" sz="2400" dirty="0">
              <a:solidFill>
                <a:prstClr val="black"/>
              </a:solidFill>
              <a:latin typeface="Trebuchet M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423794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ice.jpg">
            <a:extLst>
              <a:ext uri="{FF2B5EF4-FFF2-40B4-BE49-F238E27FC236}">
                <a16:creationId xmlns:a16="http://schemas.microsoft.com/office/drawing/2014/main" id="{A6AB9807-5BED-A845-97D0-7574D6754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8124" y="1116751"/>
            <a:ext cx="3033426" cy="4230833"/>
          </a:xfrm>
          <a:prstGeom prst="rect">
            <a:avLst/>
          </a:prstGeom>
        </p:spPr>
      </p:pic>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673100" y="681038"/>
            <a:ext cx="10766044" cy="1040186"/>
          </a:xfrm>
        </p:spPr>
        <p:txBody>
          <a:bodyPr/>
          <a:lstStyle/>
          <a:p>
            <a:pPr algn="ctr"/>
            <a:r>
              <a:rPr lang="nl-NL" dirty="0"/>
              <a:t>ICE Sleutelvragen</a:t>
            </a:r>
          </a:p>
        </p:txBody>
      </p:sp>
      <p:sp>
        <p:nvSpPr>
          <p:cNvPr id="3" name="Tijdelijke aanduiding voor inhoud 2">
            <a:extLst>
              <a:ext uri="{FF2B5EF4-FFF2-40B4-BE49-F238E27FC236}">
                <a16:creationId xmlns:a16="http://schemas.microsoft.com/office/drawing/2014/main" id="{91843FDB-2669-E24C-9560-E41E1034CA16}"/>
              </a:ext>
            </a:extLst>
          </p:cNvPr>
          <p:cNvSpPr>
            <a:spLocks noGrp="1"/>
          </p:cNvSpPr>
          <p:nvPr>
            <p:ph sz="half" idx="2"/>
          </p:nvPr>
        </p:nvSpPr>
        <p:spPr>
          <a:xfrm>
            <a:off x="694944" y="1721224"/>
            <a:ext cx="10744200" cy="4984375"/>
          </a:xfrm>
        </p:spPr>
        <p:txBody>
          <a:bodyPr/>
          <a:lstStyle/>
          <a:p>
            <a:r>
              <a:rPr lang="nl-NL" sz="2400" dirty="0" err="1"/>
              <a:t>Ideas</a:t>
            </a:r>
            <a:r>
              <a:rPr lang="nl-NL" sz="2400" dirty="0"/>
              <a:t> </a:t>
            </a:r>
          </a:p>
          <a:p>
            <a:pPr lvl="1"/>
            <a:r>
              <a:rPr lang="nl-NL" sz="2000" dirty="0"/>
              <a:t>heeft u bepaalde gedachten over uw klachten?, </a:t>
            </a:r>
          </a:p>
          <a:p>
            <a:pPr lvl="1"/>
            <a:r>
              <a:rPr lang="nl-NL" sz="2000" dirty="0"/>
              <a:t>heeft u nagedacht over hoe uw klachten zijn ontstaan? </a:t>
            </a:r>
          </a:p>
          <a:p>
            <a:pPr lvl="1"/>
            <a:r>
              <a:rPr lang="nl-NL" sz="2000" dirty="0"/>
              <a:t>wat zou er volgens u aan de hand kunnen zijn?</a:t>
            </a:r>
          </a:p>
          <a:p>
            <a:r>
              <a:rPr lang="nl-NL" sz="2400" dirty="0"/>
              <a:t>Concerns</a:t>
            </a:r>
          </a:p>
          <a:p>
            <a:pPr lvl="1"/>
            <a:r>
              <a:rPr lang="nl-NL" sz="2000" dirty="0"/>
              <a:t>Heeft u er alleen last van of maakt u zich ook zorgen over uw klachten? </a:t>
            </a:r>
          </a:p>
          <a:p>
            <a:pPr lvl="1"/>
            <a:r>
              <a:rPr lang="nl-NL" sz="2000" dirty="0"/>
              <a:t>Ligt u wel eens te piekeren over uw klachten? Wat gaat er dan door u heen? </a:t>
            </a:r>
          </a:p>
          <a:p>
            <a:pPr lvl="1"/>
            <a:r>
              <a:rPr lang="nl-NL" sz="2000" dirty="0"/>
              <a:t>Zijn er mensen in uw omgeving die zich zorgen maken over deze klachten?</a:t>
            </a:r>
          </a:p>
          <a:p>
            <a:r>
              <a:rPr lang="nl-NL" sz="2400" dirty="0" err="1"/>
              <a:t>Expectations</a:t>
            </a:r>
            <a:endParaRPr lang="nl-NL" sz="2400" dirty="0"/>
          </a:p>
          <a:p>
            <a:pPr lvl="1"/>
            <a:r>
              <a:rPr lang="nl-NL" sz="2000" dirty="0"/>
              <a:t>hoe hoopt u dat ik u kan verder helpen? </a:t>
            </a:r>
          </a:p>
          <a:p>
            <a:pPr lvl="1"/>
            <a:r>
              <a:rPr lang="nl-NL" sz="2000" dirty="0"/>
              <a:t>wat zijn precies uw verwachtingen van mij? </a:t>
            </a:r>
          </a:p>
          <a:p>
            <a:pPr lvl="1"/>
            <a:r>
              <a:rPr lang="nl-NL" sz="2000" dirty="0"/>
              <a:t>wat wilt u met mij bespreken over uw klachten? </a:t>
            </a:r>
          </a:p>
          <a:p>
            <a:pPr marL="0" indent="0">
              <a:buNone/>
            </a:pPr>
            <a:endParaRPr lang="nl-NL" dirty="0"/>
          </a:p>
        </p:txBody>
      </p:sp>
      <p:sp>
        <p:nvSpPr>
          <p:cNvPr id="4" name="Tijdelijke aanduiding voor voettekst 3">
            <a:extLst>
              <a:ext uri="{FF2B5EF4-FFF2-40B4-BE49-F238E27FC236}">
                <a16:creationId xmlns:a16="http://schemas.microsoft.com/office/drawing/2014/main" id="{4C09E01E-592E-B54C-99AC-0122ABE7F357}"/>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350176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B50108-6EBA-5244-B083-E102D3A5D485}"/>
              </a:ext>
            </a:extLst>
          </p:cNvPr>
          <p:cNvSpPr>
            <a:spLocks noGrp="1"/>
          </p:cNvSpPr>
          <p:nvPr>
            <p:ph type="title"/>
          </p:nvPr>
        </p:nvSpPr>
        <p:spPr/>
        <p:txBody>
          <a:bodyPr/>
          <a:lstStyle/>
          <a:p>
            <a:pPr algn="ctr"/>
            <a:r>
              <a:rPr lang="nl-NL" dirty="0"/>
              <a:t>Oefening ‘gidsen met ICE’</a:t>
            </a:r>
          </a:p>
        </p:txBody>
      </p:sp>
      <p:sp>
        <p:nvSpPr>
          <p:cNvPr id="3" name="Tijdelijke aanduiding voor inhoud 2">
            <a:extLst>
              <a:ext uri="{FF2B5EF4-FFF2-40B4-BE49-F238E27FC236}">
                <a16:creationId xmlns:a16="http://schemas.microsoft.com/office/drawing/2014/main" id="{23911BDD-C2EE-F249-8D03-670A2CC86B35}"/>
              </a:ext>
            </a:extLst>
          </p:cNvPr>
          <p:cNvSpPr>
            <a:spLocks noGrp="1"/>
          </p:cNvSpPr>
          <p:nvPr>
            <p:ph sz="half" idx="2"/>
          </p:nvPr>
        </p:nvSpPr>
        <p:spPr/>
        <p:txBody>
          <a:bodyPr/>
          <a:lstStyle/>
          <a:p>
            <a:pPr marL="0" indent="0">
              <a:buNone/>
            </a:pPr>
            <a:r>
              <a:rPr lang="nl-NL" dirty="0"/>
              <a:t>Speel het consult na van de patiënt uit de vorige oefening.</a:t>
            </a:r>
          </a:p>
          <a:p>
            <a:pPr marL="0" indent="0">
              <a:buNone/>
            </a:pPr>
            <a:r>
              <a:rPr lang="nl-NL" dirty="0"/>
              <a:t>Afwisselend neemt een van de aios de doktersrol op zich.</a:t>
            </a:r>
          </a:p>
          <a:p>
            <a:pPr marL="0" indent="0">
              <a:buNone/>
            </a:pPr>
            <a:endParaRPr lang="nl-NL" dirty="0"/>
          </a:p>
          <a:p>
            <a:pPr marL="0" indent="0">
              <a:buNone/>
            </a:pPr>
            <a:r>
              <a:rPr lang="nl-NL" dirty="0"/>
              <a:t>Noteer: wat valt je op? Wat is effectief bij het verhelderen van het patiëntperspectief/de hulpvraag?</a:t>
            </a:r>
          </a:p>
        </p:txBody>
      </p:sp>
      <p:sp>
        <p:nvSpPr>
          <p:cNvPr id="4" name="Tijdelijke aanduiding voor voettekst 3">
            <a:extLst>
              <a:ext uri="{FF2B5EF4-FFF2-40B4-BE49-F238E27FC236}">
                <a16:creationId xmlns:a16="http://schemas.microsoft.com/office/drawing/2014/main" id="{0772D3E9-75BA-154A-BBA3-CA390A757030}"/>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171090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EB74E1-1209-F54F-893C-17F4D36CCD91}"/>
              </a:ext>
            </a:extLst>
          </p:cNvPr>
          <p:cNvSpPr>
            <a:spLocks noGrp="1"/>
          </p:cNvSpPr>
          <p:nvPr>
            <p:ph type="title"/>
          </p:nvPr>
        </p:nvSpPr>
        <p:spPr/>
        <p:txBody>
          <a:bodyPr/>
          <a:lstStyle/>
          <a:p>
            <a:r>
              <a:rPr lang="nl-NL" dirty="0"/>
              <a:t>Afsluiting</a:t>
            </a:r>
          </a:p>
        </p:txBody>
      </p:sp>
      <p:sp>
        <p:nvSpPr>
          <p:cNvPr id="3" name="Tijdelijke aanduiding voor inhoud 2">
            <a:extLst>
              <a:ext uri="{FF2B5EF4-FFF2-40B4-BE49-F238E27FC236}">
                <a16:creationId xmlns:a16="http://schemas.microsoft.com/office/drawing/2014/main" id="{6EBD006A-CB36-3046-8D2C-A02B14A84DBD}"/>
              </a:ext>
            </a:extLst>
          </p:cNvPr>
          <p:cNvSpPr>
            <a:spLocks noGrp="1"/>
          </p:cNvSpPr>
          <p:nvPr>
            <p:ph sz="half" idx="2"/>
          </p:nvPr>
        </p:nvSpPr>
        <p:spPr/>
        <p:txBody>
          <a:bodyPr/>
          <a:lstStyle/>
          <a:p>
            <a:r>
              <a:rPr lang="nl-NL" sz="2400" dirty="0"/>
              <a:t>Eigen ontwikkelpunt over ‘informatie verzamelen/hulpvraag’ </a:t>
            </a:r>
          </a:p>
          <a:p>
            <a:r>
              <a:rPr lang="nl-NL" sz="2400" dirty="0"/>
              <a:t>Waar zou je aandacht aan willen besteden, wat wil je oefenen?</a:t>
            </a:r>
          </a:p>
          <a:p>
            <a:r>
              <a:rPr lang="nl-NL" sz="2400" dirty="0"/>
              <a:t>Wat is daarbij je doel? Wat levert het je op? </a:t>
            </a:r>
          </a:p>
          <a:p>
            <a:r>
              <a:rPr lang="nl-NL" sz="2400" dirty="0"/>
              <a:t>Hoe wil je dat concreet gaan aanpakken?</a:t>
            </a:r>
          </a:p>
          <a:p>
            <a:pPr marL="0" indent="0">
              <a:buNone/>
            </a:pPr>
            <a:endParaRPr lang="nl-NL" sz="2400" dirty="0"/>
          </a:p>
          <a:p>
            <a:pPr marL="0" indent="0">
              <a:buNone/>
            </a:pPr>
            <a:endParaRPr lang="nl-NL" sz="3600" b="1" dirty="0">
              <a:solidFill>
                <a:srgbClr val="E89E00"/>
              </a:solidFill>
            </a:endParaRPr>
          </a:p>
        </p:txBody>
      </p:sp>
      <p:sp>
        <p:nvSpPr>
          <p:cNvPr id="4" name="Tijdelijke aanduiding voor voettekst 3">
            <a:extLst>
              <a:ext uri="{FF2B5EF4-FFF2-40B4-BE49-F238E27FC236}">
                <a16:creationId xmlns:a16="http://schemas.microsoft.com/office/drawing/2014/main" id="{481D766D-3FB9-0F46-AEEA-589E07077025}"/>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3053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EB74E1-1209-F54F-893C-17F4D36CCD91}"/>
              </a:ext>
            </a:extLst>
          </p:cNvPr>
          <p:cNvSpPr>
            <a:spLocks noGrp="1"/>
          </p:cNvSpPr>
          <p:nvPr>
            <p:ph type="title"/>
          </p:nvPr>
        </p:nvSpPr>
        <p:spPr/>
        <p:txBody>
          <a:bodyPr/>
          <a:lstStyle/>
          <a:p>
            <a:r>
              <a:rPr lang="nl-NL" dirty="0"/>
              <a:t>©️ APC-Werkgroep, augustus 2019</a:t>
            </a:r>
          </a:p>
        </p:txBody>
      </p:sp>
      <p:sp>
        <p:nvSpPr>
          <p:cNvPr id="3" name="Tijdelijke aanduiding voor inhoud 2">
            <a:extLst>
              <a:ext uri="{FF2B5EF4-FFF2-40B4-BE49-F238E27FC236}">
                <a16:creationId xmlns:a16="http://schemas.microsoft.com/office/drawing/2014/main" id="{6EBD006A-CB36-3046-8D2C-A02B14A84DBD}"/>
              </a:ext>
            </a:extLst>
          </p:cNvPr>
          <p:cNvSpPr>
            <a:spLocks noGrp="1"/>
          </p:cNvSpPr>
          <p:nvPr>
            <p:ph sz="half" idx="2"/>
          </p:nvPr>
        </p:nvSpPr>
        <p:spPr>
          <a:xfrm>
            <a:off x="673100" y="2257704"/>
            <a:ext cx="10744200" cy="3751308"/>
          </a:xfrm>
        </p:spPr>
        <p:txBody>
          <a:bodyPr/>
          <a:lstStyle/>
          <a:p>
            <a:pPr marL="0" indent="0">
              <a:buNone/>
            </a:pPr>
            <a:r>
              <a:rPr lang="nl-NL" sz="2000" dirty="0"/>
              <a:t>Deze </a:t>
            </a:r>
            <a:r>
              <a:rPr lang="nl-NL" sz="2000" dirty="0" err="1"/>
              <a:t>powerpoint-presentatie</a:t>
            </a:r>
            <a:r>
              <a:rPr lang="nl-NL" sz="2000" dirty="0"/>
              <a:t> wordt aangeboden door de werkgroep Arts-Patiëntcommunicatie (APC) van het </a:t>
            </a:r>
            <a:r>
              <a:rPr lang="nl-NL" sz="2000" dirty="0" err="1"/>
              <a:t>HOVUmc</a:t>
            </a:r>
            <a:r>
              <a:rPr lang="nl-NL" sz="2000" dirty="0"/>
              <a:t>.</a:t>
            </a:r>
          </a:p>
          <a:p>
            <a:pPr marL="0" indent="0">
              <a:buNone/>
            </a:pPr>
            <a:endParaRPr lang="nl-NL" sz="2000" dirty="0"/>
          </a:p>
          <a:p>
            <a:pPr marL="0" indent="0">
              <a:buNone/>
            </a:pPr>
            <a:r>
              <a:rPr lang="nl-NL" sz="2000" dirty="0"/>
              <a:t>De presentatie is als onderwijs-bouwsteen op de </a:t>
            </a:r>
            <a:r>
              <a:rPr lang="nl-NL" sz="2000" dirty="0" err="1"/>
              <a:t>HOVUmc</a:t>
            </a:r>
            <a:r>
              <a:rPr lang="nl-NL" sz="2000" dirty="0"/>
              <a:t>-wiki te vinden. In het Werkboek </a:t>
            </a:r>
            <a:r>
              <a:rPr lang="nl-NL" sz="2000" i="1" dirty="0"/>
              <a:t>‘Arts-patiëntcommunicatie (APC)-onderwijs over basis gespreksvaardigheden in de aanloop naar de Basis Consultvoeringstoets (BCT)’ </a:t>
            </a:r>
            <a:r>
              <a:rPr lang="nl-NL" sz="2000" dirty="0"/>
              <a:t>zijn verschillende onderwijsprogramma’s uitgewerkt; deze presentatie is daar een onderdeel van. </a:t>
            </a:r>
            <a:br>
              <a:rPr lang="nl-NL" sz="2000" dirty="0"/>
            </a:br>
            <a:endParaRPr lang="nl-NL" sz="2000" dirty="0"/>
          </a:p>
          <a:p>
            <a:pPr marL="0" indent="0">
              <a:buNone/>
            </a:pPr>
            <a:r>
              <a:rPr lang="nl-NL" sz="2000" dirty="0"/>
              <a:t>Vragen, suggesties en feedback zijn welkom; neem daarvoor contact op met APC-leerlijnhouder Gert Roos (</a:t>
            </a:r>
            <a:r>
              <a:rPr lang="nl-NL" sz="2000" dirty="0" err="1"/>
              <a:t>g.roos@amsterdamumc.nl</a:t>
            </a:r>
            <a:r>
              <a:rPr lang="nl-NL" sz="2000" dirty="0"/>
              <a:t>). </a:t>
            </a:r>
          </a:p>
        </p:txBody>
      </p:sp>
      <p:sp>
        <p:nvSpPr>
          <p:cNvPr id="4" name="Tijdelijke aanduiding voor voettekst 3">
            <a:extLst>
              <a:ext uri="{FF2B5EF4-FFF2-40B4-BE49-F238E27FC236}">
                <a16:creationId xmlns:a16="http://schemas.microsoft.com/office/drawing/2014/main" id="{0B5233D0-153F-AB40-9A37-1D160E34AC0D}"/>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47951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673100" y="681038"/>
            <a:ext cx="10766044" cy="1132772"/>
          </a:xfrm>
        </p:spPr>
        <p:txBody>
          <a:bodyPr/>
          <a:lstStyle/>
          <a:p>
            <a:pPr algn="ctr"/>
            <a:r>
              <a:rPr lang="nl-NL" dirty="0"/>
              <a:t>Inhoud presentatie</a:t>
            </a:r>
          </a:p>
        </p:txBody>
      </p:sp>
      <p:sp>
        <p:nvSpPr>
          <p:cNvPr id="3" name="Tijdelijke aanduiding voor inhoud 2">
            <a:extLst>
              <a:ext uri="{FF2B5EF4-FFF2-40B4-BE49-F238E27FC236}">
                <a16:creationId xmlns:a16="http://schemas.microsoft.com/office/drawing/2014/main" id="{91843FDB-2669-E24C-9560-E41E1034CA16}"/>
              </a:ext>
            </a:extLst>
          </p:cNvPr>
          <p:cNvSpPr>
            <a:spLocks noGrp="1"/>
          </p:cNvSpPr>
          <p:nvPr>
            <p:ph sz="half" idx="2"/>
          </p:nvPr>
        </p:nvSpPr>
        <p:spPr>
          <a:xfrm>
            <a:off x="694944" y="1573967"/>
            <a:ext cx="10744200" cy="4602996"/>
          </a:xfrm>
        </p:spPr>
        <p:txBody>
          <a:bodyPr/>
          <a:lstStyle/>
          <a:p>
            <a:pPr marL="0" indent="0">
              <a:buNone/>
            </a:pPr>
            <a:endParaRPr lang="nl-NL" dirty="0"/>
          </a:p>
          <a:p>
            <a:endParaRPr lang="nl-NL" dirty="0"/>
          </a:p>
        </p:txBody>
      </p:sp>
      <p:sp>
        <p:nvSpPr>
          <p:cNvPr id="6" name="Tijdelijke aanduiding voor inhoud 2">
            <a:extLst>
              <a:ext uri="{FF2B5EF4-FFF2-40B4-BE49-F238E27FC236}">
                <a16:creationId xmlns:a16="http://schemas.microsoft.com/office/drawing/2014/main" id="{BD5C851F-883A-0643-8CA6-6FFF62C35F1B}"/>
              </a:ext>
            </a:extLst>
          </p:cNvPr>
          <p:cNvSpPr txBox="1">
            <a:spLocks/>
          </p:cNvSpPr>
          <p:nvPr/>
        </p:nvSpPr>
        <p:spPr>
          <a:xfrm>
            <a:off x="847344" y="1726367"/>
            <a:ext cx="10744200" cy="4602996"/>
          </a:xfrm>
          <a:prstGeom prst="rect">
            <a:avLst/>
          </a:prstGeom>
        </p:spPr>
        <p:txBody>
          <a:bodyPr/>
          <a:lstStyle>
            <a:lvl1pPr marL="228600" indent="-228600" algn="l" defTabSz="914400" rtl="0" eaLnBrk="1" latinLnBrk="0" hangingPunct="1">
              <a:lnSpc>
                <a:spcPct val="125000"/>
              </a:lnSpc>
              <a:spcBef>
                <a:spcPts val="0"/>
              </a:spcBef>
              <a:buFont typeface="Arial" panose="020B0604020202020204" pitchFamily="34" charset="0"/>
              <a:buChar char="•"/>
              <a:defRPr sz="2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dirty="0"/>
          </a:p>
          <a:p>
            <a:r>
              <a:rPr lang="nl-NL" dirty="0"/>
              <a:t>Consultmodel Silverman</a:t>
            </a:r>
          </a:p>
          <a:p>
            <a:r>
              <a:rPr lang="nl-NL" dirty="0"/>
              <a:t>MAAS Globaal &amp; de hulpvraag </a:t>
            </a:r>
          </a:p>
          <a:p>
            <a:r>
              <a:rPr lang="nl-NL" dirty="0"/>
              <a:t>Uitdagingen ten aanzien van de hulpvraag</a:t>
            </a:r>
          </a:p>
          <a:p>
            <a:r>
              <a:rPr lang="nl-NL" dirty="0"/>
              <a:t>Wat vinden dokter en patiënt van de hulpvraag</a:t>
            </a:r>
          </a:p>
          <a:p>
            <a:r>
              <a:rPr lang="nl-NL" dirty="0"/>
              <a:t>Oefening: hulpvraag formuleren </a:t>
            </a:r>
          </a:p>
          <a:p>
            <a:r>
              <a:rPr lang="nl-NL" dirty="0"/>
              <a:t>ICE en oefenen met ICE</a:t>
            </a:r>
          </a:p>
          <a:p>
            <a:r>
              <a:rPr lang="nl-NL" dirty="0"/>
              <a:t>Eigen ontwikkelpunt formuleren</a:t>
            </a:r>
          </a:p>
          <a:p>
            <a:endParaRPr lang="nl-NL" dirty="0"/>
          </a:p>
          <a:p>
            <a:endParaRPr lang="nl-NL" dirty="0"/>
          </a:p>
          <a:p>
            <a:endParaRPr lang="nl-NL" dirty="0"/>
          </a:p>
        </p:txBody>
      </p:sp>
      <p:sp>
        <p:nvSpPr>
          <p:cNvPr id="7" name="Tijdelijke aanduiding voor voettekst 3">
            <a:extLst>
              <a:ext uri="{FF2B5EF4-FFF2-40B4-BE49-F238E27FC236}">
                <a16:creationId xmlns:a16="http://schemas.microsoft.com/office/drawing/2014/main" id="{B68ABD6C-E14E-A54B-B113-3A277FCA9454}"/>
              </a:ext>
            </a:extLst>
          </p:cNvPr>
          <p:cNvSpPr>
            <a:spLocks noGrp="1"/>
          </p:cNvSpPr>
          <p:nvPr>
            <p:ph type="ftr" sz="quarter" idx="11"/>
          </p:nvPr>
        </p:nvSpPr>
        <p:spPr>
          <a:xfrm>
            <a:off x="673100" y="6369893"/>
            <a:ext cx="4114800" cy="365125"/>
          </a:xfrm>
        </p:spPr>
        <p:txBody>
          <a:bodyPr/>
          <a:lstStyle/>
          <a:p>
            <a:r>
              <a:rPr lang="nl-NL" dirty="0"/>
              <a:t>Hulpvraag verhelderen - APC onderwijs </a:t>
            </a:r>
            <a:r>
              <a:rPr lang="nl-NL" dirty="0" err="1"/>
              <a:t>HOVUmc</a:t>
            </a:r>
            <a:r>
              <a:rPr lang="nl-NL" dirty="0"/>
              <a:t>. Augustus 2019</a:t>
            </a:r>
          </a:p>
        </p:txBody>
      </p:sp>
    </p:spTree>
    <p:extLst>
      <p:ext uri="{BB962C8B-B14F-4D97-AF65-F5344CB8AC3E}">
        <p14:creationId xmlns:p14="http://schemas.microsoft.com/office/powerpoint/2010/main" val="234822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673100" y="681038"/>
            <a:ext cx="10766044" cy="1132772"/>
          </a:xfrm>
        </p:spPr>
        <p:txBody>
          <a:bodyPr/>
          <a:lstStyle/>
          <a:p>
            <a:pPr algn="ctr"/>
            <a:r>
              <a:rPr lang="nl-NL" dirty="0"/>
              <a:t>Consultmodel Silverman</a:t>
            </a:r>
          </a:p>
        </p:txBody>
      </p:sp>
      <p:sp>
        <p:nvSpPr>
          <p:cNvPr id="4" name="Tijdelijke aanduiding voor voettekst 3">
            <a:extLst>
              <a:ext uri="{FF2B5EF4-FFF2-40B4-BE49-F238E27FC236}">
                <a16:creationId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Hulpvraag verhelderen - APC onderwijs HOVUmc. Augustus 2019</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pic>
        <p:nvPicPr>
          <p:cNvPr id="5" name="Tijdelijke aanduiding voor inhoud 8">
            <a:extLst>
              <a:ext uri="{FF2B5EF4-FFF2-40B4-BE49-F238E27FC236}">
                <a16:creationId xmlns:a16="http://schemas.microsoft.com/office/drawing/2014/main" id="{ED5462A5-436E-A048-872A-C2CC03F1F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616" y="1813810"/>
            <a:ext cx="7607011" cy="4183856"/>
          </a:xfrm>
          <a:prstGeom prst="rect">
            <a:avLst/>
          </a:prstGeom>
        </p:spPr>
      </p:pic>
    </p:spTree>
    <p:extLst>
      <p:ext uri="{BB962C8B-B14F-4D97-AF65-F5344CB8AC3E}">
        <p14:creationId xmlns:p14="http://schemas.microsoft.com/office/powerpoint/2010/main" val="177106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DB100F-CF9B-084B-9DAD-A68791851421}"/>
              </a:ext>
            </a:extLst>
          </p:cNvPr>
          <p:cNvSpPr>
            <a:spLocks noGrp="1"/>
          </p:cNvSpPr>
          <p:nvPr>
            <p:ph type="title"/>
          </p:nvPr>
        </p:nvSpPr>
        <p:spPr/>
        <p:txBody>
          <a:bodyPr/>
          <a:lstStyle/>
          <a:p>
            <a:endParaRPr lang="nl-NL"/>
          </a:p>
        </p:txBody>
      </p:sp>
      <p:pic>
        <p:nvPicPr>
          <p:cNvPr id="6" name="Tijdelijke aanduiding voor inhoud 5">
            <a:extLst>
              <a:ext uri="{FF2B5EF4-FFF2-40B4-BE49-F238E27FC236}">
                <a16:creationId xmlns:a16="http://schemas.microsoft.com/office/drawing/2014/main" id="{DAD232F7-A916-554D-BCDE-B69D264E8D72}"/>
              </a:ext>
            </a:extLst>
          </p:cNvPr>
          <p:cNvPicPr>
            <a:picLocks noGrp="1" noChangeAspect="1"/>
          </p:cNvPicPr>
          <p:nvPr>
            <p:ph sz="half" idx="2"/>
          </p:nvPr>
        </p:nvPicPr>
        <p:blipFill>
          <a:blip r:embed="rId3"/>
          <a:stretch>
            <a:fillRect/>
          </a:stretch>
        </p:blipFill>
        <p:spPr>
          <a:xfrm>
            <a:off x="3310820" y="-208981"/>
            <a:ext cx="5490603" cy="7066981"/>
          </a:xfrm>
        </p:spPr>
      </p:pic>
    </p:spTree>
    <p:extLst>
      <p:ext uri="{BB962C8B-B14F-4D97-AF65-F5344CB8AC3E}">
        <p14:creationId xmlns:p14="http://schemas.microsoft.com/office/powerpoint/2010/main" val="86381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486488" y="1078827"/>
            <a:ext cx="10766044" cy="1132772"/>
          </a:xfrm>
        </p:spPr>
        <p:txBody>
          <a:bodyPr/>
          <a:lstStyle/>
          <a:p>
            <a:pPr algn="ctr"/>
            <a:r>
              <a:rPr lang="nl-NL" dirty="0"/>
              <a:t>MAAS Globaal </a:t>
            </a:r>
          </a:p>
        </p:txBody>
      </p:sp>
      <p:sp>
        <p:nvSpPr>
          <p:cNvPr id="3" name="Tijdelijke aanduiding voor inhoud 2">
            <a:extLst>
              <a:ext uri="{FF2B5EF4-FFF2-40B4-BE49-F238E27FC236}">
                <a16:creationId xmlns:a16="http://schemas.microsoft.com/office/drawing/2014/main" id="{91843FDB-2669-E24C-9560-E41E1034CA16}"/>
              </a:ext>
            </a:extLst>
          </p:cNvPr>
          <p:cNvSpPr>
            <a:spLocks noGrp="1"/>
          </p:cNvSpPr>
          <p:nvPr>
            <p:ph sz="half" idx="2"/>
          </p:nvPr>
        </p:nvSpPr>
        <p:spPr>
          <a:xfrm>
            <a:off x="694944" y="1573967"/>
            <a:ext cx="10744200" cy="4602996"/>
          </a:xfrm>
        </p:spPr>
        <p:txBody>
          <a:bodyPr/>
          <a:lstStyle/>
          <a:p>
            <a:pPr marL="0" indent="0">
              <a:buNone/>
            </a:pPr>
            <a:endParaRPr lang="nl-NL" dirty="0"/>
          </a:p>
          <a:p>
            <a:endParaRPr lang="nl-NL" dirty="0"/>
          </a:p>
        </p:txBody>
      </p:sp>
      <p:sp>
        <p:nvSpPr>
          <p:cNvPr id="4" name="Tijdelijke aanduiding voor voettekst 3">
            <a:extLst>
              <a:ext uri="{FF2B5EF4-FFF2-40B4-BE49-F238E27FC236}">
                <a16:creationId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Hulpvraag verhelderen - APC onderwijs HOVUmc. Augustus 2019</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pic>
        <p:nvPicPr>
          <p:cNvPr id="5" name="Tijdelijke aanduiding voor inhoud 16">
            <a:extLst>
              <a:ext uri="{FF2B5EF4-FFF2-40B4-BE49-F238E27FC236}">
                <a16:creationId xmlns:a16="http://schemas.microsoft.com/office/drawing/2014/main" id="{29285DD8-6DFA-EE4B-BAD0-CB45F67D9E41}"/>
              </a:ext>
            </a:extLst>
          </p:cNvPr>
          <p:cNvPicPr>
            <a:picLocks noChangeAspect="1"/>
          </p:cNvPicPr>
          <p:nvPr/>
        </p:nvPicPr>
        <p:blipFill rotWithShape="1">
          <a:blip r:embed="rId3">
            <a:extLst>
              <a:ext uri="{28A0092B-C50C-407E-A947-70E740481C1C}">
                <a14:useLocalDpi xmlns:a14="http://schemas.microsoft.com/office/drawing/2010/main" val="0"/>
              </a:ext>
            </a:extLst>
          </a:blip>
          <a:srcRect l="8277" t="29832" r="50452" b="54526"/>
          <a:stretch/>
        </p:blipFill>
        <p:spPr>
          <a:xfrm>
            <a:off x="3197815" y="2313992"/>
            <a:ext cx="5808092" cy="2243679"/>
          </a:xfrm>
          <a:prstGeom prst="rect">
            <a:avLst/>
          </a:prstGeom>
        </p:spPr>
      </p:pic>
    </p:spTree>
    <p:extLst>
      <p:ext uri="{BB962C8B-B14F-4D97-AF65-F5344CB8AC3E}">
        <p14:creationId xmlns:p14="http://schemas.microsoft.com/office/powerpoint/2010/main" val="259087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525988" y="1310414"/>
            <a:ext cx="10766044" cy="1415147"/>
          </a:xfrm>
        </p:spPr>
        <p:txBody>
          <a:bodyPr/>
          <a:lstStyle/>
          <a:p>
            <a:pPr algn="ctr"/>
            <a:r>
              <a:rPr lang="nl-NL" dirty="0"/>
              <a:t>Wat is het probleem</a:t>
            </a:r>
            <a:br>
              <a:rPr lang="nl-NL" dirty="0"/>
            </a:br>
            <a:r>
              <a:rPr lang="nl-NL" dirty="0"/>
              <a:t>met de hulpvraag…</a:t>
            </a:r>
            <a:r>
              <a:rPr lang="nl-NL" i="1" dirty="0"/>
              <a:t>?</a:t>
            </a:r>
            <a:br>
              <a:rPr lang="nl-NL" dirty="0"/>
            </a:br>
            <a:endParaRPr lang="nl-NL" dirty="0"/>
          </a:p>
        </p:txBody>
      </p:sp>
      <p:sp>
        <p:nvSpPr>
          <p:cNvPr id="3" name="Tijdelijke aanduiding voor inhoud 2">
            <a:extLst>
              <a:ext uri="{FF2B5EF4-FFF2-40B4-BE49-F238E27FC236}">
                <a16:creationId xmlns:a16="http://schemas.microsoft.com/office/drawing/2014/main" id="{91843FDB-2669-E24C-9560-E41E1034CA16}"/>
              </a:ext>
            </a:extLst>
          </p:cNvPr>
          <p:cNvSpPr>
            <a:spLocks noGrp="1"/>
          </p:cNvSpPr>
          <p:nvPr>
            <p:ph sz="half" idx="2"/>
          </p:nvPr>
        </p:nvSpPr>
        <p:spPr>
          <a:xfrm>
            <a:off x="694944" y="1573967"/>
            <a:ext cx="11069426" cy="4602996"/>
          </a:xfrm>
        </p:spPr>
        <p:txBody>
          <a:bodyPr/>
          <a:lstStyle/>
          <a:p>
            <a:pPr marL="0" indent="0">
              <a:buNone/>
            </a:pPr>
            <a:endParaRPr lang="nl-NL" sz="2000" dirty="0"/>
          </a:p>
          <a:p>
            <a:pPr marL="0" indent="0">
              <a:buNone/>
            </a:pPr>
            <a:endParaRPr lang="nl-NL" sz="2000" dirty="0"/>
          </a:p>
          <a:p>
            <a:pPr marL="0" indent="0">
              <a:buNone/>
            </a:pPr>
            <a:endParaRPr lang="nl-NL" sz="2000" dirty="0"/>
          </a:p>
          <a:p>
            <a:r>
              <a:rPr lang="nl-NL" sz="2000" dirty="0"/>
              <a:t>Wat zijn de gedachtes en ervaringen van de aios</a:t>
            </a:r>
            <a:br>
              <a:rPr lang="nl-NL" sz="2000" dirty="0"/>
            </a:br>
            <a:r>
              <a:rPr lang="nl-NL" sz="2000" dirty="0"/>
              <a:t>ten aanzien van de hulpvraag? </a:t>
            </a:r>
          </a:p>
          <a:p>
            <a:pPr marL="0" indent="0">
              <a:buNone/>
            </a:pPr>
            <a:endParaRPr lang="nl-NL" sz="2000" dirty="0"/>
          </a:p>
          <a:p>
            <a:r>
              <a:rPr lang="nl-NL" sz="2000" dirty="0"/>
              <a:t>(voor wie) is de hulpvraag een probleem? </a:t>
            </a:r>
          </a:p>
          <a:p>
            <a:pPr marL="0" indent="0">
              <a:buNone/>
            </a:pPr>
            <a:endParaRPr lang="nl-NL" sz="2000" dirty="0"/>
          </a:p>
          <a:p>
            <a:r>
              <a:rPr lang="nl-NL" sz="2000" dirty="0"/>
              <a:t>Wie heeft er baat bij de hulpvraag? </a:t>
            </a:r>
          </a:p>
          <a:p>
            <a:pPr marL="0" indent="0">
              <a:buNone/>
            </a:pPr>
            <a:endParaRPr lang="nl-NL" sz="2000" dirty="0"/>
          </a:p>
        </p:txBody>
      </p:sp>
      <p:sp>
        <p:nvSpPr>
          <p:cNvPr id="4" name="Tijdelijke aanduiding voor voettekst 3">
            <a:extLst>
              <a:ext uri="{FF2B5EF4-FFF2-40B4-BE49-F238E27FC236}">
                <a16:creationId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Hulpvraag verhelderen - APC onderwijs HOVUmc. Augustus 2019</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sp>
        <p:nvSpPr>
          <p:cNvPr id="5" name="Wolkvormige toelichting 4">
            <a:extLst>
              <a:ext uri="{FF2B5EF4-FFF2-40B4-BE49-F238E27FC236}">
                <a16:creationId xmlns:a16="http://schemas.microsoft.com/office/drawing/2014/main" id="{A63F1C62-05EE-D243-8290-BD83E637E09E}"/>
              </a:ext>
            </a:extLst>
          </p:cNvPr>
          <p:cNvSpPr/>
          <p:nvPr/>
        </p:nvSpPr>
        <p:spPr>
          <a:xfrm>
            <a:off x="9195177" y="1612118"/>
            <a:ext cx="2470835" cy="2512810"/>
          </a:xfrm>
          <a:prstGeom prst="cloudCallout">
            <a:avLst>
              <a:gd name="adj1" fmla="val -66373"/>
              <a:gd name="adj2" fmla="val 4970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1E432B73-F8FC-0949-AF2F-CD640AC98452}"/>
              </a:ext>
            </a:extLst>
          </p:cNvPr>
          <p:cNvSpPr txBox="1"/>
          <p:nvPr/>
        </p:nvSpPr>
        <p:spPr>
          <a:xfrm>
            <a:off x="9411518" y="1968719"/>
            <a:ext cx="2124456" cy="1631216"/>
          </a:xfrm>
          <a:prstGeom prst="rect">
            <a:avLst/>
          </a:prstGeom>
          <a:noFill/>
        </p:spPr>
        <p:txBody>
          <a:bodyPr wrap="square" rtlCol="0">
            <a:spAutoFit/>
          </a:bodyPr>
          <a:lstStyle/>
          <a:p>
            <a:pPr algn="ctr"/>
            <a:r>
              <a:rPr lang="nl-NL" sz="2000" dirty="0">
                <a:solidFill>
                  <a:schemeClr val="bg1"/>
                </a:solidFill>
              </a:rPr>
              <a:t>Gék word ik ervan: ze weigeren het gewoon te zeggen!</a:t>
            </a:r>
          </a:p>
        </p:txBody>
      </p:sp>
      <p:pic>
        <p:nvPicPr>
          <p:cNvPr id="7" name="Tijdelijke aanduiding voor inhoud 3" descr="HV5.jpg">
            <a:extLst>
              <a:ext uri="{FF2B5EF4-FFF2-40B4-BE49-F238E27FC236}">
                <a16:creationId xmlns:a16="http://schemas.microsoft.com/office/drawing/2014/main" id="{B317157B-2CFB-214B-9651-6B4314FFA6C8}"/>
              </a:ext>
            </a:extLst>
          </p:cNvPr>
          <p:cNvPicPr>
            <a:picLocks noChangeAspect="1"/>
          </p:cNvPicPr>
          <p:nvPr/>
        </p:nvPicPr>
        <p:blipFill rotWithShape="1">
          <a:blip r:embed="rId3">
            <a:extLst>
              <a:ext uri="{28A0092B-C50C-407E-A947-70E740481C1C}">
                <a14:useLocalDpi xmlns:a14="http://schemas.microsoft.com/office/drawing/2010/main" val="0"/>
              </a:ext>
            </a:extLst>
          </a:blip>
          <a:srcRect l="4720" t="1820" r="2010" b="3650"/>
          <a:stretch/>
        </p:blipFill>
        <p:spPr>
          <a:xfrm>
            <a:off x="7507927" y="4132439"/>
            <a:ext cx="1363351" cy="2076450"/>
          </a:xfrm>
          <a:prstGeom prst="rect">
            <a:avLst/>
          </a:prstGeom>
        </p:spPr>
      </p:pic>
    </p:spTree>
    <p:extLst>
      <p:ext uri="{BB962C8B-B14F-4D97-AF65-F5344CB8AC3E}">
        <p14:creationId xmlns:p14="http://schemas.microsoft.com/office/powerpoint/2010/main" val="199188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inhoud 5" descr="HV3 (1).jpg">
            <a:extLst>
              <a:ext uri="{FF2B5EF4-FFF2-40B4-BE49-F238E27FC236}">
                <a16:creationId xmlns:a16="http://schemas.microsoft.com/office/drawing/2014/main" id="{A92D4A5C-2313-7C42-9A04-98B15AAAE9D2}"/>
              </a:ext>
            </a:extLst>
          </p:cNvPr>
          <p:cNvPicPr>
            <a:picLocks noChangeAspect="1"/>
          </p:cNvPicPr>
          <p:nvPr/>
        </p:nvPicPr>
        <p:blipFill>
          <a:blip r:embed="rId3">
            <a:extLst>
              <a:ext uri="{28A0092B-C50C-407E-A947-70E740481C1C}">
                <a14:useLocalDpi xmlns:a14="http://schemas.microsoft.com/office/drawing/2010/main" val="0"/>
              </a:ext>
            </a:extLst>
          </a:blip>
          <a:srcRect t="896" b="896"/>
          <a:stretch>
            <a:fillRect/>
          </a:stretch>
        </p:blipFill>
        <p:spPr>
          <a:xfrm>
            <a:off x="2135850" y="2057399"/>
            <a:ext cx="7669055" cy="4512243"/>
          </a:xfrm>
          <a:prstGeom prst="rect">
            <a:avLst/>
          </a:prstGeom>
        </p:spPr>
      </p:pic>
      <p:sp>
        <p:nvSpPr>
          <p:cNvPr id="2" name="Titel 1"/>
          <p:cNvSpPr>
            <a:spLocks noGrp="1"/>
          </p:cNvSpPr>
          <p:nvPr>
            <p:ph type="title"/>
          </p:nvPr>
        </p:nvSpPr>
        <p:spPr>
          <a:xfrm>
            <a:off x="612423" y="731836"/>
            <a:ext cx="10515600" cy="1325563"/>
          </a:xfrm>
        </p:spPr>
        <p:txBody>
          <a:bodyPr>
            <a:normAutofit/>
          </a:bodyPr>
          <a:lstStyle/>
          <a:p>
            <a:pPr algn="ctr"/>
            <a:r>
              <a:rPr lang="nl-NL" dirty="0"/>
              <a:t>Wat vindt de patiënt </a:t>
            </a:r>
            <a:br>
              <a:rPr lang="nl-NL" dirty="0"/>
            </a:br>
            <a:r>
              <a:rPr lang="nl-NL" dirty="0"/>
              <a:t>van de hulpvraag?</a:t>
            </a:r>
          </a:p>
        </p:txBody>
      </p:sp>
      <p:pic>
        <p:nvPicPr>
          <p:cNvPr id="6" name="Tijdelijke aanduiding voor inhoud 5" descr="HV3 (1).jpg"/>
          <p:cNvPicPr>
            <a:picLocks noGrp="1" noChangeAspect="1"/>
          </p:cNvPicPr>
          <p:nvPr>
            <p:ph idx="1"/>
          </p:nvPr>
        </p:nvPicPr>
        <p:blipFill>
          <a:blip r:embed="rId3">
            <a:extLst>
              <a:ext uri="{28A0092B-C50C-407E-A947-70E740481C1C}">
                <a14:useLocalDpi xmlns:a14="http://schemas.microsoft.com/office/drawing/2010/main" val="0"/>
              </a:ext>
            </a:extLst>
          </a:blip>
          <a:srcRect t="896" b="896"/>
          <a:stretch>
            <a:fillRect/>
          </a:stretch>
        </p:blipFill>
        <p:spPr>
          <a:xfrm>
            <a:off x="1981200" y="1284112"/>
            <a:ext cx="8229600" cy="4842052"/>
          </a:xfrm>
        </p:spPr>
      </p:pic>
      <p:sp>
        <p:nvSpPr>
          <p:cNvPr id="7" name="Tekstvak 6"/>
          <p:cNvSpPr txBox="1"/>
          <p:nvPr/>
        </p:nvSpPr>
        <p:spPr>
          <a:xfrm>
            <a:off x="3275626" y="2153606"/>
            <a:ext cx="1806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Trebuchet MS"/>
                <a:ea typeface="+mn-ea"/>
                <a:cs typeface="+mn-cs"/>
              </a:rPr>
              <a:t>Zegt ze: wat denk je zelf?</a:t>
            </a:r>
          </a:p>
        </p:txBody>
      </p:sp>
      <p:sp>
        <p:nvSpPr>
          <p:cNvPr id="8" name="Tekstvak 7"/>
          <p:cNvSpPr txBox="1"/>
          <p:nvPr/>
        </p:nvSpPr>
        <p:spPr>
          <a:xfrm>
            <a:off x="5637153" y="2118573"/>
            <a:ext cx="18062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Trebuchet MS"/>
                <a:ea typeface="+mn-ea"/>
                <a:cs typeface="+mn-cs"/>
              </a:rPr>
              <a:t>Tss</a:t>
            </a:r>
            <a:r>
              <a:rPr kumimoji="0" lang="nl-NL" sz="1800" b="0" i="0" u="none" strike="noStrike" kern="1200" cap="none" spc="0" normalizeH="0" baseline="0" noProof="0" dirty="0">
                <a:ln>
                  <a:noFill/>
                </a:ln>
                <a:solidFill>
                  <a:prstClr val="black"/>
                </a:solidFill>
                <a:effectLst/>
                <a:uLnTx/>
                <a:uFillTx/>
                <a:latin typeface="Trebuchet MS"/>
                <a:ea typeface="+mn-ea"/>
                <a:cs typeface="+mn-cs"/>
              </a:rPr>
              <a:t>..zij is toch de dokter!</a:t>
            </a:r>
          </a:p>
        </p:txBody>
      </p:sp>
    </p:spTree>
    <p:extLst>
      <p:ext uri="{BB962C8B-B14F-4D97-AF65-F5344CB8AC3E}">
        <p14:creationId xmlns:p14="http://schemas.microsoft.com/office/powerpoint/2010/main" val="2349008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580644" y="1240593"/>
            <a:ext cx="10766044" cy="1132772"/>
          </a:xfrm>
        </p:spPr>
        <p:txBody>
          <a:bodyPr/>
          <a:lstStyle/>
          <a:p>
            <a:pPr algn="ctr"/>
            <a:r>
              <a:rPr lang="nl-NL" dirty="0"/>
              <a:t>Hulpvraag: verborgen schat </a:t>
            </a:r>
            <a:br>
              <a:rPr lang="nl-NL" dirty="0"/>
            </a:br>
            <a:r>
              <a:rPr lang="nl-NL" dirty="0"/>
              <a:t>of gezamenlijke creatie? </a:t>
            </a:r>
          </a:p>
        </p:txBody>
      </p:sp>
      <p:sp>
        <p:nvSpPr>
          <p:cNvPr id="3" name="Tijdelijke aanduiding voor inhoud 2">
            <a:extLst>
              <a:ext uri="{FF2B5EF4-FFF2-40B4-BE49-F238E27FC236}">
                <a16:creationId xmlns:a16="http://schemas.microsoft.com/office/drawing/2014/main" id="{91843FDB-2669-E24C-9560-E41E1034CA16}"/>
              </a:ext>
            </a:extLst>
          </p:cNvPr>
          <p:cNvSpPr>
            <a:spLocks noGrp="1"/>
          </p:cNvSpPr>
          <p:nvPr>
            <p:ph sz="half" idx="2"/>
          </p:nvPr>
        </p:nvSpPr>
        <p:spPr>
          <a:xfrm>
            <a:off x="694944" y="1573967"/>
            <a:ext cx="11069426" cy="4602996"/>
          </a:xfrm>
        </p:spPr>
        <p:txBody>
          <a:bodyPr/>
          <a:lstStyle/>
          <a:p>
            <a:pPr marL="0" indent="0">
              <a:buNone/>
            </a:pPr>
            <a:endParaRPr lang="nl-NL" sz="2400" dirty="0"/>
          </a:p>
          <a:p>
            <a:pPr marL="0" indent="0">
              <a:buNone/>
            </a:pPr>
            <a:endParaRPr lang="nl-NL" sz="2400" dirty="0"/>
          </a:p>
          <a:p>
            <a:pPr marL="0" indent="0">
              <a:buNone/>
            </a:pPr>
            <a:endParaRPr lang="nl-NL" sz="2400" dirty="0"/>
          </a:p>
        </p:txBody>
      </p:sp>
      <p:sp>
        <p:nvSpPr>
          <p:cNvPr id="4" name="Tijdelijke aanduiding voor voettekst 3">
            <a:extLst>
              <a:ext uri="{FF2B5EF4-FFF2-40B4-BE49-F238E27FC236}">
                <a16:creationId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Hulpvraag verhelderen - APC onderwijs HOVUmc. Augustus 2019</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pic>
        <p:nvPicPr>
          <p:cNvPr id="5" name="Afbeelding 4">
            <a:extLst>
              <a:ext uri="{FF2B5EF4-FFF2-40B4-BE49-F238E27FC236}">
                <a16:creationId xmlns:a16="http://schemas.microsoft.com/office/drawing/2014/main" id="{4F1B49DE-F457-F644-A7DF-45E84FC9CA94}"/>
              </a:ext>
            </a:extLst>
          </p:cNvPr>
          <p:cNvPicPr>
            <a:picLocks noChangeAspect="1"/>
          </p:cNvPicPr>
          <p:nvPr/>
        </p:nvPicPr>
        <p:blipFill rotWithShape="1">
          <a:blip r:embed="rId3"/>
          <a:srcRect l="2181" t="4583" r="1588" b="19792"/>
          <a:stretch/>
        </p:blipFill>
        <p:spPr>
          <a:xfrm>
            <a:off x="3900487" y="2639244"/>
            <a:ext cx="3893758" cy="3271839"/>
          </a:xfrm>
          <a:prstGeom prst="rect">
            <a:avLst/>
          </a:prstGeom>
        </p:spPr>
      </p:pic>
    </p:spTree>
    <p:extLst>
      <p:ext uri="{BB962C8B-B14F-4D97-AF65-F5344CB8AC3E}">
        <p14:creationId xmlns:p14="http://schemas.microsoft.com/office/powerpoint/2010/main" val="423840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97D7A-47E8-AF41-9329-7037737658A2}"/>
              </a:ext>
            </a:extLst>
          </p:cNvPr>
          <p:cNvSpPr>
            <a:spLocks noGrp="1"/>
          </p:cNvSpPr>
          <p:nvPr>
            <p:ph type="title"/>
          </p:nvPr>
        </p:nvSpPr>
        <p:spPr>
          <a:xfrm>
            <a:off x="587375" y="952500"/>
            <a:ext cx="10766044" cy="1132772"/>
          </a:xfrm>
        </p:spPr>
        <p:txBody>
          <a:bodyPr/>
          <a:lstStyle/>
          <a:p>
            <a:pPr algn="ctr"/>
            <a:r>
              <a:rPr lang="nl-NL" dirty="0"/>
              <a:t>Waarom deelt een patiënt </a:t>
            </a:r>
            <a:br>
              <a:rPr lang="nl-NL" dirty="0"/>
            </a:br>
            <a:r>
              <a:rPr lang="nl-NL" dirty="0"/>
              <a:t>zijn hulpvraag niet?</a:t>
            </a:r>
          </a:p>
        </p:txBody>
      </p:sp>
      <p:sp>
        <p:nvSpPr>
          <p:cNvPr id="3" name="Tijdelijke aanduiding voor inhoud 2">
            <a:extLst>
              <a:ext uri="{FF2B5EF4-FFF2-40B4-BE49-F238E27FC236}">
                <a16:creationId xmlns:a16="http://schemas.microsoft.com/office/drawing/2014/main" id="{91843FDB-2669-E24C-9560-E41E1034CA16}"/>
              </a:ext>
            </a:extLst>
          </p:cNvPr>
          <p:cNvSpPr>
            <a:spLocks noGrp="1"/>
          </p:cNvSpPr>
          <p:nvPr>
            <p:ph sz="half" idx="2"/>
          </p:nvPr>
        </p:nvSpPr>
        <p:spPr>
          <a:xfrm>
            <a:off x="609219" y="2286779"/>
            <a:ext cx="10744200" cy="4602996"/>
          </a:xfrm>
        </p:spPr>
        <p:txBody>
          <a:bodyPr/>
          <a:lstStyle/>
          <a:p>
            <a:endParaRPr lang="nl-NL" sz="2400" dirty="0"/>
          </a:p>
          <a:p>
            <a:r>
              <a:rPr lang="nl-NL" sz="2400" dirty="0"/>
              <a:t>Hij heeft er (nog) niet over nagedacht</a:t>
            </a:r>
          </a:p>
          <a:p>
            <a:r>
              <a:rPr lang="nl-NL" sz="2400" dirty="0"/>
              <a:t>Hij verwacht dat dokter het overneemt nadat de klachten genoemd zijn</a:t>
            </a:r>
          </a:p>
          <a:p>
            <a:r>
              <a:rPr lang="nl-NL" sz="2400" dirty="0"/>
              <a:t>Hij vreest daarmee de huisarts te sturen of beperken</a:t>
            </a:r>
          </a:p>
          <a:p>
            <a:r>
              <a:rPr lang="nl-NL" sz="2400" dirty="0"/>
              <a:t>Het uitspreken van zijn angsten is te beladen</a:t>
            </a:r>
          </a:p>
          <a:p>
            <a:r>
              <a:rPr lang="nl-NL" sz="2400" dirty="0"/>
              <a:t>Hij voelt schaamte iets te onthullen of iets stoms te zeggen</a:t>
            </a:r>
          </a:p>
          <a:p>
            <a:r>
              <a:rPr lang="nl-NL" sz="2400" dirty="0"/>
              <a:t>Hij heeft geen eigen hulpvraag, patiënt is gestuurd door een ander</a:t>
            </a:r>
            <a:endParaRPr lang="nl-NL" dirty="0"/>
          </a:p>
        </p:txBody>
      </p:sp>
      <p:sp>
        <p:nvSpPr>
          <p:cNvPr id="4" name="Tijdelijke aanduiding voor voettekst 3">
            <a:extLst>
              <a:ext uri="{FF2B5EF4-FFF2-40B4-BE49-F238E27FC236}">
                <a16:creationId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a:ln>
                  <a:noFill/>
                </a:ln>
                <a:solidFill>
                  <a:srgbClr val="00373E"/>
                </a:solidFill>
                <a:effectLst/>
                <a:uLnTx/>
                <a:uFillTx/>
                <a:latin typeface="Trebuchet MS"/>
                <a:ea typeface="+mn-ea"/>
                <a:cs typeface="+mn-cs"/>
              </a:rPr>
              <a:t>Hulpvraag verhelderen - APC onderwijs HOVUmc. Augustus 2019</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spTree>
    <p:extLst>
      <p:ext uri="{BB962C8B-B14F-4D97-AF65-F5344CB8AC3E}">
        <p14:creationId xmlns:p14="http://schemas.microsoft.com/office/powerpoint/2010/main" val="193046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TotalTime>
  <Words>2183</Words>
  <Application>Microsoft Macintosh PowerPoint</Application>
  <PresentationFormat>Breedbeeld</PresentationFormat>
  <Paragraphs>182</Paragraphs>
  <Slides>16</Slides>
  <Notes>16</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16</vt:i4>
      </vt:variant>
    </vt:vector>
  </HeadingPairs>
  <TitlesOfParts>
    <vt:vector size="22" baseType="lpstr">
      <vt:lpstr>Arial</vt:lpstr>
      <vt:lpstr>Calibri</vt:lpstr>
      <vt:lpstr>Calibri Light</vt:lpstr>
      <vt:lpstr>Trebuchet MS</vt:lpstr>
      <vt:lpstr>Kantoorthema</vt:lpstr>
      <vt:lpstr>1_Kantoorthema</vt:lpstr>
      <vt:lpstr>Hulpvraag verhelderen Tijdens consult-taak ‘Informatie Inwinnen’ </vt:lpstr>
      <vt:lpstr>Inhoud presentatie</vt:lpstr>
      <vt:lpstr>Consultmodel Silverman</vt:lpstr>
      <vt:lpstr>PowerPoint-presentatie</vt:lpstr>
      <vt:lpstr>MAAS Globaal </vt:lpstr>
      <vt:lpstr>Wat is het probleem met de hulpvraag…? </vt:lpstr>
      <vt:lpstr>Wat vindt de patiënt  van de hulpvraag?</vt:lpstr>
      <vt:lpstr>Hulpvraag: verborgen schat  of gezamenlijke creatie? </vt:lpstr>
      <vt:lpstr>Waarom deelt een patiënt  zijn hulpvraag niet?</vt:lpstr>
      <vt:lpstr>Oefening: hulpvragen bedenken</vt:lpstr>
      <vt:lpstr>De hulpvraag achterhalen (1)</vt:lpstr>
      <vt:lpstr>De hulpvraag achterhalen (2)</vt:lpstr>
      <vt:lpstr>ICE Sleutelvragen</vt:lpstr>
      <vt:lpstr>Oefening ‘gidsen met ICE’</vt:lpstr>
      <vt:lpstr>Afsluiting</vt:lpstr>
      <vt:lpstr>©️ APC-Werkgroep, augustus 2019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 User</dc:creator>
  <cp:lastModifiedBy>Marrit Cool</cp:lastModifiedBy>
  <cp:revision>51</cp:revision>
  <dcterms:created xsi:type="dcterms:W3CDTF">2019-08-04T18:00:29Z</dcterms:created>
  <dcterms:modified xsi:type="dcterms:W3CDTF">2019-10-02T08:03:30Z</dcterms:modified>
</cp:coreProperties>
</file>