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4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D66877-985D-4F41-8B5A-B17B461ABBCA}" type="datetimeFigureOut">
              <a:rPr lang="nl-NL" smtClean="0"/>
              <a:t>28-4-2018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24243-7A50-D045-9343-65FD9D3C49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5417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Het zou heel fijn zijn als de groepsbegeleiders</a:t>
            </a:r>
            <a:r>
              <a:rPr lang="nl-NL" baseline="0" dirty="0" smtClean="0"/>
              <a:t> deze bouwstenen bij </a:t>
            </a:r>
            <a:r>
              <a:rPr lang="nl-NL" baseline="0" dirty="0" err="1" smtClean="0"/>
              <a:t>aios</a:t>
            </a:r>
            <a:r>
              <a:rPr lang="nl-NL" baseline="0" dirty="0" smtClean="0"/>
              <a:t> en opleiders in het 1</a:t>
            </a:r>
            <a:r>
              <a:rPr lang="nl-NL" baseline="30000" dirty="0" smtClean="0"/>
              <a:t>e</a:t>
            </a:r>
            <a:r>
              <a:rPr lang="nl-NL" baseline="0" dirty="0" smtClean="0"/>
              <a:t> kwartaal van de huisartsenstage in de 2</a:t>
            </a:r>
            <a:r>
              <a:rPr lang="nl-NL" baseline="30000" dirty="0" smtClean="0"/>
              <a:t>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leerfase</a:t>
            </a:r>
            <a:r>
              <a:rPr lang="nl-NL" baseline="0" dirty="0" smtClean="0"/>
              <a:t> onder de aandacht zouden willen brengen.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24243-7A50-D045-9343-65FD9D3C49F6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591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balken_voorgron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862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3244" y="3612445"/>
            <a:ext cx="6322707" cy="127268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>
              <a:defRPr sz="39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 smtClean="0"/>
              <a:t>Titelstijl van model bewerken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3244" y="6192761"/>
            <a:ext cx="7548538" cy="322540"/>
          </a:xfrm>
        </p:spPr>
        <p:txBody>
          <a:bodyPr/>
          <a:lstStyle>
            <a:lvl1pPr marL="0" indent="0">
              <a:lnSpc>
                <a:spcPct val="100000"/>
              </a:lnSpc>
              <a:buFont typeface="Times" charset="0"/>
              <a:buNone/>
              <a:defRPr sz="17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 smtClean="0"/>
              <a:t>Klik om de titelstijl van het model te bewerken</a:t>
            </a: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514300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D42930-EBBA-6848-8D09-A9B6E96E6A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556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4647" y="967619"/>
            <a:ext cx="1887134" cy="5354158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3244" y="967619"/>
            <a:ext cx="5532368" cy="5354158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D42930-EBBA-6848-8D09-A9B6E96E6A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6362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D42930-EBBA-6848-8D09-A9B6E96E6A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8405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89" y="4406699"/>
            <a:ext cx="7773004" cy="1362730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89" y="2906889"/>
            <a:ext cx="7773004" cy="1499809"/>
          </a:xfrm>
        </p:spPr>
        <p:txBody>
          <a:bodyPr anchor="b"/>
          <a:lstStyle>
            <a:lvl1pPr marL="0" indent="0">
              <a:buNone/>
              <a:defRPr sz="1700"/>
            </a:lvl1pPr>
            <a:lvl2pPr marL="387066" indent="0">
              <a:buNone/>
              <a:defRPr sz="1500"/>
            </a:lvl2pPr>
            <a:lvl3pPr marL="774131" indent="0">
              <a:buNone/>
              <a:defRPr sz="1400"/>
            </a:lvl3pPr>
            <a:lvl4pPr marL="1161197" indent="0">
              <a:buNone/>
              <a:defRPr sz="1200"/>
            </a:lvl4pPr>
            <a:lvl5pPr marL="1548262" indent="0">
              <a:buNone/>
              <a:defRPr sz="1200"/>
            </a:lvl5pPr>
            <a:lvl6pPr marL="1935328" indent="0">
              <a:buNone/>
              <a:defRPr sz="1200"/>
            </a:lvl6pPr>
            <a:lvl7pPr marL="2322393" indent="0">
              <a:buNone/>
              <a:defRPr sz="1200"/>
            </a:lvl7pPr>
            <a:lvl8pPr marL="2709459" indent="0">
              <a:buNone/>
              <a:defRPr sz="1200"/>
            </a:lvl8pPr>
            <a:lvl9pPr marL="3096524" indent="0">
              <a:buNone/>
              <a:defRPr sz="12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D42930-EBBA-6848-8D09-A9B6E96E6A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2825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3244" y="2257778"/>
            <a:ext cx="3709751" cy="4064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2030" y="2257778"/>
            <a:ext cx="3709751" cy="4064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D42930-EBBA-6848-8D09-A9B6E96E6A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1180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999" y="274159"/>
            <a:ext cx="8230003" cy="1143672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999" y="1534751"/>
            <a:ext cx="4040403" cy="639704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7066" indent="0">
              <a:buNone/>
              <a:defRPr sz="1700" b="1"/>
            </a:lvl2pPr>
            <a:lvl3pPr marL="774131" indent="0">
              <a:buNone/>
              <a:defRPr sz="1500" b="1"/>
            </a:lvl3pPr>
            <a:lvl4pPr marL="1161197" indent="0">
              <a:buNone/>
              <a:defRPr sz="1400" b="1"/>
            </a:lvl4pPr>
            <a:lvl5pPr marL="1548262" indent="0">
              <a:buNone/>
              <a:defRPr sz="1400" b="1"/>
            </a:lvl5pPr>
            <a:lvl6pPr marL="1935328" indent="0">
              <a:buNone/>
              <a:defRPr sz="1400" b="1"/>
            </a:lvl6pPr>
            <a:lvl7pPr marL="2322393" indent="0">
              <a:buNone/>
              <a:defRPr sz="1400" b="1"/>
            </a:lvl7pPr>
            <a:lvl8pPr marL="2709459" indent="0">
              <a:buNone/>
              <a:defRPr sz="1400" b="1"/>
            </a:lvl8pPr>
            <a:lvl9pPr marL="3096524" indent="0">
              <a:buNone/>
              <a:defRPr sz="14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999" y="2174455"/>
            <a:ext cx="4040403" cy="3951111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54" y="1534751"/>
            <a:ext cx="4041748" cy="639704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7066" indent="0">
              <a:buNone/>
              <a:defRPr sz="1700" b="1"/>
            </a:lvl2pPr>
            <a:lvl3pPr marL="774131" indent="0">
              <a:buNone/>
              <a:defRPr sz="1500" b="1"/>
            </a:lvl3pPr>
            <a:lvl4pPr marL="1161197" indent="0">
              <a:buNone/>
              <a:defRPr sz="1400" b="1"/>
            </a:lvl4pPr>
            <a:lvl5pPr marL="1548262" indent="0">
              <a:buNone/>
              <a:defRPr sz="1400" b="1"/>
            </a:lvl5pPr>
            <a:lvl6pPr marL="1935328" indent="0">
              <a:buNone/>
              <a:defRPr sz="1400" b="1"/>
            </a:lvl6pPr>
            <a:lvl7pPr marL="2322393" indent="0">
              <a:buNone/>
              <a:defRPr sz="1400" b="1"/>
            </a:lvl7pPr>
            <a:lvl8pPr marL="2709459" indent="0">
              <a:buNone/>
              <a:defRPr sz="1400" b="1"/>
            </a:lvl8pPr>
            <a:lvl9pPr marL="3096524" indent="0">
              <a:buNone/>
              <a:defRPr sz="14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54" y="2174455"/>
            <a:ext cx="4041748" cy="3951111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D42930-EBBA-6848-8D09-A9B6E96E6A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197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D42930-EBBA-6848-8D09-A9B6E96E6A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6729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D42930-EBBA-6848-8D09-A9B6E96E6A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1235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999" y="272816"/>
            <a:ext cx="3008125" cy="1162486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340" y="272815"/>
            <a:ext cx="5111662" cy="5852751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999" y="1435302"/>
            <a:ext cx="3008125" cy="4690264"/>
          </a:xfrm>
        </p:spPr>
        <p:txBody>
          <a:bodyPr/>
          <a:lstStyle>
            <a:lvl1pPr marL="0" indent="0">
              <a:buNone/>
              <a:defRPr sz="1200"/>
            </a:lvl1pPr>
            <a:lvl2pPr marL="387066" indent="0">
              <a:buNone/>
              <a:defRPr sz="1000"/>
            </a:lvl2pPr>
            <a:lvl3pPr marL="774131" indent="0">
              <a:buNone/>
              <a:defRPr sz="800"/>
            </a:lvl3pPr>
            <a:lvl4pPr marL="1161197" indent="0">
              <a:buNone/>
              <a:defRPr sz="800"/>
            </a:lvl4pPr>
            <a:lvl5pPr marL="1548262" indent="0">
              <a:buNone/>
              <a:defRPr sz="800"/>
            </a:lvl5pPr>
            <a:lvl6pPr marL="1935328" indent="0">
              <a:buNone/>
              <a:defRPr sz="800"/>
            </a:lvl6pPr>
            <a:lvl7pPr marL="2322393" indent="0">
              <a:buNone/>
              <a:defRPr sz="800"/>
            </a:lvl7pPr>
            <a:lvl8pPr marL="2709459" indent="0">
              <a:buNone/>
              <a:defRPr sz="800"/>
            </a:lvl8pPr>
            <a:lvl9pPr marL="3096524" indent="0">
              <a:buNone/>
              <a:defRPr sz="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D42930-EBBA-6848-8D09-A9B6E96E6A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0895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703" y="4800466"/>
            <a:ext cx="5486669" cy="567132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703" y="612826"/>
            <a:ext cx="5486669" cy="4115069"/>
          </a:xfrm>
        </p:spPr>
        <p:txBody>
          <a:bodyPr/>
          <a:lstStyle>
            <a:lvl1pPr marL="0" indent="0">
              <a:buNone/>
              <a:defRPr sz="2700"/>
            </a:lvl1pPr>
            <a:lvl2pPr marL="387066" indent="0">
              <a:buNone/>
              <a:defRPr sz="2400"/>
            </a:lvl2pPr>
            <a:lvl3pPr marL="774131" indent="0">
              <a:buNone/>
              <a:defRPr sz="2000"/>
            </a:lvl3pPr>
            <a:lvl4pPr marL="1161197" indent="0">
              <a:buNone/>
              <a:defRPr sz="1700"/>
            </a:lvl4pPr>
            <a:lvl5pPr marL="1548262" indent="0">
              <a:buNone/>
              <a:defRPr sz="1700"/>
            </a:lvl5pPr>
            <a:lvl6pPr marL="1935328" indent="0">
              <a:buNone/>
              <a:defRPr sz="1700"/>
            </a:lvl6pPr>
            <a:lvl7pPr marL="2322393" indent="0">
              <a:buNone/>
              <a:defRPr sz="1700"/>
            </a:lvl7pPr>
            <a:lvl8pPr marL="2709459" indent="0">
              <a:buNone/>
              <a:defRPr sz="1700"/>
            </a:lvl8pPr>
            <a:lvl9pPr marL="3096524" indent="0">
              <a:buNone/>
              <a:defRPr sz="1700"/>
            </a:lvl9pPr>
          </a:lstStyle>
          <a:p>
            <a:pPr lvl="0"/>
            <a:r>
              <a:rPr lang="nl-NL" noProof="0" smtClean="0"/>
              <a:t>Sleep de afbeelding naar de tijdelijke aanduiding of klik op het pictogram als u een afbeelding wilt toevoegen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703" y="5367598"/>
            <a:ext cx="5486669" cy="805006"/>
          </a:xfrm>
        </p:spPr>
        <p:txBody>
          <a:bodyPr/>
          <a:lstStyle>
            <a:lvl1pPr marL="0" indent="0">
              <a:buNone/>
              <a:defRPr sz="1200"/>
            </a:lvl1pPr>
            <a:lvl2pPr marL="387066" indent="0">
              <a:buNone/>
              <a:defRPr sz="1000"/>
            </a:lvl2pPr>
            <a:lvl3pPr marL="774131" indent="0">
              <a:buNone/>
              <a:defRPr sz="800"/>
            </a:lvl3pPr>
            <a:lvl4pPr marL="1161197" indent="0">
              <a:buNone/>
              <a:defRPr sz="800"/>
            </a:lvl4pPr>
            <a:lvl5pPr marL="1548262" indent="0">
              <a:buNone/>
              <a:defRPr sz="800"/>
            </a:lvl5pPr>
            <a:lvl6pPr marL="1935328" indent="0">
              <a:buNone/>
              <a:defRPr sz="800"/>
            </a:lvl6pPr>
            <a:lvl7pPr marL="2322393" indent="0">
              <a:buNone/>
              <a:defRPr sz="800"/>
            </a:lvl7pPr>
            <a:lvl8pPr marL="2709459" indent="0">
              <a:buNone/>
              <a:defRPr sz="800"/>
            </a:lvl8pPr>
            <a:lvl9pPr marL="3096524" indent="0">
              <a:buNone/>
              <a:defRPr sz="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D42930-EBBA-6848-8D09-A9B6E96E6A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867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backtekstvumc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862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3244" y="967619"/>
            <a:ext cx="7548538" cy="1033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E05D2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3244" y="2257778"/>
            <a:ext cx="7548538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06607" y="6515302"/>
            <a:ext cx="645174" cy="342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fld id="{7DD42930-EBBA-6848-8D09-A9B6E96E6A62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3905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j-lt"/>
          <a:ea typeface="+mj-ea"/>
          <a:cs typeface="+mj-cs"/>
        </a:defRPr>
      </a:lvl1pPr>
      <a:lvl2pPr algn="l" defTabSz="913905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913905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913905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913905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387066" algn="l" defTabSz="913905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774131" algn="l" defTabSz="913905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161197" algn="l" defTabSz="913905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548262" algn="l" defTabSz="913905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240572" indent="-240572" algn="l" defTabSz="913905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86520" indent="-244604" algn="l" defTabSz="913905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727092" indent="-239228" algn="l" defTabSz="913905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3pPr>
      <a:lvl4pPr marL="969008" indent="-240572" algn="l" defTabSz="913905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1209580" indent="-239228" algn="l" defTabSz="913905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5pPr>
      <a:lvl6pPr marL="1596645" indent="-239228" algn="l" defTabSz="913905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6pPr>
      <a:lvl7pPr marL="1983711" indent="-239228" algn="l" defTabSz="913905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7pPr>
      <a:lvl8pPr marL="2370776" indent="-239228" algn="l" defTabSz="913905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8pPr>
      <a:lvl9pPr marL="2757842" indent="-239228" algn="l" defTabSz="913905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3870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7066" algn="l" defTabSz="3870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4131" algn="l" defTabSz="3870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1197" algn="l" defTabSz="3870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8262" algn="l" defTabSz="3870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35328" algn="l" defTabSz="3870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22393" algn="l" defTabSz="3870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09459" algn="l" defTabSz="3870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96524" algn="l" defTabSz="3870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Begeleiding </a:t>
            </a:r>
            <a:r>
              <a:rPr lang="nl-NL" dirty="0" smtClean="0"/>
              <a:t>POH-</a:t>
            </a:r>
            <a:r>
              <a:rPr lang="nl-NL" dirty="0" err="1" smtClean="0"/>
              <a:t>Somatiek</a:t>
            </a:r>
            <a:r>
              <a:rPr lang="nl-NL" dirty="0" smtClean="0"/>
              <a:t> </a:t>
            </a:r>
            <a:r>
              <a:rPr lang="nl-NL" dirty="0" smtClean="0"/>
              <a:t>door </a:t>
            </a:r>
            <a:r>
              <a:rPr lang="nl-NL" dirty="0" smtClean="0"/>
              <a:t>de </a:t>
            </a:r>
            <a:r>
              <a:rPr lang="nl-NL" dirty="0" err="1" smtClean="0"/>
              <a:t>aios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6616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Ontwikkelingen in de eerstelijnszorg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Van zorg voor zieken naar steeds meer </a:t>
            </a:r>
            <a:r>
              <a:rPr lang="nl-NL" dirty="0" smtClean="0"/>
              <a:t>preventieve </a:t>
            </a:r>
            <a:r>
              <a:rPr lang="nl-NL" dirty="0" smtClean="0"/>
              <a:t>en structurele zorg voor mensen met </a:t>
            </a:r>
            <a:r>
              <a:rPr lang="nl-NL" dirty="0" smtClean="0"/>
              <a:t>bijv. </a:t>
            </a:r>
            <a:r>
              <a:rPr lang="nl-NL" dirty="0" smtClean="0"/>
              <a:t>DM, COPD, CVRM (o.a. in </a:t>
            </a:r>
            <a:r>
              <a:rPr lang="nl-NL" dirty="0" smtClean="0"/>
              <a:t>de ketenzorg).</a:t>
            </a:r>
            <a:endParaRPr lang="nl-NL" dirty="0" smtClean="0"/>
          </a:p>
          <a:p>
            <a:r>
              <a:rPr lang="nl-NL" dirty="0" smtClean="0"/>
              <a:t>Daarbij verandert rol van de huisarts deels van zelf </a:t>
            </a:r>
            <a:r>
              <a:rPr lang="nl-NL" dirty="0" smtClean="0"/>
              <a:t>de zorg </a:t>
            </a:r>
            <a:r>
              <a:rPr lang="nl-NL" dirty="0" smtClean="0"/>
              <a:t>leveren naar o.a. </a:t>
            </a:r>
            <a:r>
              <a:rPr lang="nl-NL" dirty="0"/>
              <a:t>b</a:t>
            </a:r>
            <a:r>
              <a:rPr lang="nl-NL" dirty="0" smtClean="0"/>
              <a:t>egeleider en supervisor van de </a:t>
            </a:r>
            <a:r>
              <a:rPr lang="nl-NL" dirty="0" smtClean="0"/>
              <a:t>POH.</a:t>
            </a:r>
            <a:endParaRPr lang="nl-NL" dirty="0" smtClean="0"/>
          </a:p>
          <a:p>
            <a:r>
              <a:rPr lang="nl-NL" b="1" dirty="0" smtClean="0"/>
              <a:t>Dat moet de </a:t>
            </a:r>
            <a:r>
              <a:rPr lang="nl-NL" b="1" dirty="0" err="1" smtClean="0"/>
              <a:t>aios</a:t>
            </a:r>
            <a:r>
              <a:rPr lang="nl-NL" b="1" dirty="0" smtClean="0"/>
              <a:t> ook leren!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170454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2383" y="967619"/>
            <a:ext cx="7548538" cy="1033471"/>
          </a:xfrm>
        </p:spPr>
        <p:txBody>
          <a:bodyPr>
            <a:normAutofit/>
          </a:bodyPr>
          <a:lstStyle/>
          <a:p>
            <a:r>
              <a:rPr lang="nl-NL" dirty="0" smtClean="0"/>
              <a:t>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69851" y="2257778"/>
            <a:ext cx="8399721" cy="4064000"/>
          </a:xfrm>
        </p:spPr>
        <p:txBody>
          <a:bodyPr>
            <a:normAutofit/>
          </a:bodyPr>
          <a:lstStyle/>
          <a:p>
            <a:pPr lvl="0"/>
            <a:r>
              <a:rPr lang="nl-NL" dirty="0" err="1"/>
              <a:t>A</a:t>
            </a:r>
            <a:r>
              <a:rPr lang="nl-NL" dirty="0" err="1" smtClean="0"/>
              <a:t>ios</a:t>
            </a:r>
            <a:r>
              <a:rPr lang="nl-NL" dirty="0" smtClean="0"/>
              <a:t> </a:t>
            </a:r>
            <a:r>
              <a:rPr lang="nl-NL" dirty="0"/>
              <a:t>heeft inzicht hoe de keten- en/of chronische zorg in de opleidingspraktijk is </a:t>
            </a:r>
            <a:r>
              <a:rPr lang="nl-NL" dirty="0" smtClean="0"/>
              <a:t>geregeld.</a:t>
            </a:r>
            <a:endParaRPr lang="nl-NL" dirty="0"/>
          </a:p>
          <a:p>
            <a:pPr lvl="0"/>
            <a:r>
              <a:rPr lang="nl-NL" dirty="0" err="1"/>
              <a:t>A</a:t>
            </a:r>
            <a:r>
              <a:rPr lang="nl-NL" dirty="0" err="1" smtClean="0"/>
              <a:t>ios</a:t>
            </a:r>
            <a:r>
              <a:rPr lang="nl-NL" dirty="0" smtClean="0"/>
              <a:t> </a:t>
            </a:r>
            <a:r>
              <a:rPr lang="nl-NL" dirty="0"/>
              <a:t>heeft inzicht in de begeleiding van de POH door de </a:t>
            </a:r>
            <a:r>
              <a:rPr lang="nl-NL" dirty="0" smtClean="0"/>
              <a:t>huisarts.</a:t>
            </a:r>
            <a:endParaRPr lang="nl-NL" dirty="0"/>
          </a:p>
          <a:p>
            <a:pPr lvl="0"/>
            <a:r>
              <a:rPr lang="nl-NL" dirty="0" err="1"/>
              <a:t>A</a:t>
            </a:r>
            <a:r>
              <a:rPr lang="nl-NL" dirty="0" err="1" smtClean="0"/>
              <a:t>ios</a:t>
            </a:r>
            <a:r>
              <a:rPr lang="nl-NL" dirty="0" smtClean="0"/>
              <a:t> </a:t>
            </a:r>
            <a:r>
              <a:rPr lang="nl-NL" dirty="0"/>
              <a:t>creëert </a:t>
            </a:r>
            <a:r>
              <a:rPr lang="nl-NL" dirty="0" smtClean="0"/>
              <a:t>in samenspraak met de huisarts-opleider </a:t>
            </a:r>
            <a:r>
              <a:rPr lang="nl-NL" dirty="0"/>
              <a:t>een leeromgeving waarin hij/zij een rol krijgt in het begeleiden van de </a:t>
            </a:r>
            <a:r>
              <a:rPr lang="nl-NL" dirty="0" smtClean="0"/>
              <a:t>POH.</a:t>
            </a:r>
            <a:endParaRPr lang="nl-NL" dirty="0"/>
          </a:p>
          <a:p>
            <a:pPr lvl="0"/>
            <a:r>
              <a:rPr lang="nl-NL" dirty="0" err="1"/>
              <a:t>A</a:t>
            </a:r>
            <a:r>
              <a:rPr lang="nl-NL" dirty="0" err="1" smtClean="0"/>
              <a:t>ios</a:t>
            </a:r>
            <a:r>
              <a:rPr lang="nl-NL" dirty="0" smtClean="0"/>
              <a:t> </a:t>
            </a:r>
            <a:r>
              <a:rPr lang="nl-NL" dirty="0"/>
              <a:t>leert een POH te </a:t>
            </a:r>
            <a:r>
              <a:rPr lang="nl-NL" dirty="0" smtClean="0"/>
              <a:t>superviseren.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3785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Middelen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Handvat voor </a:t>
            </a:r>
            <a:r>
              <a:rPr lang="nl-NL" dirty="0" smtClean="0"/>
              <a:t>twee afzonderlijke </a:t>
            </a:r>
            <a:r>
              <a:rPr lang="nl-NL" dirty="0" smtClean="0"/>
              <a:t>gesprekken van </a:t>
            </a:r>
            <a:r>
              <a:rPr lang="nl-NL" dirty="0" err="1" smtClean="0"/>
              <a:t>aios</a:t>
            </a:r>
            <a:r>
              <a:rPr lang="nl-NL" dirty="0" smtClean="0"/>
              <a:t> </a:t>
            </a:r>
            <a:r>
              <a:rPr lang="nl-NL" dirty="0" smtClean="0"/>
              <a:t>met POH en </a:t>
            </a:r>
            <a:r>
              <a:rPr lang="nl-NL" dirty="0" smtClean="0"/>
              <a:t>huisarts-opleider.</a:t>
            </a:r>
            <a:endParaRPr lang="nl-NL" dirty="0" smtClean="0"/>
          </a:p>
          <a:p>
            <a:pPr lvl="1"/>
            <a:r>
              <a:rPr lang="nl-NL" dirty="0" smtClean="0"/>
              <a:t>Inzicht in organisatie in de </a:t>
            </a:r>
            <a:r>
              <a:rPr lang="nl-NL" dirty="0" smtClean="0"/>
              <a:t>opleidingspraktijk.</a:t>
            </a:r>
            <a:endParaRPr lang="nl-NL" dirty="0" smtClean="0"/>
          </a:p>
          <a:p>
            <a:pPr lvl="1"/>
            <a:endParaRPr lang="nl-NL" dirty="0"/>
          </a:p>
          <a:p>
            <a:r>
              <a:rPr lang="nl-NL" dirty="0" smtClean="0"/>
              <a:t>Plan van aanpak maken hoe de </a:t>
            </a:r>
            <a:r>
              <a:rPr lang="nl-NL" dirty="0" err="1" smtClean="0"/>
              <a:t>aios</a:t>
            </a:r>
            <a:r>
              <a:rPr lang="nl-NL" dirty="0" smtClean="0"/>
              <a:t> de POH in het opleidingsjaar gaat begeleiden.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33482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Afspraken in de groep?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2672455"/>
      </p:ext>
    </p:extLst>
  </p:cSld>
  <p:clrMapOvr>
    <a:masterClrMapping/>
  </p:clrMapOvr>
</p:sld>
</file>

<file path=ppt/theme/theme1.xml><?xml version="1.0" encoding="utf-8"?>
<a:theme xmlns:a="http://schemas.openxmlformats.org/drawingml/2006/main" name="HA opleiding VU">
  <a:themeElements>
    <a:clrScheme name="">
      <a:dk1>
        <a:srgbClr val="000080"/>
      </a:dk1>
      <a:lt1>
        <a:srgbClr val="FFFFFF"/>
      </a:lt1>
      <a:dk2>
        <a:srgbClr val="FFFFFF"/>
      </a:dk2>
      <a:lt2>
        <a:srgbClr val="808080"/>
      </a:lt2>
      <a:accent1>
        <a:srgbClr val="000080"/>
      </a:accent1>
      <a:accent2>
        <a:srgbClr val="F0E800"/>
      </a:accent2>
      <a:accent3>
        <a:srgbClr val="FFFFFF"/>
      </a:accent3>
      <a:accent4>
        <a:srgbClr val="00006C"/>
      </a:accent4>
      <a:accent5>
        <a:srgbClr val="AAAAC0"/>
      </a:accent5>
      <a:accent6>
        <a:srgbClr val="D9D200"/>
      </a:accent6>
      <a:hlink>
        <a:srgbClr val="A1217C"/>
      </a:hlink>
      <a:folHlink>
        <a:srgbClr val="5BB244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 opleiding VU.thmx</Template>
  <TotalTime>15</TotalTime>
  <Words>196</Words>
  <Application>Microsoft Office PowerPoint</Application>
  <PresentationFormat>Diavoorstelling (4:3)</PresentationFormat>
  <Paragraphs>18</Paragraphs>
  <Slides>5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HA opleiding VU</vt:lpstr>
      <vt:lpstr>Begeleiding POH-Somatiek door de aios</vt:lpstr>
      <vt:lpstr>Ontwikkelingen in de eerstelijnszorg</vt:lpstr>
      <vt:lpstr>Doelen</vt:lpstr>
      <vt:lpstr>Middelen</vt:lpstr>
      <vt:lpstr>Afspraken in de groep?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Begeleiding POH somatiek door aios</dc:title>
  <dc:creator>Judith Tjin-A-Ton</dc:creator>
  <cp:lastModifiedBy>Janssen, Paul</cp:lastModifiedBy>
  <cp:revision>4</cp:revision>
  <dcterms:created xsi:type="dcterms:W3CDTF">2018-04-24T12:37:23Z</dcterms:created>
  <dcterms:modified xsi:type="dcterms:W3CDTF">2018-04-28T13:19:45Z</dcterms:modified>
</cp:coreProperties>
</file>