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9" d="100"/>
          <a:sy n="109"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2E8FAB-7C3E-44F7-827A-64F4134DFCB9}" type="datetimeFigureOut">
              <a:rPr lang="nl-NL" smtClean="0"/>
              <a:t>21-10-2019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26959-9236-4907-AFD0-946F3745AA40}" type="slidenum">
              <a:rPr lang="nl-NL" smtClean="0"/>
              <a:t>‹nr.›</a:t>
            </a:fld>
            <a:endParaRPr lang="nl-NL"/>
          </a:p>
        </p:txBody>
      </p:sp>
    </p:spTree>
    <p:extLst>
      <p:ext uri="{BB962C8B-B14F-4D97-AF65-F5344CB8AC3E}">
        <p14:creationId xmlns:p14="http://schemas.microsoft.com/office/powerpoint/2010/main" val="223565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0"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smtClean="0"/>
              <a:t>Ook een ouderen-psychiater?</a:t>
            </a:r>
          </a:p>
          <a:p>
            <a:r>
              <a:rPr lang="nl-NL" altLang="nl-NL" smtClean="0"/>
              <a:t>Is er sprake van </a:t>
            </a:r>
          </a:p>
        </p:txBody>
      </p:sp>
      <p:sp>
        <p:nvSpPr>
          <p:cNvPr id="4" name="Tijdelijke aanduiding voor dianummer 3"/>
          <p:cNvSpPr>
            <a:spLocks noGrp="1"/>
          </p:cNvSpPr>
          <p:nvPr>
            <p:ph type="sldNum" sz="quarter" idx="5"/>
          </p:nvPr>
        </p:nvSpPr>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184F075A-64EE-4BF6-B87B-E03B3C571D0F}" type="slidenum">
              <a:rPr lang="nl-NL" altLang="nl-NL" sz="1200">
                <a:cs typeface="Arial" panose="020B0604020202020204" pitchFamily="34" charset="0"/>
              </a:rPr>
              <a:pPr/>
              <a:t>3</a:t>
            </a:fld>
            <a:endParaRPr lang="nl-NL" altLang="nl-NL" sz="1200">
              <a:cs typeface="Arial" panose="020B0604020202020204" pitchFamily="34" charset="0"/>
            </a:endParaRPr>
          </a:p>
        </p:txBody>
      </p:sp>
    </p:spTree>
    <p:extLst>
      <p:ext uri="{BB962C8B-B14F-4D97-AF65-F5344CB8AC3E}">
        <p14:creationId xmlns:p14="http://schemas.microsoft.com/office/powerpoint/2010/main" val="3683752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smtClean="0"/>
              <a:t>Pm narratieve verklaring </a:t>
            </a:r>
          </a:p>
          <a:p>
            <a:r>
              <a:rPr lang="nl-NL" altLang="nl-NL" smtClean="0"/>
              <a:t>Pm video-opname van gesprek over doodswens</a:t>
            </a:r>
          </a:p>
        </p:txBody>
      </p:sp>
      <p:sp>
        <p:nvSpPr>
          <p:cNvPr id="4" name="Tijdelijke aanduiding voor dianummer 3"/>
          <p:cNvSpPr>
            <a:spLocks noGrp="1"/>
          </p:cNvSpPr>
          <p:nvPr>
            <p:ph type="sldNum" sz="quarter" idx="5"/>
          </p:nvPr>
        </p:nvSpPr>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4C4ACED8-1C4A-4EFB-9E4F-D9E5044EE9A7}" type="slidenum">
              <a:rPr lang="nl-NL" altLang="nl-NL" sz="1200">
                <a:cs typeface="Arial" panose="020B0604020202020204" pitchFamily="34" charset="0"/>
              </a:rPr>
              <a:pPr/>
              <a:t>4</a:t>
            </a:fld>
            <a:endParaRPr lang="nl-NL" altLang="nl-NL" sz="1200">
              <a:cs typeface="Arial" panose="020B0604020202020204" pitchFamily="34" charset="0"/>
            </a:endParaRPr>
          </a:p>
        </p:txBody>
      </p:sp>
    </p:spTree>
    <p:extLst>
      <p:ext uri="{BB962C8B-B14F-4D97-AF65-F5344CB8AC3E}">
        <p14:creationId xmlns:p14="http://schemas.microsoft.com/office/powerpoint/2010/main" val="2421918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smtClean="0"/>
              <a:t>De consulent (in zijn consultatieverslag) en de arts (in de stukken die hij aan de commissie zendt zullen nauwgezet verslag moeten doen van hun overwegingen en daaraan ten grondslag liggende feiten en omstandigheden!</a:t>
            </a:r>
          </a:p>
        </p:txBody>
      </p:sp>
      <p:sp>
        <p:nvSpPr>
          <p:cNvPr id="4" name="Tijdelijke aanduiding voor dianummer 3"/>
          <p:cNvSpPr>
            <a:spLocks noGrp="1"/>
          </p:cNvSpPr>
          <p:nvPr>
            <p:ph type="sldNum" sz="quarter" idx="5"/>
          </p:nvPr>
        </p:nvSpPr>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298875BA-F8B5-40E5-BFA6-061522097B3A}" type="slidenum">
              <a:rPr lang="nl-NL" altLang="nl-NL" sz="1200">
                <a:cs typeface="Arial" panose="020B0604020202020204" pitchFamily="34" charset="0"/>
              </a:rPr>
              <a:pPr/>
              <a:t>6</a:t>
            </a:fld>
            <a:endParaRPr lang="nl-NL" altLang="nl-NL" sz="1200">
              <a:cs typeface="Arial" panose="020B0604020202020204" pitchFamily="34" charset="0"/>
            </a:endParaRPr>
          </a:p>
        </p:txBody>
      </p:sp>
    </p:spTree>
    <p:extLst>
      <p:ext uri="{BB962C8B-B14F-4D97-AF65-F5344CB8AC3E}">
        <p14:creationId xmlns:p14="http://schemas.microsoft.com/office/powerpoint/2010/main" val="3487901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smtClean="0"/>
              <a:t>Eenzijdig, evt. aangevuld met oordeel van andere hulpverleners en naasten</a:t>
            </a:r>
          </a:p>
          <a:p>
            <a:endParaRPr lang="nl-NL" altLang="nl-NL" smtClean="0"/>
          </a:p>
        </p:txBody>
      </p:sp>
      <p:sp>
        <p:nvSpPr>
          <p:cNvPr id="4" name="Tijdelijke aanduiding voor dianummer 3"/>
          <p:cNvSpPr>
            <a:spLocks noGrp="1"/>
          </p:cNvSpPr>
          <p:nvPr>
            <p:ph type="sldNum" sz="quarter" idx="5"/>
          </p:nvPr>
        </p:nvSpPr>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5BBFC8A4-3F83-434B-9C9C-68323F2126C9}" type="slidenum">
              <a:rPr lang="nl-NL" altLang="nl-NL" sz="1200">
                <a:cs typeface="Arial" panose="020B0604020202020204" pitchFamily="34" charset="0"/>
              </a:rPr>
              <a:pPr/>
              <a:t>9</a:t>
            </a:fld>
            <a:endParaRPr lang="nl-NL" altLang="nl-NL" sz="1200">
              <a:cs typeface="Arial" panose="020B0604020202020204" pitchFamily="34" charset="0"/>
            </a:endParaRPr>
          </a:p>
        </p:txBody>
      </p:sp>
    </p:spTree>
    <p:extLst>
      <p:ext uri="{BB962C8B-B14F-4D97-AF65-F5344CB8AC3E}">
        <p14:creationId xmlns:p14="http://schemas.microsoft.com/office/powerpoint/2010/main" val="942908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smtClean="0"/>
              <a:t>Existieel lijden!!</a:t>
            </a:r>
          </a:p>
        </p:txBody>
      </p:sp>
      <p:sp>
        <p:nvSpPr>
          <p:cNvPr id="4" name="Tijdelijke aanduiding voor dianummer 3"/>
          <p:cNvSpPr>
            <a:spLocks noGrp="1"/>
          </p:cNvSpPr>
          <p:nvPr>
            <p:ph type="sldNum" sz="quarter" idx="5"/>
          </p:nvPr>
        </p:nvSpPr>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EA7B1F36-FFCD-487F-A9C5-3F10E0CD5CE0}" type="slidenum">
              <a:rPr lang="nl-NL" altLang="nl-NL" sz="1200">
                <a:cs typeface="Arial" panose="020B0604020202020204" pitchFamily="34" charset="0"/>
              </a:rPr>
              <a:pPr/>
              <a:t>10</a:t>
            </a:fld>
            <a:endParaRPr lang="nl-NL" altLang="nl-NL" sz="1200">
              <a:cs typeface="Arial" panose="020B0604020202020204" pitchFamily="34" charset="0"/>
            </a:endParaRPr>
          </a:p>
        </p:txBody>
      </p:sp>
    </p:spTree>
    <p:extLst>
      <p:ext uri="{BB962C8B-B14F-4D97-AF65-F5344CB8AC3E}">
        <p14:creationId xmlns:p14="http://schemas.microsoft.com/office/powerpoint/2010/main" val="1687902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jdelijke aanduiding voor dia-afbeelding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ltLang="nl-NL" smtClean="0"/>
              <a:t>Uit Code of Practice</a:t>
            </a:r>
          </a:p>
        </p:txBody>
      </p:sp>
      <p:sp>
        <p:nvSpPr>
          <p:cNvPr id="4" name="Tijdelijke aanduiding voor dianummer 3"/>
          <p:cNvSpPr>
            <a:spLocks noGrp="1"/>
          </p:cNvSpPr>
          <p:nvPr>
            <p:ph type="sldNum" sz="quarter" idx="5"/>
          </p:nvPr>
        </p:nvSpPr>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30EBBA08-E4E9-4BD1-8DB6-B371B04F062F}" type="slidenum">
              <a:rPr lang="nl-NL" altLang="nl-NL" sz="1200"/>
              <a:pPr/>
              <a:t>14</a:t>
            </a:fld>
            <a:endParaRPr lang="nl-NL" altLang="nl-NL" sz="1200"/>
          </a:p>
        </p:txBody>
      </p:sp>
    </p:spTree>
    <p:extLst>
      <p:ext uri="{BB962C8B-B14F-4D97-AF65-F5344CB8AC3E}">
        <p14:creationId xmlns:p14="http://schemas.microsoft.com/office/powerpoint/2010/main" val="3975832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smtClean="0"/>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smtClean="0"/>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smtClean="0"/>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209800" y="3801390"/>
            <a:ext cx="7772400" cy="1265238"/>
          </a:xfrm>
        </p:spPr>
        <p:txBody>
          <a:bodyPr>
            <a:normAutofit/>
          </a:bodyPr>
          <a:lstStyle/>
          <a:p>
            <a:r>
              <a:rPr lang="nl-NL" altLang="nl-NL" sz="4400" b="1" dirty="0">
                <a:latin typeface="Tahoma" panose="020B0604030504040204" pitchFamily="34" charset="0"/>
              </a:rPr>
              <a:t>Euthanasie en dementie</a:t>
            </a:r>
          </a:p>
        </p:txBody>
      </p:sp>
      <p:sp>
        <p:nvSpPr>
          <p:cNvPr id="3" name="Subtitel 2"/>
          <p:cNvSpPr>
            <a:spLocks noGrp="1"/>
          </p:cNvSpPr>
          <p:nvPr>
            <p:ph type="subTitle" idx="1"/>
          </p:nvPr>
        </p:nvSpPr>
        <p:spPr/>
        <p:txBody>
          <a:bodyPr/>
          <a:lstStyle/>
          <a:p>
            <a:pPr>
              <a:defRPr/>
            </a:pPr>
            <a:endParaRPr lang="nl-NL" dirty="0">
              <a:ea typeface="ＭＳ Ｐゴシック" charset="0"/>
            </a:endParaRPr>
          </a:p>
        </p:txBody>
      </p:sp>
      <p:sp>
        <p:nvSpPr>
          <p:cNvPr id="55299"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D539B449-6EA7-4558-AC7E-645FACEFCA86}"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55300"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55301"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B42E79CE-D802-44EB-94D6-AABE70A0D957}" type="slidenum">
              <a:rPr lang="en-US" altLang="nl-NL" sz="1200">
                <a:solidFill>
                  <a:schemeClr val="tx1"/>
                </a:solidFill>
                <a:latin typeface="Tahoma" panose="020B0604030504040204" pitchFamily="34" charset="0"/>
              </a:rPr>
              <a:pPr/>
              <a:t>1</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24910912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46031" y="550369"/>
            <a:ext cx="9144000" cy="774700"/>
          </a:xfrm>
        </p:spPr>
        <p:txBody>
          <a:bodyPr>
            <a:normAutofit/>
          </a:bodyPr>
          <a:lstStyle/>
          <a:p>
            <a:r>
              <a:rPr lang="nl-NL" altLang="nl-NL" sz="2400" dirty="0" smtClean="0"/>
              <a:t>vervolg</a:t>
            </a:r>
            <a:r>
              <a:rPr lang="nl-NL" altLang="nl-NL" sz="3400" dirty="0" smtClean="0"/>
              <a:t> </a:t>
            </a:r>
            <a:r>
              <a:rPr lang="nl-NL" altLang="nl-NL" sz="3400" dirty="0"/>
              <a:t>“verwarring over wilsverklaring”</a:t>
            </a:r>
          </a:p>
        </p:txBody>
      </p:sp>
      <p:sp>
        <p:nvSpPr>
          <p:cNvPr id="3" name="Tijdelijke aanduiding voor inhoud 2"/>
          <p:cNvSpPr>
            <a:spLocks noGrp="1"/>
          </p:cNvSpPr>
          <p:nvPr>
            <p:ph idx="1"/>
          </p:nvPr>
        </p:nvSpPr>
        <p:spPr>
          <a:xfrm>
            <a:off x="1981200" y="1468433"/>
            <a:ext cx="8229600" cy="5005387"/>
          </a:xfrm>
        </p:spPr>
        <p:txBody>
          <a:bodyPr>
            <a:normAutofit/>
          </a:bodyPr>
          <a:lstStyle/>
          <a:p>
            <a:pPr marL="0" indent="0">
              <a:buNone/>
            </a:pPr>
            <a:r>
              <a:rPr lang="nl-NL" altLang="nl-NL" sz="2000" dirty="0"/>
              <a:t>Oplossingen impasse gevorderde dementie:</a:t>
            </a:r>
          </a:p>
          <a:p>
            <a:pPr lvl="1"/>
            <a:r>
              <a:rPr lang="nl-NL" altLang="nl-NL" sz="2000" dirty="0"/>
              <a:t>Palliatieve zorgbenadering bij palliatieve dementie, met daarbinnen expliciete verantwoording van levensverlengend medisch handelen</a:t>
            </a:r>
          </a:p>
          <a:p>
            <a:pPr lvl="1"/>
            <a:r>
              <a:rPr lang="nl-NL" altLang="nl-NL" sz="2000" dirty="0" smtClean="0"/>
              <a:t>Aanpassing van de richtlijn palliatieve sedatie:</a:t>
            </a:r>
          </a:p>
          <a:p>
            <a:pPr lvl="2"/>
            <a:r>
              <a:rPr lang="nl-NL" altLang="nl-NL" sz="2000" dirty="0" smtClean="0"/>
              <a:t>Onbehandelbaar probleemgedrag bij dementie kan een grond zijn voor levensbeëindigend handelen</a:t>
            </a:r>
          </a:p>
          <a:p>
            <a:pPr lvl="2"/>
            <a:r>
              <a:rPr lang="nl-NL" altLang="nl-NL" sz="2000" dirty="0" smtClean="0"/>
              <a:t>In </a:t>
            </a:r>
            <a:r>
              <a:rPr lang="nl-NL" altLang="nl-NL" sz="2000" u="sng" dirty="0" smtClean="0"/>
              <a:t>artsenversie</a:t>
            </a:r>
            <a:r>
              <a:rPr lang="nl-NL" altLang="nl-NL" sz="2000" dirty="0" smtClean="0"/>
              <a:t> v.d. </a:t>
            </a:r>
            <a:r>
              <a:rPr lang="nl-NL" altLang="nl-NL" sz="2000" u="sng" dirty="0" smtClean="0"/>
              <a:t>handreiking</a:t>
            </a:r>
            <a:r>
              <a:rPr lang="nl-NL" altLang="nl-NL" sz="2000" dirty="0" smtClean="0"/>
              <a:t> kunnen </a:t>
            </a:r>
            <a:r>
              <a:rPr lang="nl-NL" altLang="nl-NL" sz="2000" u="sng" dirty="0" smtClean="0"/>
              <a:t>onrust en agressie</a:t>
            </a:r>
            <a:r>
              <a:rPr lang="nl-NL" altLang="nl-NL" sz="2000" dirty="0" smtClean="0"/>
              <a:t> levensbeëindiging rechtvaardigen, er is dan sprake van </a:t>
            </a:r>
            <a:r>
              <a:rPr lang="nl-NL" altLang="nl-NL" sz="2000" u="sng" dirty="0" smtClean="0"/>
              <a:t>“onaanvaardbaar” </a:t>
            </a:r>
            <a:r>
              <a:rPr lang="nl-NL" altLang="nl-NL" sz="2000" dirty="0" smtClean="0"/>
              <a:t>lijden (gebaseerd op medische afweging: </a:t>
            </a:r>
            <a:r>
              <a:rPr lang="nl-NL" altLang="nl-NL" sz="2000" u="sng" dirty="0" smtClean="0"/>
              <a:t>onvermogen</a:t>
            </a:r>
            <a:r>
              <a:rPr lang="nl-NL" altLang="nl-NL" sz="2000" dirty="0" smtClean="0"/>
              <a:t> </a:t>
            </a:r>
            <a:r>
              <a:rPr lang="nl-NL" altLang="nl-NL" sz="2000" u="sng" dirty="0" err="1" smtClean="0"/>
              <a:t>lijdensdruk</a:t>
            </a:r>
            <a:r>
              <a:rPr lang="nl-NL" altLang="nl-NL" sz="2000" u="sng" dirty="0" smtClean="0"/>
              <a:t> weg te nemen </a:t>
            </a:r>
            <a:r>
              <a:rPr lang="nl-NL" altLang="nl-NL" sz="2000" dirty="0" smtClean="0"/>
              <a:t>door medisch handelen)</a:t>
            </a:r>
          </a:p>
        </p:txBody>
      </p:sp>
      <p:sp>
        <p:nvSpPr>
          <p:cNvPr id="68611"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5700B0CC-9268-4210-9B0C-1750F2F2D208}"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68612"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68613"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DFC82975-F13E-46B3-98E5-629D457BD1F9}" type="slidenum">
              <a:rPr lang="en-US" altLang="nl-NL" sz="1200">
                <a:solidFill>
                  <a:schemeClr val="tx1"/>
                </a:solidFill>
                <a:latin typeface="Tahoma" panose="020B0604030504040204" pitchFamily="34" charset="0"/>
              </a:rPr>
              <a:pPr/>
              <a:t>10</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1698424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Afbeelding 3" descr="Schermafbeelding 2016-01-10 om 15.24.4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5100"/>
            <a:ext cx="9144000" cy="651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58" name="Tijdelijke aanduiding voor datum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A54FF417-475C-41B1-80D7-F88E916CA212}"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70659" name="Tijdelijke aanduiding voor voettekst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70660" name="Tijdelijke aanduiding voor dianumm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D88C1656-A0B5-4CD2-9630-806B659522B8}" type="slidenum">
              <a:rPr lang="en-US" altLang="nl-NL" sz="1200">
                <a:solidFill>
                  <a:schemeClr val="tx1"/>
                </a:solidFill>
                <a:latin typeface="Tahoma" panose="020B0604030504040204" pitchFamily="34" charset="0"/>
              </a:rPr>
              <a:pPr/>
              <a:t>11</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711759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Afbeelding 3" descr="Schermafbeelding 2016-01-10 om 15.26.13.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001714"/>
            <a:ext cx="9144000" cy="423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2" name="Tijdelijke aanduiding voor datum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55261151-3D00-406D-95F2-0B1583CE91A8}"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71683" name="Tijdelijke aanduiding voor voettekst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71684" name="Tijdelijke aanduiding voor dianumm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0056E2DD-1932-4D86-BCEC-14FC589FF9BB}" type="slidenum">
              <a:rPr lang="en-US" altLang="nl-NL" sz="1200">
                <a:solidFill>
                  <a:schemeClr val="tx1"/>
                </a:solidFill>
                <a:latin typeface="Tahoma" panose="020B0604030504040204" pitchFamily="34" charset="0"/>
              </a:rPr>
              <a:pPr/>
              <a:t>12</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1824936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Schermafbeelding 2016-01-10 om 15.19.2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74638"/>
            <a:ext cx="9144000" cy="6583362"/>
          </a:xfrm>
          <a:prstGeom prst="rect">
            <a:avLst/>
          </a:prstGeom>
          <a:ln>
            <a:solidFill>
              <a:srgbClr val="4F81BD"/>
            </a:solidFill>
          </a:ln>
        </p:spPr>
        <p:style>
          <a:lnRef idx="2">
            <a:schemeClr val="dk1"/>
          </a:lnRef>
          <a:fillRef idx="1">
            <a:schemeClr val="lt1"/>
          </a:fillRef>
          <a:effectRef idx="0">
            <a:schemeClr val="dk1"/>
          </a:effectRef>
          <a:fontRef idx="minor">
            <a:schemeClr val="dk1"/>
          </a:fontRef>
        </p:style>
      </p:pic>
      <p:sp>
        <p:nvSpPr>
          <p:cNvPr id="72706" name="Tijdelijke aanduiding voor datum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8F59AA5C-33F7-47F1-BDF3-9AB57121B130}"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72708" name="Tijdelijke aanduiding voor dianumm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2B549C84-25DF-40F8-98E9-0FB40ABFC858}" type="slidenum">
              <a:rPr lang="en-US" altLang="nl-NL" sz="1200">
                <a:solidFill>
                  <a:schemeClr val="tx1"/>
                </a:solidFill>
                <a:latin typeface="Tahoma" panose="020B0604030504040204" pitchFamily="34" charset="0"/>
              </a:rPr>
              <a:pPr/>
              <a:t>13</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603514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2157047" y="638300"/>
            <a:ext cx="9144000" cy="774700"/>
          </a:xfrm>
        </p:spPr>
        <p:txBody>
          <a:bodyPr>
            <a:normAutofit fontScale="90000"/>
          </a:bodyPr>
          <a:lstStyle/>
          <a:p>
            <a:r>
              <a:rPr lang="nl-NL" altLang="nl-NL" dirty="0">
                <a:latin typeface="Tahoma" panose="020B0604030504040204" pitchFamily="34" charset="0"/>
              </a:rPr>
              <a:t>Aandachtspunten</a:t>
            </a:r>
            <a:r>
              <a:rPr lang="nl-NL" altLang="nl-NL" dirty="0"/>
              <a:t> patiënten met dementie</a:t>
            </a:r>
          </a:p>
        </p:txBody>
      </p:sp>
      <p:sp>
        <p:nvSpPr>
          <p:cNvPr id="6" name="Tijdelijke aanduiding voor inhoud 5"/>
          <p:cNvSpPr>
            <a:spLocks noGrp="1"/>
          </p:cNvSpPr>
          <p:nvPr>
            <p:ph idx="1"/>
          </p:nvPr>
        </p:nvSpPr>
        <p:spPr>
          <a:xfrm>
            <a:off x="1981200" y="2516919"/>
            <a:ext cx="8229600" cy="4862512"/>
          </a:xfrm>
        </p:spPr>
        <p:txBody>
          <a:bodyPr>
            <a:normAutofit/>
          </a:bodyPr>
          <a:lstStyle/>
          <a:p>
            <a:r>
              <a:rPr lang="nl-NL" altLang="nl-NL" sz="2400" dirty="0" smtClean="0"/>
              <a:t>Is de patiënt in staat zijn wil te bepalen en te uiten?</a:t>
            </a:r>
          </a:p>
          <a:p>
            <a:r>
              <a:rPr lang="nl-NL" altLang="nl-NL" sz="2400" dirty="0" smtClean="0"/>
              <a:t>Zo neen, is er een schriftelijke wilsverklaring?</a:t>
            </a:r>
          </a:p>
          <a:p>
            <a:r>
              <a:rPr lang="nl-NL" altLang="nl-NL" sz="2400" dirty="0" smtClean="0"/>
              <a:t>Is naast de consulent een ter zake deskundige arts geraadpleegd, of is de consulent zelf deskundige?</a:t>
            </a:r>
          </a:p>
        </p:txBody>
      </p:sp>
      <p:sp>
        <p:nvSpPr>
          <p:cNvPr id="73731" name="Tijdelijke aanduiding voor datum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B8D6CE64-A549-4730-B87F-D9D00F1CD9CF}"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73732" name="Tijdelijke aanduiding voor voettekst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73733" name="Tijdelijke aanduiding voor dianumm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E7AB0D3B-AE54-4667-AFFC-6200825C1C2E}" type="slidenum">
              <a:rPr lang="en-US" altLang="nl-NL" sz="1200">
                <a:solidFill>
                  <a:schemeClr val="tx1"/>
                </a:solidFill>
                <a:latin typeface="Tahoma" panose="020B0604030504040204" pitchFamily="34" charset="0"/>
              </a:rPr>
              <a:pPr/>
              <a:t>14</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3253367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smtClean="0">
                <a:latin typeface="Tahoma" panose="020B0604030504040204" pitchFamily="34" charset="0"/>
              </a:rPr>
              <a:t>Beginfase dementie</a:t>
            </a:r>
          </a:p>
        </p:txBody>
      </p:sp>
      <p:sp>
        <p:nvSpPr>
          <p:cNvPr id="3" name="Tijdelijke aanduiding voor inhoud 2"/>
          <p:cNvSpPr>
            <a:spLocks noGrp="1"/>
          </p:cNvSpPr>
          <p:nvPr>
            <p:ph idx="1"/>
          </p:nvPr>
        </p:nvSpPr>
        <p:spPr/>
        <p:txBody>
          <a:bodyPr/>
          <a:lstStyle/>
          <a:p>
            <a:r>
              <a:rPr lang="nl-NL" altLang="nl-NL" dirty="0" smtClean="0"/>
              <a:t>Het lijden van patiënten wordt,</a:t>
            </a:r>
            <a:br>
              <a:rPr lang="nl-NL" altLang="nl-NL" dirty="0" smtClean="0"/>
            </a:br>
            <a:r>
              <a:rPr lang="nl-NL" altLang="nl-NL" dirty="0" smtClean="0"/>
              <a:t>naast actuele achteruitgang in cognitie en functioneren, </a:t>
            </a:r>
          </a:p>
          <a:p>
            <a:r>
              <a:rPr lang="nl-NL" altLang="nl-NL" dirty="0" smtClean="0"/>
              <a:t>vaak mede bepaald door angst voor verder achteruitgang, tevens door:</a:t>
            </a:r>
          </a:p>
          <a:p>
            <a:r>
              <a:rPr lang="nl-NL" altLang="nl-NL" dirty="0" smtClean="0"/>
              <a:t>daarmee verbonden negatieve gevolgen voor de waardigheid van de patiënt  </a:t>
            </a:r>
          </a:p>
        </p:txBody>
      </p:sp>
      <p:sp>
        <p:nvSpPr>
          <p:cNvPr id="56323"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257AF503-2D38-4EEA-A77D-C32CD0BE17F6}"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56324"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56325"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ED7C7268-E4D4-476C-9504-CAEBC164FAA6}" type="slidenum">
              <a:rPr lang="en-US" altLang="nl-NL" sz="1200">
                <a:solidFill>
                  <a:schemeClr val="tx1"/>
                </a:solidFill>
                <a:latin typeface="Tahoma" panose="020B0604030504040204" pitchFamily="34" charset="0"/>
              </a:rPr>
              <a:pPr/>
              <a:t>2</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1042630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smtClean="0">
                <a:latin typeface="Tahoma" panose="020B0604030504040204" pitchFamily="34" charset="0"/>
              </a:rPr>
              <a:t>Latere fase dementie</a:t>
            </a:r>
          </a:p>
        </p:txBody>
      </p:sp>
      <p:sp>
        <p:nvSpPr>
          <p:cNvPr id="3" name="Tijdelijke aanduiding voor inhoud 2"/>
          <p:cNvSpPr>
            <a:spLocks noGrp="1"/>
          </p:cNvSpPr>
          <p:nvPr>
            <p:ph idx="1"/>
          </p:nvPr>
        </p:nvSpPr>
        <p:spPr>
          <a:xfrm>
            <a:off x="1981200" y="2397156"/>
            <a:ext cx="8229600" cy="4789487"/>
          </a:xfrm>
        </p:spPr>
        <p:txBody>
          <a:bodyPr/>
          <a:lstStyle/>
          <a:p>
            <a:r>
              <a:rPr lang="nl-NL" altLang="nl-NL" dirty="0" smtClean="0"/>
              <a:t>De arts, dient naast de reguliere consulent (SCEN-arts), ook een ter zake kundige arts (klinisch geriater, SOG, </a:t>
            </a:r>
            <a:r>
              <a:rPr lang="nl-NL" altLang="nl-NL" dirty="0" smtClean="0"/>
              <a:t>ouderen psychiater, of </a:t>
            </a:r>
            <a:r>
              <a:rPr lang="nl-NL" altLang="nl-NL" dirty="0" smtClean="0"/>
              <a:t>internist- </a:t>
            </a:r>
            <a:r>
              <a:rPr lang="nl-NL" altLang="nl-NL" dirty="0" smtClean="0"/>
              <a:t>ouderengeneeskundige) </a:t>
            </a:r>
            <a:r>
              <a:rPr lang="nl-NL" altLang="nl-NL" dirty="0" smtClean="0"/>
              <a:t>te raadplegen.</a:t>
            </a:r>
          </a:p>
          <a:p>
            <a:endParaRPr lang="nl-NL" altLang="nl-NL" dirty="0" smtClean="0"/>
          </a:p>
          <a:p>
            <a:r>
              <a:rPr lang="nl-NL" altLang="nl-NL" dirty="0" smtClean="0"/>
              <a:t>O.a. om de wilsbekwaamheid te beoordelen</a:t>
            </a:r>
          </a:p>
        </p:txBody>
      </p:sp>
      <p:sp>
        <p:nvSpPr>
          <p:cNvPr id="57347"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2B1898B7-5C3F-4460-A214-FD239C7092B1}"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57348"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57349"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2646A718-BDE3-4020-962F-9B0D750BCA48}" type="slidenum">
              <a:rPr lang="en-US" altLang="nl-NL" sz="1200">
                <a:solidFill>
                  <a:schemeClr val="tx1"/>
                </a:solidFill>
                <a:latin typeface="Tahoma" panose="020B0604030504040204" pitchFamily="34" charset="0"/>
              </a:rPr>
              <a:pPr/>
              <a:t>3</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441641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smtClean="0">
                <a:latin typeface="Tahoma" panose="020B0604030504040204" pitchFamily="34" charset="0"/>
              </a:rPr>
              <a:t>Latere fase dementie</a:t>
            </a:r>
          </a:p>
        </p:txBody>
      </p:sp>
      <p:sp>
        <p:nvSpPr>
          <p:cNvPr id="3" name="Tijdelijke aanduiding voor inhoud 2"/>
          <p:cNvSpPr>
            <a:spLocks noGrp="1"/>
          </p:cNvSpPr>
          <p:nvPr>
            <p:ph idx="1"/>
          </p:nvPr>
        </p:nvSpPr>
        <p:spPr/>
        <p:txBody>
          <a:bodyPr>
            <a:normAutofit/>
          </a:bodyPr>
          <a:lstStyle/>
          <a:p>
            <a:r>
              <a:rPr lang="nl-NL" altLang="nl-NL" sz="2400" dirty="0"/>
              <a:t>Als het proces van dementering zo ver is voortgeschreden dat patiënt </a:t>
            </a:r>
            <a:r>
              <a:rPr lang="nl-NL" altLang="nl-NL" sz="2400" u="sng" dirty="0"/>
              <a:t>niet langer wilsbekwaam</a:t>
            </a:r>
            <a:r>
              <a:rPr lang="nl-NL" altLang="nl-NL" sz="2400" dirty="0"/>
              <a:t> is en ook </a:t>
            </a:r>
            <a:r>
              <a:rPr lang="nl-NL" altLang="nl-NL" sz="2400" u="sng" dirty="0"/>
              <a:t>niet meer </a:t>
            </a:r>
            <a:r>
              <a:rPr lang="nl-NL" altLang="nl-NL" sz="2400" dirty="0"/>
              <a:t>kan </a:t>
            </a:r>
            <a:r>
              <a:rPr lang="nl-NL" altLang="nl-NL" sz="2400" u="sng" dirty="0"/>
              <a:t>communiceren</a:t>
            </a:r>
            <a:r>
              <a:rPr lang="nl-NL" altLang="nl-NL" sz="2400" dirty="0"/>
              <a:t>,</a:t>
            </a:r>
          </a:p>
          <a:p>
            <a:pPr>
              <a:buFont typeface="Wingdings" panose="05000000000000000000" pitchFamily="2" charset="2"/>
              <a:buNone/>
            </a:pPr>
            <a:endParaRPr lang="nl-NL" altLang="nl-NL" sz="2400" dirty="0"/>
          </a:p>
          <a:p>
            <a:r>
              <a:rPr lang="nl-NL" altLang="nl-NL" sz="2400" dirty="0"/>
              <a:t>kan toepassing van euthanasie </a:t>
            </a:r>
            <a:r>
              <a:rPr lang="nl-NL" altLang="nl-NL" sz="2400" u="sng" dirty="0"/>
              <a:t>alléén</a:t>
            </a:r>
            <a:r>
              <a:rPr lang="nl-NL" altLang="nl-NL" sz="2400" dirty="0"/>
              <a:t> plaatsvinden als patiënt, toen hij nog goed was, een </a:t>
            </a:r>
            <a:r>
              <a:rPr lang="nl-NL" altLang="nl-NL" sz="2400" u="sng" dirty="0"/>
              <a:t>schriftelijke wilsverklaring </a:t>
            </a:r>
            <a:r>
              <a:rPr lang="nl-NL" altLang="nl-NL" sz="2400" dirty="0"/>
              <a:t>heeft opgesteld.   </a:t>
            </a:r>
          </a:p>
        </p:txBody>
      </p:sp>
      <p:sp>
        <p:nvSpPr>
          <p:cNvPr id="59395"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15871D7C-734B-4EA3-B15C-3AC84E29C29F}"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59396"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59397"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4BD67396-F98A-4FE3-8120-FEAAB94317CB}" type="slidenum">
              <a:rPr lang="en-US" altLang="nl-NL" sz="1200">
                <a:solidFill>
                  <a:schemeClr val="tx1"/>
                </a:solidFill>
                <a:latin typeface="Tahoma" panose="020B0604030504040204" pitchFamily="34" charset="0"/>
              </a:rPr>
              <a:pPr/>
              <a:t>4</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3721550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smtClean="0">
                <a:latin typeface="Tahoma" panose="020B0604030504040204" pitchFamily="34" charset="0"/>
              </a:rPr>
              <a:t>Latere fase dementie</a:t>
            </a:r>
          </a:p>
        </p:txBody>
      </p:sp>
      <p:sp>
        <p:nvSpPr>
          <p:cNvPr id="3" name="Tijdelijke aanduiding voor inhoud 2"/>
          <p:cNvSpPr>
            <a:spLocks noGrp="1"/>
          </p:cNvSpPr>
          <p:nvPr>
            <p:ph idx="1"/>
          </p:nvPr>
        </p:nvSpPr>
        <p:spPr>
          <a:xfrm>
            <a:off x="1524000" y="1783250"/>
            <a:ext cx="9144000" cy="4646612"/>
          </a:xfrm>
        </p:spPr>
        <p:txBody>
          <a:bodyPr>
            <a:normAutofit/>
          </a:bodyPr>
          <a:lstStyle/>
          <a:p>
            <a:r>
              <a:rPr lang="nl-NL" altLang="nl-NL" sz="2400" dirty="0"/>
              <a:t>Arts en consulent zullen het gehele ziekteproces en alle (overige) specifieke omstandigheden bij hun overwegingen moeten betrekken</a:t>
            </a:r>
          </a:p>
          <a:p>
            <a:endParaRPr lang="nl-NL" altLang="nl-NL" sz="2400" dirty="0"/>
          </a:p>
          <a:p>
            <a:r>
              <a:rPr lang="nl-NL" altLang="nl-NL" sz="2400" dirty="0"/>
              <a:t>Daarnaast moet het specifieke gedrag en de uitingen van de patiënt gedurende het ziekteproces vlak voor de uitvoering van de euthanasie in de lijn liggen van de (schriftelijke) euthanasiewens</a:t>
            </a:r>
          </a:p>
        </p:txBody>
      </p:sp>
      <p:sp>
        <p:nvSpPr>
          <p:cNvPr id="61443"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D558DECA-389D-4FAF-A2F6-0AF0A3D0D5E5}"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61444"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61445"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A63E9DB6-1CEC-4E6C-BBE7-B36960BD5010}" type="slidenum">
              <a:rPr lang="en-US" altLang="nl-NL" sz="1200">
                <a:solidFill>
                  <a:schemeClr val="tx1"/>
                </a:solidFill>
                <a:latin typeface="Tahoma" panose="020B0604030504040204" pitchFamily="34" charset="0"/>
              </a:rPr>
              <a:pPr/>
              <a:t>5</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1872615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1717424" y="647087"/>
            <a:ext cx="9144000" cy="1135062"/>
          </a:xfrm>
        </p:spPr>
        <p:txBody>
          <a:bodyPr>
            <a:normAutofit fontScale="90000"/>
          </a:bodyPr>
          <a:lstStyle/>
          <a:p>
            <a:r>
              <a:rPr lang="nl-NL" altLang="nl-NL" b="1" dirty="0">
                <a:latin typeface="Tahoma" panose="020B0604030504040204" pitchFamily="34" charset="0"/>
              </a:rPr>
              <a:t>Aandachtspunten patiënten met dementie</a:t>
            </a:r>
          </a:p>
        </p:txBody>
      </p:sp>
      <p:sp>
        <p:nvSpPr>
          <p:cNvPr id="6" name="Tijdelijke aanduiding voor inhoud 5"/>
          <p:cNvSpPr>
            <a:spLocks noGrp="1"/>
          </p:cNvSpPr>
          <p:nvPr>
            <p:ph idx="1"/>
          </p:nvPr>
        </p:nvSpPr>
        <p:spPr>
          <a:xfrm>
            <a:off x="1524000" y="1897552"/>
            <a:ext cx="9144000" cy="4646612"/>
          </a:xfrm>
        </p:spPr>
        <p:txBody>
          <a:bodyPr>
            <a:normAutofit/>
          </a:bodyPr>
          <a:lstStyle/>
          <a:p>
            <a:pPr marL="0" indent="0">
              <a:buNone/>
            </a:pPr>
            <a:r>
              <a:rPr lang="nl-NL" altLang="nl-NL" sz="2400" dirty="0" smtClean="0"/>
              <a:t>Kan de patiënt op het moment van de uitvoering nog communiceren?</a:t>
            </a:r>
            <a:br>
              <a:rPr lang="nl-NL" altLang="nl-NL" sz="2400" dirty="0" smtClean="0"/>
            </a:br>
            <a:r>
              <a:rPr lang="nl-NL" altLang="nl-NL" sz="2400" dirty="0" smtClean="0"/>
              <a:t>Zo neen:</a:t>
            </a:r>
          </a:p>
          <a:p>
            <a:pPr lvl="1"/>
            <a:r>
              <a:rPr lang="nl-NL" altLang="nl-NL" sz="2400" dirty="0" smtClean="0"/>
              <a:t>Is er sprake van een situatie waarop de wilsverklaring onmiskenbaar is gericht? </a:t>
            </a:r>
          </a:p>
          <a:p>
            <a:pPr lvl="1"/>
            <a:r>
              <a:rPr lang="nl-NL" altLang="nl-NL" sz="2400" dirty="0" smtClean="0"/>
              <a:t>Ervaart de patiënt ondraaglijk lijden?</a:t>
            </a:r>
          </a:p>
          <a:p>
            <a:pPr lvl="1"/>
            <a:r>
              <a:rPr lang="nl-NL" altLang="nl-NL" sz="2400" dirty="0" smtClean="0"/>
              <a:t>Zijn er duidelijke tekenen dat de patiënt geen levensbeëindiging wil? (contra-indicatie)</a:t>
            </a:r>
          </a:p>
        </p:txBody>
      </p:sp>
      <p:sp>
        <p:nvSpPr>
          <p:cNvPr id="74755" name="Tijdelijke aanduiding voor datum 1"/>
          <p:cNvSpPr>
            <a:spLocks noGrp="1"/>
          </p:cNvSpPr>
          <p:nvPr>
            <p:ph type="dt" sz="quarter" idx="10"/>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20AFEAF5-F1C5-4013-804D-3213C6629D0A}"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74756" name="Tijdelijke aanduiding voor voettekst 2"/>
          <p:cNvSpPr>
            <a:spLocks noGrp="1"/>
          </p:cNvSpPr>
          <p:nvPr>
            <p:ph type="ftr" sz="quarter" idx="1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74757" name="Tijdelijke aanduiding voor dianummer 3"/>
          <p:cNvSpPr>
            <a:spLocks noGrp="1"/>
          </p:cNvSpPr>
          <p:nvPr>
            <p:ph type="sldNum" sz="quarter" idx="12"/>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B8E0D6AF-3015-448A-B06D-E72ADE411233}" type="slidenum">
              <a:rPr lang="en-US" altLang="nl-NL" sz="1200">
                <a:solidFill>
                  <a:schemeClr val="tx1"/>
                </a:solidFill>
                <a:latin typeface="Tahoma" panose="020B0604030504040204" pitchFamily="34" charset="0"/>
              </a:rPr>
              <a:pPr/>
              <a:t>6</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1194370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98785" y="594333"/>
            <a:ext cx="9144000" cy="703262"/>
          </a:xfrm>
        </p:spPr>
        <p:txBody>
          <a:bodyPr/>
          <a:lstStyle/>
          <a:p>
            <a:r>
              <a:rPr lang="nl-NL" altLang="nl-NL" sz="3800" b="1" dirty="0">
                <a:latin typeface="Tahoma" panose="020B0604030504040204" pitchFamily="34" charset="0"/>
              </a:rPr>
              <a:t>Vrijwillig en weloverwogen verzoek</a:t>
            </a:r>
          </a:p>
        </p:txBody>
      </p:sp>
      <p:sp>
        <p:nvSpPr>
          <p:cNvPr id="3" name="Tijdelijke aanduiding voor inhoud 2"/>
          <p:cNvSpPr>
            <a:spLocks noGrp="1"/>
          </p:cNvSpPr>
          <p:nvPr>
            <p:ph idx="1"/>
          </p:nvPr>
        </p:nvSpPr>
        <p:spPr>
          <a:xfrm>
            <a:off x="1524000" y="2002083"/>
            <a:ext cx="9144000" cy="5078412"/>
          </a:xfrm>
        </p:spPr>
        <p:txBody>
          <a:bodyPr>
            <a:normAutofit/>
          </a:bodyPr>
          <a:lstStyle/>
          <a:p>
            <a:r>
              <a:rPr lang="nl-NL" altLang="nl-NL" sz="2000" dirty="0"/>
              <a:t>Verzoek door de patiënt zelf gedaan</a:t>
            </a:r>
          </a:p>
          <a:p>
            <a:r>
              <a:rPr lang="nl-NL" altLang="nl-NL" sz="2000" dirty="0"/>
              <a:t>“Externe” vrijwilligheid: geen onaanvaardbare invloed van anderen</a:t>
            </a:r>
          </a:p>
          <a:p>
            <a:r>
              <a:rPr lang="nl-NL" altLang="nl-NL" sz="2000" dirty="0"/>
              <a:t>“Interne” vrijwilligheid of wilsbekwaamheid : inzicht in en begrip van de situatie</a:t>
            </a:r>
          </a:p>
          <a:p>
            <a:r>
              <a:rPr lang="nl-NL" altLang="nl-NL" sz="2000" dirty="0"/>
              <a:t>Weloverwogen verzoek: goed voorgelicht, consistente mening, geen opwelling</a:t>
            </a:r>
          </a:p>
          <a:p>
            <a:r>
              <a:rPr lang="nl-NL" altLang="nl-NL" sz="2000" dirty="0"/>
              <a:t>Consistentie blijkend uit herhaald verzoek of uit andere uitingen van de patiënt</a:t>
            </a:r>
          </a:p>
          <a:p>
            <a:r>
              <a:rPr lang="nl-NL" altLang="nl-NL" sz="2000" dirty="0"/>
              <a:t>Een schriftelijke wilsverklaring kan in de plaats treden van een mondeling verzoek</a:t>
            </a:r>
          </a:p>
          <a:p>
            <a:endParaRPr lang="nl-NL" altLang="nl-NL" sz="2700" dirty="0"/>
          </a:p>
        </p:txBody>
      </p:sp>
      <p:sp>
        <p:nvSpPr>
          <p:cNvPr id="64515"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78E48D3C-81DA-45DD-A3EF-F656E1DF9C08}"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64516"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64517"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66776360-FF72-4916-A7BD-7A069165DD74}" type="slidenum">
              <a:rPr lang="en-US" altLang="nl-NL" sz="1200">
                <a:solidFill>
                  <a:schemeClr val="tx1"/>
                </a:solidFill>
                <a:latin typeface="Tahoma" panose="020B0604030504040204" pitchFamily="34" charset="0"/>
              </a:rPr>
              <a:pPr/>
              <a:t>7</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3272127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00100" y="576748"/>
            <a:ext cx="8856662" cy="847725"/>
          </a:xfrm>
        </p:spPr>
        <p:txBody>
          <a:bodyPr/>
          <a:lstStyle/>
          <a:p>
            <a:r>
              <a:rPr lang="nl-NL" altLang="nl-NL" sz="4000" dirty="0">
                <a:latin typeface="Tahoma" panose="020B0604030504040204" pitchFamily="34" charset="0"/>
              </a:rPr>
              <a:t>Beoordeling wilsbekwaamheid</a:t>
            </a:r>
          </a:p>
        </p:txBody>
      </p:sp>
      <p:sp>
        <p:nvSpPr>
          <p:cNvPr id="3" name="Tijdelijke aanduiding voor inhoud 2"/>
          <p:cNvSpPr>
            <a:spLocks noGrp="1"/>
          </p:cNvSpPr>
          <p:nvPr>
            <p:ph idx="1"/>
          </p:nvPr>
        </p:nvSpPr>
        <p:spPr>
          <a:xfrm>
            <a:off x="1524000" y="2022231"/>
            <a:ext cx="9251950" cy="4908550"/>
          </a:xfrm>
        </p:spPr>
        <p:txBody>
          <a:bodyPr>
            <a:normAutofit/>
          </a:bodyPr>
          <a:lstStyle/>
          <a:p>
            <a:pPr marL="0" indent="0">
              <a:buNone/>
              <a:defRPr/>
            </a:pPr>
            <a:r>
              <a:rPr lang="nl-NL" sz="2000" i="1" dirty="0">
                <a:ea typeface="ＭＳ Ｐゴシック" charset="0"/>
              </a:rPr>
              <a:t>Criteria van </a:t>
            </a:r>
            <a:r>
              <a:rPr lang="nl-NL" sz="2000" i="1" dirty="0" err="1">
                <a:ea typeface="ＭＳ Ｐゴシック" charset="0"/>
              </a:rPr>
              <a:t>Grisso</a:t>
            </a:r>
            <a:r>
              <a:rPr lang="nl-NL" sz="2000" i="1" dirty="0">
                <a:ea typeface="ＭＳ Ｐゴシック" charset="0"/>
              </a:rPr>
              <a:t> en </a:t>
            </a:r>
            <a:r>
              <a:rPr lang="nl-NL" sz="2000" i="1" dirty="0" err="1">
                <a:ea typeface="ＭＳ Ｐゴシック" charset="0"/>
              </a:rPr>
              <a:t>Appelbaum</a:t>
            </a:r>
            <a:r>
              <a:rPr lang="nl-NL" sz="2000" i="1" dirty="0" smtClean="0">
                <a:ea typeface="ＭＳ Ｐゴシック" charset="0"/>
              </a:rPr>
              <a:t>:</a:t>
            </a:r>
            <a:endParaRPr lang="nl-NL" sz="2000" dirty="0">
              <a:ea typeface="ＭＳ Ｐゴシック" charset="0"/>
            </a:endParaRPr>
          </a:p>
          <a:p>
            <a:pPr lvl="1">
              <a:buFont typeface="Wingdings" charset="0"/>
              <a:buChar char="n"/>
              <a:defRPr/>
            </a:pPr>
            <a:r>
              <a:rPr lang="nl-NL" sz="2000" i="1" dirty="0"/>
              <a:t>Het vermogen om een keuze te maken tussen twee behandelmogelijkheden en die te uiten</a:t>
            </a:r>
            <a:endParaRPr lang="nl-NL" sz="2000" dirty="0"/>
          </a:p>
          <a:p>
            <a:pPr lvl="1">
              <a:buFont typeface="Wingdings" charset="0"/>
              <a:buChar char="n"/>
              <a:defRPr/>
            </a:pPr>
            <a:r>
              <a:rPr lang="nl-NL" sz="2000" i="1" dirty="0"/>
              <a:t>Het vermogen om de verstrekte informatie feitelijk te begrijpen</a:t>
            </a:r>
            <a:endParaRPr lang="nl-NL" sz="2000" dirty="0"/>
          </a:p>
          <a:p>
            <a:pPr lvl="1">
              <a:buFont typeface="Wingdings" charset="0"/>
              <a:buChar char="n"/>
              <a:defRPr/>
            </a:pPr>
            <a:r>
              <a:rPr lang="nl-NL" sz="2000" i="1" dirty="0"/>
              <a:t>Het vermogen om de aard van de situatie in te schatten (beseffen en waarderen van de eigen situatie)</a:t>
            </a:r>
            <a:endParaRPr lang="nl-NL" sz="2000" dirty="0"/>
          </a:p>
          <a:p>
            <a:pPr lvl="1">
              <a:buFont typeface="Wingdings" charset="0"/>
              <a:buChar char="n"/>
              <a:defRPr/>
            </a:pPr>
            <a:r>
              <a:rPr lang="nl-NL" sz="2000" i="1" dirty="0"/>
              <a:t>Het vermogen om informatie rationeel af te wegen (logisch redeneren)</a:t>
            </a:r>
            <a:r>
              <a:rPr lang="nl-NL" sz="2000" dirty="0"/>
              <a:t> </a:t>
            </a:r>
          </a:p>
        </p:txBody>
      </p:sp>
      <p:sp>
        <p:nvSpPr>
          <p:cNvPr id="65539"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0951C077-A9D4-48FE-9C85-FAFA07B8A3D5}"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65540"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65541"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77DF74C9-10F2-4A68-8F21-307612678349}" type="slidenum">
              <a:rPr lang="en-US" altLang="nl-NL" sz="1200">
                <a:solidFill>
                  <a:schemeClr val="tx1"/>
                </a:solidFill>
                <a:latin typeface="Tahoma" panose="020B0604030504040204" pitchFamily="34" charset="0"/>
              </a:rPr>
              <a:pPr/>
              <a:t>8</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3791518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altLang="nl-NL" sz="2700" dirty="0">
                <a:solidFill>
                  <a:srgbClr val="C00000"/>
                </a:solidFill>
                <a:latin typeface="Tahoma" panose="020B0604030504040204" pitchFamily="34" charset="0"/>
              </a:rPr>
              <a:t>Cees Hertogh: </a:t>
            </a:r>
            <a:r>
              <a:rPr lang="nl-NL" altLang="nl-NL" sz="1400" dirty="0">
                <a:solidFill>
                  <a:srgbClr val="C00000"/>
                </a:solidFill>
                <a:latin typeface="Tahoma" panose="020B0604030504040204" pitchFamily="34" charset="0"/>
              </a:rPr>
              <a:t>(hoogleraar ouderengeneeskunde en medische ethiek):</a:t>
            </a:r>
            <a:r>
              <a:rPr lang="nl-NL" altLang="nl-NL" sz="4000" dirty="0">
                <a:solidFill>
                  <a:srgbClr val="C00000"/>
                </a:solidFill>
                <a:latin typeface="Tahoma" panose="020B0604030504040204" pitchFamily="34" charset="0"/>
              </a:rPr>
              <a:t> </a:t>
            </a:r>
            <a:r>
              <a:rPr lang="nl-NL" altLang="nl-NL" sz="4000" dirty="0" smtClean="0">
                <a:solidFill>
                  <a:srgbClr val="C00000"/>
                </a:solidFill>
                <a:latin typeface="Tahoma" panose="020B0604030504040204" pitchFamily="34" charset="0"/>
              </a:rPr>
              <a:t/>
            </a:r>
            <a:br>
              <a:rPr lang="nl-NL" altLang="nl-NL" sz="4000" dirty="0" smtClean="0">
                <a:solidFill>
                  <a:srgbClr val="C00000"/>
                </a:solidFill>
                <a:latin typeface="Tahoma" panose="020B0604030504040204" pitchFamily="34" charset="0"/>
              </a:rPr>
            </a:br>
            <a:r>
              <a:rPr lang="nl-NL" altLang="nl-NL" sz="4000" dirty="0" smtClean="0">
                <a:solidFill>
                  <a:srgbClr val="C00000"/>
                </a:solidFill>
                <a:latin typeface="Tahoma" panose="020B0604030504040204" pitchFamily="34" charset="0"/>
              </a:rPr>
              <a:t>“Verwarring </a:t>
            </a:r>
            <a:r>
              <a:rPr lang="nl-NL" altLang="nl-NL" sz="4000" dirty="0">
                <a:solidFill>
                  <a:srgbClr val="C00000"/>
                </a:solidFill>
                <a:latin typeface="Tahoma" panose="020B0604030504040204" pitchFamily="34" charset="0"/>
              </a:rPr>
              <a:t>over wilsverklaring”</a:t>
            </a:r>
          </a:p>
        </p:txBody>
      </p:sp>
      <p:sp>
        <p:nvSpPr>
          <p:cNvPr id="3" name="Tijdelijke aanduiding voor inhoud 2"/>
          <p:cNvSpPr>
            <a:spLocks noGrp="1"/>
          </p:cNvSpPr>
          <p:nvPr>
            <p:ph idx="1"/>
          </p:nvPr>
        </p:nvSpPr>
        <p:spPr>
          <a:xfrm>
            <a:off x="2589212" y="2511668"/>
            <a:ext cx="8915400" cy="3777622"/>
          </a:xfrm>
        </p:spPr>
        <p:txBody>
          <a:bodyPr/>
          <a:lstStyle/>
          <a:p>
            <a:r>
              <a:rPr lang="nl-NL" altLang="nl-NL" dirty="0" smtClean="0"/>
              <a:t>Bij gevorderde dementie is samenspraak met patiënt niet langer mogelijk</a:t>
            </a:r>
          </a:p>
          <a:p>
            <a:endParaRPr lang="nl-NL" altLang="nl-NL" dirty="0" smtClean="0"/>
          </a:p>
          <a:p>
            <a:r>
              <a:rPr lang="nl-NL" altLang="nl-NL" dirty="0" smtClean="0"/>
              <a:t>Er is dan sprak van eenzijdige beoordeling van het lijden door de arts</a:t>
            </a:r>
          </a:p>
          <a:p>
            <a:endParaRPr lang="nl-NL" altLang="nl-NL" dirty="0" smtClean="0"/>
          </a:p>
          <a:p>
            <a:r>
              <a:rPr lang="nl-NL" altLang="nl-NL" dirty="0" smtClean="0"/>
              <a:t>Daardoor vervaagt het morele verschil tussen dood geven en dood maken </a:t>
            </a:r>
          </a:p>
        </p:txBody>
      </p:sp>
      <p:sp>
        <p:nvSpPr>
          <p:cNvPr id="66563" name="Tijdelijke aanduiding voor datum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94259BC7-23B3-4CF6-83C4-04649737114A}" type="datetime1">
              <a:rPr lang="nl-NL" altLang="nl-NL" sz="1200">
                <a:solidFill>
                  <a:schemeClr val="tx1"/>
                </a:solidFill>
                <a:latin typeface="Tahoma" panose="020B0604030504040204" pitchFamily="34" charset="0"/>
              </a:rPr>
              <a:pPr/>
              <a:t>21-10-2019</a:t>
            </a:fld>
            <a:endParaRPr lang="en-US" altLang="nl-NL" sz="1200">
              <a:solidFill>
                <a:schemeClr val="tx1"/>
              </a:solidFill>
              <a:latin typeface="Tahoma" panose="020B0604030504040204" pitchFamily="34" charset="0"/>
            </a:endParaRPr>
          </a:p>
        </p:txBody>
      </p:sp>
      <p:sp>
        <p:nvSpPr>
          <p:cNvPr id="66564" name="Tijdelijke aanduiding voor voettekst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r>
              <a:rPr lang="en-US" altLang="nl-NL" sz="1200">
                <a:solidFill>
                  <a:schemeClr val="tx1"/>
                </a:solidFill>
                <a:latin typeface="Tahoma" panose="020B0604030504040204" pitchFamily="34" charset="0"/>
              </a:rPr>
              <a:t>Hulp bij zelfdoding en euthanasie, wf , ggv presentaties Paulan Stärcke, Alexander de Graeff, Eric van Wijlick en Coby van der Heijden; tevens van de Code of Practice</a:t>
            </a:r>
          </a:p>
        </p:txBody>
      </p:sp>
      <p:sp>
        <p:nvSpPr>
          <p:cNvPr id="66565" name="Tijdelijke aanduiding voor dia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chemeClr val="tx2"/>
                </a:solidFill>
                <a:latin typeface="Times New Roman" panose="02020603050405020304" pitchFamily="18" charset="0"/>
                <a:ea typeface="MS PGothic" panose="020B0600070205080204" pitchFamily="34" charset="-128"/>
              </a:defRPr>
            </a:lvl1pPr>
            <a:lvl2pPr marL="742950" indent="-285750">
              <a:defRPr sz="4400">
                <a:solidFill>
                  <a:schemeClr val="tx2"/>
                </a:solidFill>
                <a:latin typeface="Times New Roman" panose="02020603050405020304" pitchFamily="18" charset="0"/>
                <a:ea typeface="MS PGothic" panose="020B0600070205080204" pitchFamily="34" charset="-128"/>
              </a:defRPr>
            </a:lvl2pPr>
            <a:lvl3pPr marL="1143000" indent="-228600">
              <a:defRPr sz="4400">
                <a:solidFill>
                  <a:schemeClr val="tx2"/>
                </a:solidFill>
                <a:latin typeface="Times New Roman" panose="02020603050405020304" pitchFamily="18" charset="0"/>
                <a:ea typeface="MS PGothic" panose="020B0600070205080204" pitchFamily="34" charset="-128"/>
              </a:defRPr>
            </a:lvl3pPr>
            <a:lvl4pPr marL="1600200" indent="-228600">
              <a:defRPr sz="4400">
                <a:solidFill>
                  <a:schemeClr val="tx2"/>
                </a:solidFill>
                <a:latin typeface="Times New Roman" panose="02020603050405020304" pitchFamily="18" charset="0"/>
                <a:ea typeface="MS PGothic" panose="020B0600070205080204" pitchFamily="34" charset="-128"/>
              </a:defRPr>
            </a:lvl4pPr>
            <a:lvl5pPr marL="2057400" indent="-228600">
              <a:defRPr sz="4400">
                <a:solidFill>
                  <a:schemeClr val="tx2"/>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4400">
                <a:solidFill>
                  <a:schemeClr val="tx2"/>
                </a:solidFill>
                <a:latin typeface="Times New Roman" panose="02020603050405020304" pitchFamily="18" charset="0"/>
                <a:ea typeface="MS PGothic" panose="020B0600070205080204" pitchFamily="34" charset="-128"/>
              </a:defRPr>
            </a:lvl9pPr>
          </a:lstStyle>
          <a:p>
            <a:fld id="{DAAAB094-AE1A-4AE3-9770-BCABDFADDC6F}" type="slidenum">
              <a:rPr lang="en-US" altLang="nl-NL" sz="1200">
                <a:solidFill>
                  <a:schemeClr val="tx1"/>
                </a:solidFill>
                <a:latin typeface="Tahoma" panose="020B0604030504040204" pitchFamily="34" charset="0"/>
              </a:rPr>
              <a:pPr/>
              <a:t>9</a:t>
            </a:fld>
            <a:endParaRPr lang="en-US" altLang="nl-NL" sz="1200">
              <a:solidFill>
                <a:schemeClr val="tx1"/>
              </a:solidFill>
              <a:latin typeface="Tahoma" panose="020B0604030504040204" pitchFamily="34" charset="0"/>
            </a:endParaRPr>
          </a:p>
        </p:txBody>
      </p:sp>
    </p:spTree>
    <p:extLst>
      <p:ext uri="{BB962C8B-B14F-4D97-AF65-F5344CB8AC3E}">
        <p14:creationId xmlns:p14="http://schemas.microsoft.com/office/powerpoint/2010/main" val="346792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ert">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TotalTime>
  <Words>991</Words>
  <Application>Microsoft Office PowerPoint</Application>
  <PresentationFormat>Breedbeeld</PresentationFormat>
  <Paragraphs>106</Paragraphs>
  <Slides>14</Slides>
  <Notes>6</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14</vt:i4>
      </vt:variant>
    </vt:vector>
  </HeadingPairs>
  <TitlesOfParts>
    <vt:vector size="24" baseType="lpstr">
      <vt:lpstr>MS PGothic</vt:lpstr>
      <vt:lpstr>MS PGothic</vt:lpstr>
      <vt:lpstr>Arial</vt:lpstr>
      <vt:lpstr>Calibri</vt:lpstr>
      <vt:lpstr>Century Gothic</vt:lpstr>
      <vt:lpstr>Tahoma</vt:lpstr>
      <vt:lpstr>Times New Roman</vt:lpstr>
      <vt:lpstr>Wingdings</vt:lpstr>
      <vt:lpstr>Wingdings 3</vt:lpstr>
      <vt:lpstr>Sliert</vt:lpstr>
      <vt:lpstr>Euthanasie en dementie</vt:lpstr>
      <vt:lpstr>Beginfase dementie</vt:lpstr>
      <vt:lpstr>Latere fase dementie</vt:lpstr>
      <vt:lpstr>Latere fase dementie</vt:lpstr>
      <vt:lpstr>Latere fase dementie</vt:lpstr>
      <vt:lpstr>Aandachtspunten patiënten met dementie</vt:lpstr>
      <vt:lpstr>Vrijwillig en weloverwogen verzoek</vt:lpstr>
      <vt:lpstr>Beoordeling wilsbekwaamheid</vt:lpstr>
      <vt:lpstr>Cees Hertogh: (hoogleraar ouderengeneeskunde en medische ethiek):  “Verwarring over wilsverklaring”</vt:lpstr>
      <vt:lpstr>vervolg “verwarring over wilsverklaring”</vt:lpstr>
      <vt:lpstr>PowerPoint-presentatie</vt:lpstr>
      <vt:lpstr>PowerPoint-presentatie</vt:lpstr>
      <vt:lpstr>PowerPoint-presentatie</vt:lpstr>
      <vt:lpstr>Aandachtspunten patiënten met dementie</vt:lpstr>
    </vt:vector>
  </TitlesOfParts>
  <Company>VUmc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Beest, R.M. van</dc:creator>
  <cp:lastModifiedBy>Beest, R.M. van</cp:lastModifiedBy>
  <cp:revision>4</cp:revision>
  <dcterms:created xsi:type="dcterms:W3CDTF">2019-10-21T11:43:40Z</dcterms:created>
  <dcterms:modified xsi:type="dcterms:W3CDTF">2019-10-21T12:06:53Z</dcterms:modified>
</cp:coreProperties>
</file>