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55031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7"/>
          </a:solidFill>
        </a:fill>
      </a:tcStyle>
    </a:wholeTbl>
    <a:band2H>
      <a:tcTxStyle/>
      <a:tcStyle>
        <a:tcBdr/>
        <a:fill>
          <a:solidFill>
            <a:srgbClr val="E6E6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222" y="-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491536"/>
      </p:ext>
    </p:extLst>
  </p:cSld>
  <p:clrMap bg1="dk1" tx1="lt1" bg2="dk2" tx2="lt2" accent1="accent1" accent2="accent2" accent3="accent3" accent4="accent4" accent5="accent5" accent6="accent6" hlink="hlink" folHlink="folHlink"/>
  <p:notesStyle>
    <a:lvl1pPr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1pPr>
    <a:lvl2pPr indent="2286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2pPr>
    <a:lvl3pPr indent="4572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3pPr>
    <a:lvl4pPr indent="6858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4pPr>
    <a:lvl5pPr indent="9144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5pPr>
    <a:lvl6pPr indent="11430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6pPr>
    <a:lvl7pPr indent="13716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7pPr>
    <a:lvl8pPr indent="16002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8pPr>
    <a:lvl9pPr indent="1828800" defTabSz="1550317" latinLnBrk="0">
      <a:spcBef>
        <a:spcPts val="600"/>
      </a:spcBef>
      <a:defRPr sz="2000">
        <a:solidFill>
          <a:schemeClr val="accent1"/>
        </a:solidFill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9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0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98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9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07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8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6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7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5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6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4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43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4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52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3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61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2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eltekst"/>
          <p:cNvSpPr>
            <a:spLocks noGrp="1"/>
          </p:cNvSpPr>
          <p:nvPr>
            <p:ph type="title"/>
          </p:nvPr>
        </p:nvSpPr>
        <p:spPr>
          <a:xfrm>
            <a:off x="3905249" y="-1"/>
            <a:ext cx="8429627" cy="6643690"/>
          </a:xfrm>
          <a:prstGeom prst="rect">
            <a:avLst/>
          </a:prstGeom>
        </p:spPr>
        <p:txBody>
          <a:bodyPr lIns="0" tIns="0" rIns="0" bIns="0" anchor="b"/>
          <a:lstStyle>
            <a:lvl1pPr defTabSz="642937">
              <a:defRPr sz="8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Titeltekst</a:t>
            </a:r>
          </a:p>
        </p:txBody>
      </p:sp>
      <p:sp>
        <p:nvSpPr>
          <p:cNvPr id="170" name="Hoofdtekst - niveau één…"/>
          <p:cNvSpPr>
            <a:spLocks noGrp="1"/>
          </p:cNvSpPr>
          <p:nvPr>
            <p:ph type="body" sz="quarter" idx="1"/>
          </p:nvPr>
        </p:nvSpPr>
        <p:spPr>
          <a:xfrm>
            <a:off x="3905249" y="6697264"/>
            <a:ext cx="8429627" cy="701873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642937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0" algn="ctr" defTabSz="642937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0" algn="ctr" defTabSz="642937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0" algn="ctr" defTabSz="642937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0" algn="ctr" defTabSz="642937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1" name="Dianummer"/>
          <p:cNvSpPr>
            <a:spLocks noGrp="1"/>
          </p:cNvSpPr>
          <p:nvPr>
            <p:ph type="sldNum" sz="quarter" idx="2"/>
          </p:nvPr>
        </p:nvSpPr>
        <p:spPr>
          <a:xfrm>
            <a:off x="20050450" y="12509884"/>
            <a:ext cx="371150" cy="405630"/>
          </a:xfrm>
          <a:prstGeom prst="rect">
            <a:avLst/>
          </a:prstGeom>
        </p:spPr>
        <p:txBody>
          <a:bodyPr lIns="64293" tIns="64293" rIns="64293" bIns="64293" anchor="ctr"/>
          <a:lstStyle>
            <a:lvl1pPr defTabSz="642937">
              <a:defRPr sz="1400">
                <a:solidFill>
                  <a:srgbClr val="BC00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0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lide 22.png" descr="Slide 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1" y="1710462"/>
            <a:ext cx="18283292" cy="1029507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Dianummer"/>
          <p:cNvSpPr>
            <a:spLocks noGrp="1"/>
          </p:cNvSpPr>
          <p:nvPr>
            <p:ph type="sldNum" sz="quarter" idx="2"/>
          </p:nvPr>
        </p:nvSpPr>
        <p:spPr>
          <a:xfrm>
            <a:off x="19577809" y="11490783"/>
            <a:ext cx="379984" cy="382899"/>
          </a:xfrm>
          <a:prstGeom prst="rect">
            <a:avLst/>
          </a:prstGeom>
        </p:spPr>
        <p:txBody>
          <a:bodyPr/>
          <a:lstStyle>
            <a:lvl1pPr defTabSz="918633">
              <a:defRPr sz="26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1"/>
            <a:ext cx="18310434" cy="1379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56523"/>
            <a:ext cx="18310434" cy="1379136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Dianummer"/>
          <p:cNvSpPr>
            <a:spLocks noGrp="1"/>
          </p:cNvSpPr>
          <p:nvPr>
            <p:ph type="sldNum" sz="quarter" idx="2"/>
          </p:nvPr>
        </p:nvSpPr>
        <p:spPr>
          <a:xfrm>
            <a:off x="15834033" y="12712696"/>
            <a:ext cx="323479" cy="3210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1"/>
            <a:ext cx="18310434" cy="1379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56523"/>
            <a:ext cx="18310434" cy="1379136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Dianummer"/>
          <p:cNvSpPr>
            <a:spLocks noGrp="1"/>
          </p:cNvSpPr>
          <p:nvPr>
            <p:ph type="sldNum" sz="quarter" idx="2"/>
          </p:nvPr>
        </p:nvSpPr>
        <p:spPr>
          <a:xfrm>
            <a:off x="15834033" y="12712696"/>
            <a:ext cx="323479" cy="3210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1"/>
            <a:ext cx="18310434" cy="1379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56523"/>
            <a:ext cx="18310434" cy="1379136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Dianummer"/>
          <p:cNvSpPr>
            <a:spLocks noGrp="1"/>
          </p:cNvSpPr>
          <p:nvPr>
            <p:ph type="sldNum" sz="quarter" idx="2"/>
          </p:nvPr>
        </p:nvSpPr>
        <p:spPr>
          <a:xfrm>
            <a:off x="15834033" y="12712696"/>
            <a:ext cx="323479" cy="3210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1"/>
            <a:ext cx="18310434" cy="1379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NHG_PPB_BAC_07_1" descr="NHG_PPB_BAC_07_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56523"/>
            <a:ext cx="18310434" cy="1379136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Dianummer"/>
          <p:cNvSpPr>
            <a:spLocks noGrp="1"/>
          </p:cNvSpPr>
          <p:nvPr>
            <p:ph type="sldNum" sz="quarter" idx="2"/>
          </p:nvPr>
        </p:nvSpPr>
        <p:spPr>
          <a:xfrm>
            <a:off x="15834033" y="12712696"/>
            <a:ext cx="323479" cy="3210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alken_voorgrond.png" descr="balken_voorgro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0822" y="-1"/>
            <a:ext cx="18299667" cy="1373484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Dianummer"/>
          <p:cNvSpPr>
            <a:spLocks noGrp="1"/>
          </p:cNvSpPr>
          <p:nvPr>
            <p:ph type="sldNum" sz="quarter" idx="2"/>
          </p:nvPr>
        </p:nvSpPr>
        <p:spPr>
          <a:xfrm>
            <a:off x="15834033" y="12712696"/>
            <a:ext cx="323479" cy="3210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>
            <a:spLocks noGrp="1"/>
          </p:cNvSpPr>
          <p:nvPr>
            <p:ph type="title"/>
          </p:nvPr>
        </p:nvSpPr>
        <p:spPr>
          <a:xfrm>
            <a:off x="3955940" y="549070"/>
            <a:ext cx="16480198" cy="229048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3" name="Hoofdtekst - niveau één…"/>
          <p:cNvSpPr>
            <a:spLocks noGrp="1"/>
          </p:cNvSpPr>
          <p:nvPr>
            <p:ph type="body" idx="1"/>
          </p:nvPr>
        </p:nvSpPr>
        <p:spPr>
          <a:xfrm>
            <a:off x="3955940" y="3205600"/>
            <a:ext cx="16480198" cy="9062361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Dianummer"/>
          <p:cNvSpPr>
            <a:spLocks noGrp="1"/>
          </p:cNvSpPr>
          <p:nvPr>
            <p:ph type="sldNum" sz="quarter" idx="2"/>
          </p:nvPr>
        </p:nvSpPr>
        <p:spPr>
          <a:xfrm>
            <a:off x="19845146" y="12507503"/>
            <a:ext cx="590988" cy="577520"/>
          </a:xfrm>
          <a:prstGeom prst="rect">
            <a:avLst/>
          </a:prstGeom>
        </p:spPr>
        <p:txBody>
          <a:bodyPr lIns="91376" tIns="91376" rIns="91376" bIns="91376"/>
          <a:lstStyle>
            <a:lvl1pPr defTabSz="1824852">
              <a:defRPr sz="2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tekstvumc" descr="backtekstvumc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3040822" y="-1"/>
            <a:ext cx="18299667" cy="137348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kst"/>
          <p:cNvSpPr>
            <a:spLocks noGrp="1"/>
          </p:cNvSpPr>
          <p:nvPr>
            <p:ph type="title"/>
          </p:nvPr>
        </p:nvSpPr>
        <p:spPr>
          <a:xfrm>
            <a:off x="5782998" y="1539874"/>
            <a:ext cx="14641885" cy="333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376" tIns="91376" rIns="91376" bIns="91376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Hoofdtekst - niveau één…"/>
          <p:cNvSpPr>
            <a:spLocks noGrp="1"/>
          </p:cNvSpPr>
          <p:nvPr>
            <p:ph type="body" idx="1"/>
          </p:nvPr>
        </p:nvSpPr>
        <p:spPr>
          <a:xfrm>
            <a:off x="13256459" y="4876800"/>
            <a:ext cx="7168423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376" tIns="91376" rIns="91376" bIns="91376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/>
          <p:cNvSpPr>
            <a:spLocks noGrp="1"/>
          </p:cNvSpPr>
          <p:nvPr>
            <p:ph type="sldNum" sz="quarter" idx="2"/>
          </p:nvPr>
        </p:nvSpPr>
        <p:spPr>
          <a:xfrm>
            <a:off x="19641644" y="13048502"/>
            <a:ext cx="323479" cy="3210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772466">
              <a:defRPr sz="2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155031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679114" marR="0" indent="-679114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1190862" marR="0" indent="-652700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691138" marR="0" indent="-613227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333093" marR="0" indent="-715432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3109734" marR="0" indent="-953909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00852" marR="0" indent="-999065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58052" marR="0" indent="-999065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15252" marR="0" indent="-999065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72453" marR="0" indent="-999065" algn="l" defTabSz="1550317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Tx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772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uisartsgeneeskunde &amp; ouderengeneeskunde"/>
          <p:cNvSpPr/>
          <p:nvPr/>
        </p:nvSpPr>
        <p:spPr>
          <a:xfrm>
            <a:off x="4574990" y="5447641"/>
            <a:ext cx="11767339" cy="128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7512" tIns="77512" rIns="77512" bIns="77512">
            <a:spAutoFit/>
          </a:bodyPr>
          <a:lstStyle/>
          <a:p>
            <a:r>
              <a:t> huisartsgeneeskunde &amp; ouderengeneeskunde</a:t>
            </a:r>
            <a:br/>
            <a:endParaRPr/>
          </a:p>
        </p:txBody>
      </p:sp>
      <p:sp>
        <p:nvSpPr>
          <p:cNvPr id="189" name="Dick Walstock, huisarts, kaderarts GGZ en docent HOVUmc…"/>
          <p:cNvSpPr/>
          <p:nvPr/>
        </p:nvSpPr>
        <p:spPr>
          <a:xfrm>
            <a:off x="4712165" y="11105803"/>
            <a:ext cx="17591630" cy="1532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7512" tIns="77512" rIns="77512" bIns="77512">
            <a:spAutoFit/>
          </a:bodyPr>
          <a:lstStyle/>
          <a:p>
            <a:pPr>
              <a:defRPr sz="4800" b="1">
                <a:solidFill>
                  <a:srgbClr val="011993"/>
                </a:solidFill>
              </a:defRPr>
            </a:pPr>
            <a:r>
              <a:t>Dick Walstock, huisarts, kaderarts GGZ en docent HOVUmc</a:t>
            </a:r>
          </a:p>
          <a:p>
            <a:pPr>
              <a:defRPr sz="4800" b="1">
                <a:solidFill>
                  <a:srgbClr val="011993"/>
                </a:solidFill>
              </a:defRPr>
            </a:pPr>
            <a:r>
              <a:t>Met dank aan Jules Tielens, psychiater, Tielens Bemoeizorg</a:t>
            </a:r>
          </a:p>
        </p:txBody>
      </p:sp>
      <p:sp>
        <p:nvSpPr>
          <p:cNvPr id="190" name="Acute Psychiatrie…"/>
          <p:cNvSpPr/>
          <p:nvPr/>
        </p:nvSpPr>
        <p:spPr>
          <a:xfrm>
            <a:off x="4824910" y="6779509"/>
            <a:ext cx="12953880" cy="290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7512" tIns="77512" rIns="77512" bIns="77512">
            <a:spAutoFit/>
          </a:bodyPr>
          <a:lstStyle/>
          <a:p>
            <a:pPr>
              <a:defRPr sz="9600" b="1">
                <a:solidFill>
                  <a:srgbClr val="011993"/>
                </a:solidFill>
              </a:defRPr>
            </a:pPr>
            <a:r>
              <a:t>Acute Psychiatrie </a:t>
            </a:r>
          </a:p>
          <a:p>
            <a:pPr>
              <a:defRPr sz="9600" b="1">
                <a:solidFill>
                  <a:srgbClr val="011993"/>
                </a:solidFill>
              </a:defRPr>
            </a:pPr>
            <a:r>
              <a:t>in de Huisartspraktijk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Wat is en hoe voelt een psychose?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605870">
              <a:defRPr sz="7040" b="1">
                <a:solidFill>
                  <a:schemeClr val="accent1"/>
                </a:solidFill>
              </a:defRPr>
            </a:lvl1pPr>
          </a:lstStyle>
          <a:p>
            <a:r>
              <a:t>Wat is en hoe voelt een psychose?</a:t>
            </a:r>
          </a:p>
        </p:txBody>
      </p:sp>
      <p:sp>
        <p:nvSpPr>
          <p:cNvPr id="251" name="Probeer een definitie te geven . . .…"/>
          <p:cNvSpPr>
            <a:spLocks noGrp="1"/>
          </p:cNvSpPr>
          <p:nvPr>
            <p:ph type="body" sz="half" idx="4294967295"/>
          </p:nvPr>
        </p:nvSpPr>
        <p:spPr>
          <a:xfrm>
            <a:off x="4833375" y="4278023"/>
            <a:ext cx="15441271" cy="8577263"/>
          </a:xfrm>
          <a:prstGeom prst="rect">
            <a:avLst/>
          </a:prstGeom>
        </p:spPr>
        <p:txBody>
          <a:bodyPr lIns="0" tIns="0" rIns="0" bIns="0"/>
          <a:lstStyle/>
          <a:p>
            <a:pPr marL="641684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641684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Probeer een definitie te geven . . .</a:t>
            </a:r>
          </a:p>
          <a:p>
            <a:pPr marL="641684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641684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Probeer te beschrijven hoe iemand met een psychose dat zelf ervaart . .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Wat is een psychose?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Wat is een psychose?</a:t>
            </a:r>
          </a:p>
        </p:txBody>
      </p:sp>
      <p:sp>
        <p:nvSpPr>
          <p:cNvPr id="254" name="Een psychose is:…"/>
          <p:cNvSpPr>
            <a:spLocks noGrp="1"/>
          </p:cNvSpPr>
          <p:nvPr>
            <p:ph type="body" sz="half" idx="4294967295"/>
          </p:nvPr>
        </p:nvSpPr>
        <p:spPr>
          <a:xfrm>
            <a:off x="4833375" y="4278023"/>
            <a:ext cx="15441271" cy="8577263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603183" indent="-603183" defTabSz="608837">
              <a:buChar char="•"/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601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Een psychose is: </a:t>
            </a:r>
          </a:p>
          <a:p>
            <a:pPr marL="1677603" lvl="3" indent="-603183" defTabSz="608837">
              <a:buChar char="•"/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601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Ernstige en vaak langdurige stoornis in de betekenisgeving.</a:t>
            </a:r>
          </a:p>
          <a:p>
            <a:pPr marL="1677603" lvl="3" indent="-603183" defTabSz="608837">
              <a:buChar char="•"/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601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Met een aantal cognitieve stoornissen.</a:t>
            </a:r>
          </a:p>
          <a:p>
            <a:pPr marL="2525829" lvl="6" indent="-376989" defTabSz="608837">
              <a:spcBef>
                <a:spcPts val="900"/>
              </a:spcBef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3759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Filter en flexibiliteit</a:t>
            </a:r>
          </a:p>
          <a:p>
            <a:pPr marL="2525829" lvl="6" indent="-376989" defTabSz="608837">
              <a:spcBef>
                <a:spcPts val="900"/>
              </a:spcBef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3759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Gezichtsherkenning</a:t>
            </a:r>
          </a:p>
          <a:p>
            <a:pPr marL="2525829" lvl="6" indent="-376989" defTabSz="608837">
              <a:spcBef>
                <a:spcPts val="900"/>
              </a:spcBef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3759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Toonherkenning</a:t>
            </a:r>
          </a:p>
          <a:p>
            <a:pPr marL="2525829" lvl="6" indent="-376989" defTabSz="608837">
              <a:spcBef>
                <a:spcPts val="900"/>
              </a:spcBef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3759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Problemen met abstracties</a:t>
            </a:r>
          </a:p>
          <a:p>
            <a:pPr marL="1677603" lvl="3" indent="-603183" defTabSz="608837">
              <a:buChar char="•"/>
              <a:tabLst>
                <a:tab pos="609600" algn="l"/>
                <a:tab pos="1473200" algn="l"/>
                <a:tab pos="2311400" algn="l"/>
                <a:tab pos="3149600" algn="l"/>
                <a:tab pos="4000500" algn="l"/>
                <a:tab pos="4838700" algn="l"/>
                <a:tab pos="5702300" algn="l"/>
                <a:tab pos="6540500" algn="l"/>
                <a:tab pos="7366000" algn="l"/>
                <a:tab pos="8229600" algn="l"/>
                <a:tab pos="9067800" algn="l"/>
                <a:tab pos="9906000" algn="l"/>
                <a:tab pos="10756900" algn="l"/>
                <a:tab pos="11595100" algn="l"/>
                <a:tab pos="12458700" algn="l"/>
                <a:tab pos="13296900" algn="l"/>
                <a:tab pos="14122400" algn="l"/>
                <a:tab pos="14986000" algn="l"/>
                <a:tab pos="15824200" algn="l"/>
                <a:tab pos="16662400" algn="l"/>
                <a:tab pos="17513300" algn="l"/>
              </a:tabLst>
              <a:defRPr sz="601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Stoornissen in emoties en aandrift (negatieve symptomen).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Bedenk dat . . . ."/>
          <p:cNvSpPr>
            <a:spLocks noGrp="1"/>
          </p:cNvSpPr>
          <p:nvPr>
            <p:ph type="title" idx="4294967295"/>
          </p:nvPr>
        </p:nvSpPr>
        <p:spPr>
          <a:xfrm>
            <a:off x="5124059" y="18446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Hoe voelt een psychose?</a:t>
            </a:r>
            <a:endParaRPr dirty="0"/>
          </a:p>
        </p:txBody>
      </p:sp>
      <p:sp>
        <p:nvSpPr>
          <p:cNvPr id="257" name="Een psychose voelt als…"/>
          <p:cNvSpPr>
            <a:spLocks noGrp="1"/>
          </p:cNvSpPr>
          <p:nvPr>
            <p:ph type="body" sz="half" idx="4294967295"/>
          </p:nvPr>
        </p:nvSpPr>
        <p:spPr>
          <a:xfrm>
            <a:off x="5124059" y="5027582"/>
            <a:ext cx="15441271" cy="75551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601578" indent="-601578" defTabSz="1824852">
              <a:lnSpc>
                <a:spcPct val="90000"/>
              </a:lnSpc>
              <a:spcBef>
                <a:spcPts val="0"/>
              </a:spcBef>
              <a:buChar char="•"/>
              <a:defRPr sz="9600" i="1">
                <a:solidFill>
                  <a:schemeClr val="accent1"/>
                </a:solidFill>
              </a:defRPr>
            </a:pPr>
            <a:r>
              <a:rPr lang="nl-NL" sz="7800" dirty="0" smtClean="0"/>
              <a:t>Bespreek even in 2-tallen . . .</a:t>
            </a:r>
          </a:p>
          <a:p>
            <a:pPr marL="601578" indent="-601578" defTabSz="1824852">
              <a:lnSpc>
                <a:spcPct val="90000"/>
              </a:lnSpc>
              <a:spcBef>
                <a:spcPts val="0"/>
              </a:spcBef>
              <a:buChar char="•"/>
              <a:defRPr sz="9600" i="1">
                <a:solidFill>
                  <a:schemeClr val="accent1"/>
                </a:solidFill>
              </a:defRPr>
            </a:pPr>
            <a:endParaRPr lang="nl-NL" sz="7800" dirty="0"/>
          </a:p>
          <a:p>
            <a:pPr marL="601578" indent="-601578" defTabSz="1824852">
              <a:lnSpc>
                <a:spcPct val="90000"/>
              </a:lnSpc>
              <a:spcBef>
                <a:spcPts val="0"/>
              </a:spcBef>
              <a:buChar char="•"/>
              <a:defRPr sz="9600" i="1">
                <a:solidFill>
                  <a:schemeClr val="accent1"/>
                </a:solidFill>
              </a:defRPr>
            </a:pPr>
            <a:r>
              <a:rPr lang="nl-NL" sz="7800" dirty="0"/>
              <a:t>Een psychose voelt als </a:t>
            </a:r>
            <a:r>
              <a:rPr lang="nl-NL" sz="7800" dirty="0" smtClean="0"/>
              <a:t>een </a:t>
            </a:r>
            <a:r>
              <a:rPr lang="nl-NL" sz="7800" dirty="0"/>
              <a:t>ernstige </a:t>
            </a:r>
            <a:r>
              <a:rPr lang="nl-NL" sz="7800" dirty="0" smtClean="0"/>
              <a:t>overspannenheid!!</a:t>
            </a:r>
          </a:p>
          <a:p>
            <a:pPr marL="601578" indent="-601578" defTabSz="1824852">
              <a:lnSpc>
                <a:spcPct val="90000"/>
              </a:lnSpc>
              <a:spcBef>
                <a:spcPts val="0"/>
              </a:spcBef>
              <a:buChar char="•"/>
              <a:defRPr sz="9600" i="1">
                <a:solidFill>
                  <a:schemeClr val="accent1"/>
                </a:solidFill>
              </a:defRPr>
            </a:pPr>
            <a:endParaRPr lang="nl-NL" sz="7800" dirty="0"/>
          </a:p>
          <a:p>
            <a:pPr marL="601578" indent="-601578" defTabSz="1824852">
              <a:lnSpc>
                <a:spcPct val="90000"/>
              </a:lnSpc>
              <a:spcBef>
                <a:spcPts val="0"/>
              </a:spcBef>
              <a:buChar char="•"/>
              <a:defRPr sz="9600" i="1">
                <a:solidFill>
                  <a:schemeClr val="accent1"/>
                </a:solidFill>
              </a:defRPr>
            </a:pPr>
            <a:r>
              <a:rPr lang="nl-NL" sz="7800" dirty="0" smtClean="0"/>
              <a:t>Wat betekent dat voor de benadering?</a:t>
            </a:r>
            <a:endParaRPr lang="nl-NL" sz="7800" dirty="0"/>
          </a:p>
          <a:p>
            <a:pPr marL="601578" indent="-601578" defTabSz="1824852">
              <a:lnSpc>
                <a:spcPct val="90000"/>
              </a:lnSpc>
              <a:spcBef>
                <a:spcPts val="0"/>
              </a:spcBef>
              <a:buChar char="•"/>
              <a:defRPr sz="9600" i="1">
                <a:solidFill>
                  <a:schemeClr val="accent1"/>
                </a:solidFill>
              </a:defRPr>
            </a:pPr>
            <a:endParaRPr lang="nl-NL" dirty="0" smtClean="0"/>
          </a:p>
          <a:p>
            <a:pPr marL="601578" indent="-601578" defTabSz="1824852">
              <a:lnSpc>
                <a:spcPct val="90000"/>
              </a:lnSpc>
              <a:spcBef>
                <a:spcPts val="0"/>
              </a:spcBef>
              <a:buChar char="•"/>
              <a:defRPr sz="9600" i="1">
                <a:solidFill>
                  <a:schemeClr val="accent1"/>
                </a:solidFill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Mensen met een psychose hebben vaak last van:"/>
          <p:cNvSpPr>
            <a:spLocks noGrp="1"/>
          </p:cNvSpPr>
          <p:nvPr>
            <p:ph type="title" idx="4294967295"/>
          </p:nvPr>
        </p:nvSpPr>
        <p:spPr>
          <a:xfrm>
            <a:off x="5124060" y="1577929"/>
            <a:ext cx="14859901" cy="3073189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Mensen met een psychose hebben vaak last van:</a:t>
            </a:r>
          </a:p>
        </p:txBody>
      </p:sp>
      <p:sp>
        <p:nvSpPr>
          <p:cNvPr id="260" name="Een teveel aan gedachtes en associaties…"/>
          <p:cNvSpPr>
            <a:spLocks noGrp="1"/>
          </p:cNvSpPr>
          <p:nvPr>
            <p:ph type="body" sz="half" idx="4294967295"/>
          </p:nvPr>
        </p:nvSpPr>
        <p:spPr>
          <a:xfrm>
            <a:off x="5124059" y="4798982"/>
            <a:ext cx="15441271" cy="755510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635267" indent="-635267" defTabSz="641223">
              <a:buChar char="•"/>
              <a:tabLst>
                <a:tab pos="647700" algn="l"/>
                <a:tab pos="1549400" algn="l"/>
                <a:tab pos="2438400" algn="l"/>
                <a:tab pos="3314700" algn="l"/>
                <a:tab pos="4216400" algn="l"/>
                <a:tab pos="5092700" algn="l"/>
                <a:tab pos="5981700" algn="l"/>
                <a:tab pos="6883400" algn="l"/>
                <a:tab pos="7759700" algn="l"/>
                <a:tab pos="8674100" algn="l"/>
                <a:tab pos="9550400" algn="l"/>
                <a:tab pos="10426700" algn="l"/>
                <a:tab pos="11328400" algn="l"/>
                <a:tab pos="12217400" algn="l"/>
                <a:tab pos="13093700" algn="l"/>
                <a:tab pos="13995400" algn="l"/>
                <a:tab pos="14884400" algn="l"/>
                <a:tab pos="15786100" algn="l"/>
                <a:tab pos="16662400" algn="l"/>
                <a:tab pos="17551400" algn="l"/>
                <a:tab pos="18453100" algn="l"/>
              </a:tabLst>
              <a:defRPr sz="633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Een teveel aan gedachtes en associaties</a:t>
            </a:r>
          </a:p>
          <a:p>
            <a:pPr marL="635267" indent="-635267" defTabSz="641223">
              <a:buChar char="•"/>
              <a:tabLst>
                <a:tab pos="647700" algn="l"/>
                <a:tab pos="1549400" algn="l"/>
                <a:tab pos="2438400" algn="l"/>
                <a:tab pos="3314700" algn="l"/>
                <a:tab pos="4216400" algn="l"/>
                <a:tab pos="5092700" algn="l"/>
                <a:tab pos="5981700" algn="l"/>
                <a:tab pos="6883400" algn="l"/>
                <a:tab pos="7759700" algn="l"/>
                <a:tab pos="8674100" algn="l"/>
                <a:tab pos="9550400" algn="l"/>
                <a:tab pos="10426700" algn="l"/>
                <a:tab pos="11328400" algn="l"/>
                <a:tab pos="12217400" algn="l"/>
                <a:tab pos="13093700" algn="l"/>
                <a:tab pos="13995400" algn="l"/>
                <a:tab pos="14884400" algn="l"/>
                <a:tab pos="15786100" algn="l"/>
                <a:tab pos="16662400" algn="l"/>
                <a:tab pos="17551400" algn="l"/>
                <a:tab pos="18453100" algn="l"/>
              </a:tabLst>
              <a:defRPr sz="633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Slaapproblemen e/o nachtmerries</a:t>
            </a:r>
          </a:p>
          <a:p>
            <a:pPr marL="635267" indent="-635267" defTabSz="641223">
              <a:buChar char="•"/>
              <a:tabLst>
                <a:tab pos="647700" algn="l"/>
                <a:tab pos="1549400" algn="l"/>
                <a:tab pos="2438400" algn="l"/>
                <a:tab pos="3314700" algn="l"/>
                <a:tab pos="4216400" algn="l"/>
                <a:tab pos="5092700" algn="l"/>
                <a:tab pos="5981700" algn="l"/>
                <a:tab pos="6883400" algn="l"/>
                <a:tab pos="7759700" algn="l"/>
                <a:tab pos="8674100" algn="l"/>
                <a:tab pos="9550400" algn="l"/>
                <a:tab pos="10426700" algn="l"/>
                <a:tab pos="11328400" algn="l"/>
                <a:tab pos="12217400" algn="l"/>
                <a:tab pos="13093700" algn="l"/>
                <a:tab pos="13995400" algn="l"/>
                <a:tab pos="14884400" algn="l"/>
                <a:tab pos="15786100" algn="l"/>
                <a:tab pos="16662400" algn="l"/>
                <a:tab pos="17551400" algn="l"/>
                <a:tab pos="18453100" algn="l"/>
              </a:tabLst>
              <a:defRPr sz="633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Problemen met concentratie, leren en geheugen</a:t>
            </a:r>
          </a:p>
          <a:p>
            <a:pPr marL="635267" indent="-635267" defTabSz="641223">
              <a:buChar char="•"/>
              <a:tabLst>
                <a:tab pos="647700" algn="l"/>
                <a:tab pos="1549400" algn="l"/>
                <a:tab pos="2438400" algn="l"/>
                <a:tab pos="3314700" algn="l"/>
                <a:tab pos="4216400" algn="l"/>
                <a:tab pos="5092700" algn="l"/>
                <a:tab pos="5981700" algn="l"/>
                <a:tab pos="6883400" algn="l"/>
                <a:tab pos="7759700" algn="l"/>
                <a:tab pos="8674100" algn="l"/>
                <a:tab pos="9550400" algn="l"/>
                <a:tab pos="10426700" algn="l"/>
                <a:tab pos="11328400" algn="l"/>
                <a:tab pos="12217400" algn="l"/>
                <a:tab pos="13093700" algn="l"/>
                <a:tab pos="13995400" algn="l"/>
                <a:tab pos="14884400" algn="l"/>
                <a:tab pos="15786100" algn="l"/>
                <a:tab pos="16662400" algn="l"/>
                <a:tab pos="17551400" algn="l"/>
                <a:tab pos="18453100" algn="l"/>
              </a:tabLst>
              <a:defRPr sz="633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Overmatige spanningen of stress </a:t>
            </a:r>
          </a:p>
          <a:p>
            <a:pPr marL="635267" indent="-635267" defTabSz="641223">
              <a:buChar char="•"/>
              <a:tabLst>
                <a:tab pos="647700" algn="l"/>
                <a:tab pos="1549400" algn="l"/>
                <a:tab pos="2438400" algn="l"/>
                <a:tab pos="3314700" algn="l"/>
                <a:tab pos="4216400" algn="l"/>
                <a:tab pos="5092700" algn="l"/>
                <a:tab pos="5981700" algn="l"/>
                <a:tab pos="6883400" algn="l"/>
                <a:tab pos="7759700" algn="l"/>
                <a:tab pos="8674100" algn="l"/>
                <a:tab pos="9550400" algn="l"/>
                <a:tab pos="10426700" algn="l"/>
                <a:tab pos="11328400" algn="l"/>
                <a:tab pos="12217400" algn="l"/>
                <a:tab pos="13093700" algn="l"/>
                <a:tab pos="13995400" algn="l"/>
                <a:tab pos="14884400" algn="l"/>
                <a:tab pos="15786100" algn="l"/>
                <a:tab pos="16662400" algn="l"/>
                <a:tab pos="17551400" algn="l"/>
                <a:tab pos="18453100" algn="l"/>
              </a:tabLst>
              <a:defRPr sz="633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Mislukte carrières</a:t>
            </a:r>
          </a:p>
          <a:p>
            <a:pPr marL="635267" indent="-635267" defTabSz="641223">
              <a:buChar char="•"/>
              <a:tabLst>
                <a:tab pos="647700" algn="l"/>
                <a:tab pos="1549400" algn="l"/>
                <a:tab pos="2438400" algn="l"/>
                <a:tab pos="3314700" algn="l"/>
                <a:tab pos="4216400" algn="l"/>
                <a:tab pos="5092700" algn="l"/>
                <a:tab pos="5981700" algn="l"/>
                <a:tab pos="6883400" algn="l"/>
                <a:tab pos="7759700" algn="l"/>
                <a:tab pos="8674100" algn="l"/>
                <a:tab pos="9550400" algn="l"/>
                <a:tab pos="10426700" algn="l"/>
                <a:tab pos="11328400" algn="l"/>
                <a:tab pos="12217400" algn="l"/>
                <a:tab pos="13093700" algn="l"/>
                <a:tab pos="13995400" algn="l"/>
                <a:tab pos="14884400" algn="l"/>
                <a:tab pos="15786100" algn="l"/>
                <a:tab pos="16662400" algn="l"/>
                <a:tab pos="17551400" algn="l"/>
                <a:tab pos="18453100" algn="l"/>
              </a:tabLst>
              <a:defRPr sz="6336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Eenzaamheid en verlies van vrienden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Zinvolle manieren om over psychose te praten:"/>
          <p:cNvSpPr>
            <a:spLocks noGrp="1"/>
          </p:cNvSpPr>
          <p:nvPr>
            <p:ph type="title" idx="4294967295"/>
          </p:nvPr>
        </p:nvSpPr>
        <p:spPr>
          <a:xfrm>
            <a:off x="5124060" y="1582248"/>
            <a:ext cx="14859901" cy="2525016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Zinvolle manieren om over psychose te praten:</a:t>
            </a:r>
          </a:p>
        </p:txBody>
      </p:sp>
      <p:sp>
        <p:nvSpPr>
          <p:cNvPr id="263" name="Psychose = stoornis in de informatieverwerking…"/>
          <p:cNvSpPr>
            <a:spLocks noGrp="1"/>
          </p:cNvSpPr>
          <p:nvPr>
            <p:ph type="body" sz="half" idx="4294967295"/>
          </p:nvPr>
        </p:nvSpPr>
        <p:spPr>
          <a:xfrm>
            <a:off x="4471364" y="4664824"/>
            <a:ext cx="15850998" cy="7555109"/>
          </a:xfrm>
          <a:prstGeom prst="rect">
            <a:avLst/>
          </a:prstGeom>
        </p:spPr>
        <p:txBody>
          <a:bodyPr lIns="0" tIns="0" rIns="0" bIns="0"/>
          <a:lstStyle/>
          <a:p>
            <a:pPr marL="571098" indent="-571098" defTabSz="576452">
              <a:spcBef>
                <a:spcPts val="1400"/>
              </a:spcBef>
              <a:buChar char="•"/>
              <a:tabLst>
                <a:tab pos="584200" algn="l"/>
                <a:tab pos="1397000" algn="l"/>
                <a:tab pos="2184400" algn="l"/>
                <a:tab pos="2971800" algn="l"/>
                <a:tab pos="3797300" algn="l"/>
                <a:tab pos="4584700" algn="l"/>
                <a:tab pos="5372100" algn="l"/>
                <a:tab pos="6184900" algn="l"/>
                <a:tab pos="6985000" algn="l"/>
                <a:tab pos="7797800" algn="l"/>
                <a:tab pos="8585200" algn="l"/>
                <a:tab pos="9372600" algn="l"/>
                <a:tab pos="10185400" algn="l"/>
                <a:tab pos="10985500" algn="l"/>
                <a:tab pos="11772900" algn="l"/>
                <a:tab pos="12585700" algn="l"/>
                <a:tab pos="13373100" algn="l"/>
                <a:tab pos="14185900" algn="l"/>
                <a:tab pos="14986000" algn="l"/>
                <a:tab pos="15773400" algn="l"/>
                <a:tab pos="16586200" algn="l"/>
              </a:tabLst>
              <a:defRPr sz="5696">
                <a:solidFill>
                  <a:srgbClr val="011993"/>
                </a:solidFill>
              </a:defRPr>
            </a:pPr>
            <a:r>
              <a:t>Psychose = stoornis in de informatieverwerking </a:t>
            </a:r>
          </a:p>
          <a:p>
            <a:pPr marL="2224430" lvl="2" indent="-868070" defTabSz="576452">
              <a:spcBef>
                <a:spcPts val="1400"/>
              </a:spcBef>
              <a:buChar char="-"/>
              <a:tabLst>
                <a:tab pos="584200" algn="l"/>
                <a:tab pos="1397000" algn="l"/>
                <a:tab pos="2184400" algn="l"/>
                <a:tab pos="2971800" algn="l"/>
                <a:tab pos="3797300" algn="l"/>
                <a:tab pos="4584700" algn="l"/>
                <a:tab pos="5372100" algn="l"/>
                <a:tab pos="6184900" algn="l"/>
                <a:tab pos="6985000" algn="l"/>
                <a:tab pos="7797800" algn="l"/>
                <a:tab pos="8585200" algn="l"/>
                <a:tab pos="9372600" algn="l"/>
                <a:tab pos="10185400" algn="l"/>
                <a:tab pos="10985500" algn="l"/>
                <a:tab pos="11772900" algn="l"/>
                <a:tab pos="12585700" algn="l"/>
                <a:tab pos="13373100" algn="l"/>
                <a:tab pos="14185900" algn="l"/>
                <a:tab pos="14986000" algn="l"/>
                <a:tab pos="15773400" algn="l"/>
                <a:tab pos="16586200" algn="l"/>
              </a:tabLst>
              <a:defRPr sz="5696">
                <a:solidFill>
                  <a:srgbClr val="011993"/>
                </a:solidFill>
              </a:defRPr>
            </a:pPr>
            <a:r>
              <a:t>Een disfunctioneren vh orgaan brein.</a:t>
            </a:r>
          </a:p>
          <a:p>
            <a:pPr marL="2224430" lvl="2" indent="-868070" defTabSz="576452">
              <a:spcBef>
                <a:spcPts val="1400"/>
              </a:spcBef>
              <a:buChar char="-"/>
              <a:tabLst>
                <a:tab pos="584200" algn="l"/>
                <a:tab pos="1397000" algn="l"/>
                <a:tab pos="2184400" algn="l"/>
                <a:tab pos="2971800" algn="l"/>
                <a:tab pos="3797300" algn="l"/>
                <a:tab pos="4584700" algn="l"/>
                <a:tab pos="5372100" algn="l"/>
                <a:tab pos="6184900" algn="l"/>
                <a:tab pos="6985000" algn="l"/>
                <a:tab pos="7797800" algn="l"/>
                <a:tab pos="8585200" algn="l"/>
                <a:tab pos="9372600" algn="l"/>
                <a:tab pos="10185400" algn="l"/>
                <a:tab pos="10985500" algn="l"/>
                <a:tab pos="11772900" algn="l"/>
                <a:tab pos="12585700" algn="l"/>
                <a:tab pos="13373100" algn="l"/>
                <a:tab pos="14185900" algn="l"/>
                <a:tab pos="14986000" algn="l"/>
                <a:tab pos="15773400" algn="l"/>
                <a:tab pos="16586200" algn="l"/>
              </a:tabLst>
              <a:defRPr sz="5696">
                <a:solidFill>
                  <a:srgbClr val="011993"/>
                </a:solidFill>
              </a:defRPr>
            </a:pPr>
            <a:r>
              <a:t>Niet van de identiteit!</a:t>
            </a:r>
          </a:p>
          <a:p>
            <a:pPr marL="571098" indent="-571098" defTabSz="576452">
              <a:spcBef>
                <a:spcPts val="1400"/>
              </a:spcBef>
              <a:buChar char="•"/>
              <a:tabLst>
                <a:tab pos="584200" algn="l"/>
                <a:tab pos="1397000" algn="l"/>
                <a:tab pos="2184400" algn="l"/>
                <a:tab pos="2971800" algn="l"/>
                <a:tab pos="3797300" algn="l"/>
                <a:tab pos="4584700" algn="l"/>
                <a:tab pos="5372100" algn="l"/>
                <a:tab pos="6184900" algn="l"/>
                <a:tab pos="6985000" algn="l"/>
                <a:tab pos="7797800" algn="l"/>
                <a:tab pos="8585200" algn="l"/>
                <a:tab pos="9372600" algn="l"/>
                <a:tab pos="10185400" algn="l"/>
                <a:tab pos="10985500" algn="l"/>
                <a:tab pos="11772900" algn="l"/>
                <a:tab pos="12585700" algn="l"/>
                <a:tab pos="13373100" algn="l"/>
                <a:tab pos="14185900" algn="l"/>
                <a:tab pos="14986000" algn="l"/>
                <a:tab pos="15773400" algn="l"/>
                <a:tab pos="16586200" algn="l"/>
              </a:tabLst>
              <a:defRPr sz="5696">
                <a:solidFill>
                  <a:srgbClr val="011993"/>
                </a:solidFill>
              </a:defRPr>
            </a:pPr>
            <a:r>
              <a:t>Een psychose is een enstige overspannenheid</a:t>
            </a:r>
          </a:p>
          <a:p>
            <a:pPr marL="571098" indent="-571098" defTabSz="576452">
              <a:spcBef>
                <a:spcPts val="1400"/>
              </a:spcBef>
              <a:buChar char="•"/>
              <a:tabLst>
                <a:tab pos="584200" algn="l"/>
                <a:tab pos="1397000" algn="l"/>
                <a:tab pos="2184400" algn="l"/>
                <a:tab pos="2971800" algn="l"/>
                <a:tab pos="3797300" algn="l"/>
                <a:tab pos="4584700" algn="l"/>
                <a:tab pos="5372100" algn="l"/>
                <a:tab pos="6184900" algn="l"/>
                <a:tab pos="6985000" algn="l"/>
                <a:tab pos="7797800" algn="l"/>
                <a:tab pos="8585200" algn="l"/>
                <a:tab pos="9372600" algn="l"/>
                <a:tab pos="10185400" algn="l"/>
                <a:tab pos="10985500" algn="l"/>
                <a:tab pos="11772900" algn="l"/>
                <a:tab pos="12585700" algn="l"/>
                <a:tab pos="13373100" algn="l"/>
                <a:tab pos="14185900" algn="l"/>
                <a:tab pos="14986000" algn="l"/>
                <a:tab pos="15773400" algn="l"/>
                <a:tab pos="16586200" algn="l"/>
              </a:tabLst>
              <a:defRPr sz="5696">
                <a:solidFill>
                  <a:srgbClr val="011993"/>
                </a:solidFill>
              </a:defRPr>
            </a:pPr>
            <a:r>
              <a:t>Een stoornis id waarneming (virus in computer)</a:t>
            </a:r>
          </a:p>
          <a:p>
            <a:pPr marL="571098" indent="-571098" defTabSz="576452">
              <a:spcBef>
                <a:spcPts val="1400"/>
              </a:spcBef>
              <a:buChar char="•"/>
              <a:tabLst>
                <a:tab pos="584200" algn="l"/>
                <a:tab pos="1397000" algn="l"/>
                <a:tab pos="2184400" algn="l"/>
                <a:tab pos="2971800" algn="l"/>
                <a:tab pos="3797300" algn="l"/>
                <a:tab pos="4584700" algn="l"/>
                <a:tab pos="5372100" algn="l"/>
                <a:tab pos="6184900" algn="l"/>
                <a:tab pos="6985000" algn="l"/>
                <a:tab pos="7797800" algn="l"/>
                <a:tab pos="8585200" algn="l"/>
                <a:tab pos="9372600" algn="l"/>
                <a:tab pos="10185400" algn="l"/>
                <a:tab pos="10985500" algn="l"/>
                <a:tab pos="11772900" algn="l"/>
                <a:tab pos="12585700" algn="l"/>
                <a:tab pos="13373100" algn="l"/>
                <a:tab pos="14185900" algn="l"/>
                <a:tab pos="14986000" algn="l"/>
                <a:tab pos="15773400" algn="l"/>
                <a:tab pos="16586200" algn="l"/>
              </a:tabLst>
              <a:defRPr sz="5696">
                <a:solidFill>
                  <a:srgbClr val="011993"/>
                </a:solidFill>
              </a:defRPr>
            </a:pPr>
            <a:r>
              <a:t>Een stoornis in de betekenisgeving cq reality-testing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Een verhelderende anekdote:"/>
          <p:cNvSpPr>
            <a:spLocks noGrp="1"/>
          </p:cNvSpPr>
          <p:nvPr>
            <p:ph type="title" idx="4294967295"/>
          </p:nvPr>
        </p:nvSpPr>
        <p:spPr>
          <a:xfrm>
            <a:off x="4760625" y="1937896"/>
            <a:ext cx="15712256" cy="2069783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7400" b="1">
                <a:solidFill>
                  <a:schemeClr val="accent1"/>
                </a:solidFill>
              </a:defRPr>
            </a:lvl1pPr>
          </a:lstStyle>
          <a:p>
            <a:r>
              <a:t>Een verhelderende anekdote:</a:t>
            </a:r>
          </a:p>
        </p:txBody>
      </p:sp>
      <p:sp>
        <p:nvSpPr>
          <p:cNvPr id="266" name="Je zit naar de WK-finale Nederland-Duitsland te kijken….. De bel gaat, er wordt od deur gebonsd!…"/>
          <p:cNvSpPr>
            <a:spLocks noGrp="1"/>
          </p:cNvSpPr>
          <p:nvPr>
            <p:ph type="body" sz="half" idx="4294967295"/>
          </p:nvPr>
        </p:nvSpPr>
        <p:spPr>
          <a:xfrm>
            <a:off x="4117428" y="3840984"/>
            <a:ext cx="16149144" cy="8268362"/>
          </a:xfrm>
          <a:prstGeom prst="rect">
            <a:avLst/>
          </a:prstGeom>
        </p:spPr>
        <p:txBody>
          <a:bodyPr lIns="0" tIns="0" rIns="0" bIns="0"/>
          <a:lstStyle/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Je zit naar de WK-finale Nederland-Duitsland te kijken….. De bel gaat, er wordt od deur gebonsd!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Er staat een ‘geloofsverkondiger’ voor de deur die zich zorgen maakt om jouw zieleheil . . . 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Wat zou je op zo’n moment doen???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Wat had de ‘geloofsverkondiger’ moeten doen om een kans te krijgen met je in gesprek te komen . . . .</a:t>
            </a:r>
          </a:p>
        </p:txBody>
      </p:sp>
      <p:sp>
        <p:nvSpPr>
          <p:cNvPr id="267" name="Dianummer"/>
          <p:cNvSpPr>
            <a:spLocks noGrp="1"/>
          </p:cNvSpPr>
          <p:nvPr>
            <p:ph type="sldNum" sz="quarter" idx="4294967295"/>
          </p:nvPr>
        </p:nvSpPr>
        <p:spPr>
          <a:xfrm>
            <a:off x="19641636" y="13048502"/>
            <a:ext cx="323479" cy="3210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Keuze basisattitude in de acute psychiatrie (aan de hand van twee vragen)"/>
          <p:cNvSpPr/>
          <p:nvPr/>
        </p:nvSpPr>
        <p:spPr>
          <a:xfrm>
            <a:off x="4765384" y="1609776"/>
            <a:ext cx="16109302" cy="16158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511" tIns="91511" rIns="91511" bIns="91511">
            <a:spAutoFit/>
          </a:bodyPr>
          <a:lstStyle/>
          <a:p>
            <a:pPr algn="ctr" defTabSz="2438400">
              <a:defRPr sz="4600" b="1">
                <a:solidFill>
                  <a:schemeClr val="accent1"/>
                </a:solidFill>
              </a:defRPr>
            </a:pPr>
            <a:r>
              <a:rPr sz="6000"/>
              <a:t>Keuze basisattitude in de acute psychiatrie</a:t>
            </a:r>
            <a:br>
              <a:rPr sz="6000"/>
            </a:br>
            <a:r>
              <a:rPr sz="3600"/>
              <a:t>(aan de hand van twee vragen)</a:t>
            </a:r>
          </a:p>
        </p:txBody>
      </p:sp>
      <p:sp>
        <p:nvSpPr>
          <p:cNvPr id="270" name="Vraag 1:  Is iemand oordeelsbekwaam?"/>
          <p:cNvSpPr/>
          <p:nvPr/>
        </p:nvSpPr>
        <p:spPr>
          <a:xfrm>
            <a:off x="6504771" y="3807607"/>
            <a:ext cx="10878769" cy="849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/>
          <a:p>
            <a:pPr algn="ctr" defTabSz="918633">
              <a:defRPr sz="4600">
                <a:solidFill>
                  <a:schemeClr val="accent1"/>
                </a:solidFill>
              </a:defRPr>
            </a:pPr>
            <a:r>
              <a:rPr b="1"/>
              <a:t>Vraag 1:</a:t>
            </a:r>
            <a:r>
              <a:t>  Is iemand </a:t>
            </a:r>
            <a:r>
              <a:rPr b="1"/>
              <a:t>oordeelsbekwaam</a:t>
            </a:r>
            <a:r>
              <a:t>?</a:t>
            </a:r>
          </a:p>
        </p:txBody>
      </p:sp>
      <p:grpSp>
        <p:nvGrpSpPr>
          <p:cNvPr id="273" name="Groepeer"/>
          <p:cNvGrpSpPr/>
          <p:nvPr/>
        </p:nvGrpSpPr>
        <p:grpSpPr>
          <a:xfrm>
            <a:off x="6576217" y="6105082"/>
            <a:ext cx="3171138" cy="864279"/>
            <a:chOff x="0" y="0"/>
            <a:chExt cx="3171137" cy="864277"/>
          </a:xfrm>
        </p:grpSpPr>
        <p:sp>
          <p:nvSpPr>
            <p:cNvPr id="271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72" name="Adviserend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Adviserend</a:t>
              </a:r>
            </a:p>
          </p:txBody>
        </p:sp>
      </p:grpSp>
      <p:sp>
        <p:nvSpPr>
          <p:cNvPr id="274" name="ja"/>
          <p:cNvSpPr/>
          <p:nvPr/>
        </p:nvSpPr>
        <p:spPr>
          <a:xfrm>
            <a:off x="8226323" y="4848394"/>
            <a:ext cx="650419" cy="8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ja</a:t>
            </a:r>
          </a:p>
        </p:txBody>
      </p:sp>
      <p:sp>
        <p:nvSpPr>
          <p:cNvPr id="275" name="nee"/>
          <p:cNvSpPr/>
          <p:nvPr/>
        </p:nvSpPr>
        <p:spPr>
          <a:xfrm>
            <a:off x="13921306" y="4848394"/>
            <a:ext cx="1170437" cy="849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nee</a:t>
            </a:r>
          </a:p>
        </p:txBody>
      </p:sp>
      <p:grpSp>
        <p:nvGrpSpPr>
          <p:cNvPr id="278" name="Groepeer"/>
          <p:cNvGrpSpPr/>
          <p:nvPr/>
        </p:nvGrpSpPr>
        <p:grpSpPr>
          <a:xfrm>
            <a:off x="13237956" y="6053847"/>
            <a:ext cx="3171138" cy="864279"/>
            <a:chOff x="0" y="0"/>
            <a:chExt cx="3171137" cy="864277"/>
          </a:xfrm>
        </p:grpSpPr>
        <p:sp>
          <p:nvSpPr>
            <p:cNvPr id="276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77" name="Bemoeizorg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Bemoeizorg</a:t>
              </a:r>
            </a:p>
          </p:txBody>
        </p:sp>
      </p:grpSp>
      <p:sp>
        <p:nvSpPr>
          <p:cNvPr id="279" name="Pijl"/>
          <p:cNvSpPr/>
          <p:nvPr/>
        </p:nvSpPr>
        <p:spPr>
          <a:xfrm rot="7880542">
            <a:off x="9440825" y="5234785"/>
            <a:ext cx="565594" cy="92148"/>
          </a:xfrm>
          <a:prstGeom prst="rightArrow">
            <a:avLst>
              <a:gd name="adj1" fmla="val 50000"/>
              <a:gd name="adj2" fmla="val 49473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80" name="Pijl"/>
          <p:cNvSpPr/>
          <p:nvPr/>
        </p:nvSpPr>
        <p:spPr>
          <a:xfrm rot="5400000">
            <a:off x="14553438" y="7407054"/>
            <a:ext cx="540175" cy="111213"/>
          </a:xfrm>
          <a:prstGeom prst="rightArrow">
            <a:avLst>
              <a:gd name="adj1" fmla="val 50000"/>
              <a:gd name="adj2" fmla="val 49381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81" name="Vraag 2:  Is er gevaar?"/>
          <p:cNvSpPr/>
          <p:nvPr/>
        </p:nvSpPr>
        <p:spPr>
          <a:xfrm>
            <a:off x="11400966" y="7971522"/>
            <a:ext cx="6383533" cy="8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511" tIns="91511" rIns="91511" bIns="91511">
            <a:spAutoFit/>
          </a:bodyPr>
          <a:lstStyle/>
          <a:p>
            <a:pPr defTabSz="2438400">
              <a:defRPr sz="4600">
                <a:solidFill>
                  <a:schemeClr val="accent1"/>
                </a:solidFill>
              </a:defRPr>
            </a:pPr>
            <a:r>
              <a:rPr b="1"/>
              <a:t>Vraag 2:  </a:t>
            </a:r>
            <a:r>
              <a:t>Is er </a:t>
            </a:r>
            <a:r>
              <a:rPr b="1"/>
              <a:t>gevaar</a:t>
            </a:r>
            <a:r>
              <a:t>?</a:t>
            </a:r>
          </a:p>
        </p:txBody>
      </p:sp>
      <p:sp>
        <p:nvSpPr>
          <p:cNvPr id="282" name="nee"/>
          <p:cNvSpPr/>
          <p:nvPr/>
        </p:nvSpPr>
        <p:spPr>
          <a:xfrm>
            <a:off x="10256267" y="9040959"/>
            <a:ext cx="1170437" cy="8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nee</a:t>
            </a:r>
          </a:p>
        </p:txBody>
      </p:sp>
      <p:sp>
        <p:nvSpPr>
          <p:cNvPr id="283" name="ja"/>
          <p:cNvSpPr/>
          <p:nvPr/>
        </p:nvSpPr>
        <p:spPr>
          <a:xfrm>
            <a:off x="17787616" y="9262911"/>
            <a:ext cx="650419" cy="849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ja</a:t>
            </a:r>
          </a:p>
        </p:txBody>
      </p:sp>
      <p:sp>
        <p:nvSpPr>
          <p:cNvPr id="284" name="Pijl"/>
          <p:cNvSpPr/>
          <p:nvPr/>
        </p:nvSpPr>
        <p:spPr>
          <a:xfrm rot="7026856">
            <a:off x="9253322" y="11471138"/>
            <a:ext cx="540175" cy="108036"/>
          </a:xfrm>
          <a:prstGeom prst="rightArrow">
            <a:avLst>
              <a:gd name="adj1" fmla="val 50000"/>
              <a:gd name="adj2" fmla="val 50833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85" name="Pijl"/>
          <p:cNvSpPr/>
          <p:nvPr/>
        </p:nvSpPr>
        <p:spPr>
          <a:xfrm rot="3549712">
            <a:off x="11676192" y="11547998"/>
            <a:ext cx="540175" cy="111213"/>
          </a:xfrm>
          <a:prstGeom prst="rightArrow">
            <a:avLst>
              <a:gd name="adj1" fmla="val 50000"/>
              <a:gd name="adj2" fmla="val 49381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grpSp>
        <p:nvGrpSpPr>
          <p:cNvPr id="288" name="Groepeer"/>
          <p:cNvGrpSpPr/>
          <p:nvPr/>
        </p:nvGrpSpPr>
        <p:grpSpPr>
          <a:xfrm>
            <a:off x="9306717" y="10279450"/>
            <a:ext cx="3171138" cy="864279"/>
            <a:chOff x="0" y="0"/>
            <a:chExt cx="3171137" cy="864277"/>
          </a:xfrm>
        </p:grpSpPr>
        <p:sp>
          <p:nvSpPr>
            <p:cNvPr id="286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87" name="Verleiden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Verleiden</a:t>
              </a:r>
            </a:p>
          </p:txBody>
        </p:sp>
      </p:grpSp>
      <p:grpSp>
        <p:nvGrpSpPr>
          <p:cNvPr id="291" name="Groepeer"/>
          <p:cNvGrpSpPr/>
          <p:nvPr/>
        </p:nvGrpSpPr>
        <p:grpSpPr>
          <a:xfrm>
            <a:off x="16527256" y="10389796"/>
            <a:ext cx="3171138" cy="864279"/>
            <a:chOff x="0" y="0"/>
            <a:chExt cx="3171137" cy="864277"/>
          </a:xfrm>
        </p:grpSpPr>
        <p:sp>
          <p:nvSpPr>
            <p:cNvPr id="289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90" name="Directief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Directief</a:t>
              </a:r>
            </a:p>
          </p:txBody>
        </p:sp>
      </p:grpSp>
      <p:sp>
        <p:nvSpPr>
          <p:cNvPr id="292" name="Pijl"/>
          <p:cNvSpPr/>
          <p:nvPr/>
        </p:nvSpPr>
        <p:spPr>
          <a:xfrm rot="3095299">
            <a:off x="12964193" y="5234332"/>
            <a:ext cx="568772" cy="92149"/>
          </a:xfrm>
          <a:prstGeom prst="rightArrow">
            <a:avLst>
              <a:gd name="adj1" fmla="val 50000"/>
              <a:gd name="adj2" fmla="val 49751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93" name="met patiënt"/>
          <p:cNvSpPr/>
          <p:nvPr/>
        </p:nvSpPr>
        <p:spPr>
          <a:xfrm>
            <a:off x="8009286" y="11911082"/>
            <a:ext cx="2206293" cy="63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3200">
                <a:solidFill>
                  <a:schemeClr val="accent1"/>
                </a:solidFill>
              </a:defRPr>
            </a:lvl1pPr>
          </a:lstStyle>
          <a:p>
            <a:r>
              <a:t>met patiënt</a:t>
            </a:r>
          </a:p>
        </p:txBody>
      </p:sp>
      <p:sp>
        <p:nvSpPr>
          <p:cNvPr id="294" name="zonder patiënt"/>
          <p:cNvSpPr/>
          <p:nvPr/>
        </p:nvSpPr>
        <p:spPr>
          <a:xfrm>
            <a:off x="10791464" y="11899236"/>
            <a:ext cx="3355433" cy="11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511" tIns="91511" rIns="91511" bIns="91511">
            <a:spAutoFit/>
          </a:bodyPr>
          <a:lstStyle/>
          <a:p>
            <a:pPr defTabSz="2438400">
              <a:defRPr sz="3200">
                <a:solidFill>
                  <a:schemeClr val="accent1"/>
                </a:solidFill>
              </a:defRPr>
            </a:pPr>
            <a:r>
              <a:t>zonder patiënt</a:t>
            </a:r>
          </a:p>
          <a:p>
            <a:pPr defTabSz="2438400">
              <a:defRPr sz="3200">
                <a:solidFill>
                  <a:schemeClr val="accent1"/>
                </a:solidFill>
              </a:defRPr>
            </a:pPr>
            <a:r>
              <a:t> </a:t>
            </a:r>
          </a:p>
        </p:txBody>
      </p:sp>
      <p:sp>
        <p:nvSpPr>
          <p:cNvPr id="295" name="(BOPZ)"/>
          <p:cNvSpPr/>
          <p:nvPr/>
        </p:nvSpPr>
        <p:spPr>
          <a:xfrm>
            <a:off x="17106520" y="11692505"/>
            <a:ext cx="1572880" cy="63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3200">
                <a:solidFill>
                  <a:schemeClr val="accent1">
                    <a:lumOff val="-5019"/>
                  </a:schemeClr>
                </a:solidFill>
              </a:defRPr>
            </a:lvl1pPr>
          </a:lstStyle>
          <a:p>
            <a:r>
              <a:t>(BOPZ)</a:t>
            </a:r>
          </a:p>
        </p:txBody>
      </p:sp>
      <p:sp>
        <p:nvSpPr>
          <p:cNvPr id="296" name="Pijl"/>
          <p:cNvSpPr/>
          <p:nvPr/>
        </p:nvSpPr>
        <p:spPr>
          <a:xfrm rot="3549712">
            <a:off x="16648129" y="9403213"/>
            <a:ext cx="533029" cy="186024"/>
          </a:xfrm>
          <a:prstGeom prst="rightArrow">
            <a:avLst>
              <a:gd name="adj1" fmla="val 50000"/>
              <a:gd name="adj2" fmla="val 29522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97" name="Pijl"/>
          <p:cNvSpPr/>
          <p:nvPr/>
        </p:nvSpPr>
        <p:spPr>
          <a:xfrm rot="7026856">
            <a:off x="11686923" y="9491905"/>
            <a:ext cx="540174" cy="108035"/>
          </a:xfrm>
          <a:prstGeom prst="rightArrow">
            <a:avLst>
              <a:gd name="adj1" fmla="val 50000"/>
              <a:gd name="adj2" fmla="val 50833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98" name="(U bent altijd welkom, als ’t zinvol is en onder mijn voorwaarden)"/>
          <p:cNvSpPr/>
          <p:nvPr/>
        </p:nvSpPr>
        <p:spPr>
          <a:xfrm>
            <a:off x="4273638" y="7301808"/>
            <a:ext cx="4732010" cy="155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7512" tIns="77512" rIns="77512" bIns="77512">
            <a:spAutoFit/>
          </a:bodyPr>
          <a:lstStyle>
            <a:lvl1pPr>
              <a:defRPr sz="3200">
                <a:solidFill>
                  <a:schemeClr val="accent1">
                    <a:lumOff val="-5019"/>
                  </a:schemeClr>
                </a:solidFill>
              </a:defRPr>
            </a:lvl1pPr>
          </a:lstStyle>
          <a:p>
            <a:r>
              <a:t>(U bent altijd welkom, als ’t zinvol is en onder mijn voorwaarden)</a:t>
            </a:r>
          </a:p>
        </p:txBody>
      </p:sp>
      <p:sp>
        <p:nvSpPr>
          <p:cNvPr id="299" name="(‘alles is geoorloofd’)"/>
          <p:cNvSpPr/>
          <p:nvPr/>
        </p:nvSpPr>
        <p:spPr>
          <a:xfrm>
            <a:off x="9154142" y="12766077"/>
            <a:ext cx="4972673" cy="61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7512" tIns="77512" rIns="77512" bIns="77512">
            <a:spAutoFit/>
          </a:bodyPr>
          <a:lstStyle>
            <a:lvl1pPr>
              <a:defRPr sz="3200">
                <a:solidFill>
                  <a:schemeClr val="accent1">
                    <a:lumOff val="-5019"/>
                  </a:schemeClr>
                </a:solidFill>
              </a:defRPr>
            </a:lvl1pPr>
          </a:lstStyle>
          <a:p>
            <a:r>
              <a:t>(‘alles is geoorloofd’)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Ingrijpen in geval van gevaar: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Ingrijpen in geval van gevaar:</a:t>
            </a:r>
          </a:p>
        </p:txBody>
      </p:sp>
      <p:sp>
        <p:nvSpPr>
          <p:cNvPr id="302" name="Neem verantwoordelijkheid en grijp in!…"/>
          <p:cNvSpPr>
            <a:spLocks noGrp="1"/>
          </p:cNvSpPr>
          <p:nvPr>
            <p:ph type="body" sz="half" idx="4294967295"/>
          </p:nvPr>
        </p:nvSpPr>
        <p:spPr>
          <a:xfrm>
            <a:off x="4588068" y="4798982"/>
            <a:ext cx="15931884" cy="7555108"/>
          </a:xfrm>
          <a:prstGeom prst="rect">
            <a:avLst/>
          </a:prstGeom>
        </p:spPr>
        <p:txBody>
          <a:bodyPr lIns="0" tIns="0" rIns="0" bIns="0"/>
          <a:lstStyle/>
          <a:p>
            <a:pPr marL="942473" lvl="1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Neem verantwoordelijkheid en grijp in!</a:t>
            </a:r>
          </a:p>
          <a:p>
            <a:pPr marL="942473" lvl="1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Wees heel helder over deze verantwoordelijk-heid als arts.</a:t>
            </a:r>
          </a:p>
          <a:p>
            <a:pPr marL="942473" lvl="1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‘Ik begrijp hoe vervelend dit is en ik kan het mis hebben, maar ik vind nú dat ik dít móet doen! Dat is mijn verantwoordelijkheid als arts!’</a:t>
            </a:r>
          </a:p>
          <a:p>
            <a:pPr marL="942473" lvl="1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Leg uitgebreid uit: wat en waarom!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Oordeelsonbekwaam en geen gevaar:…"/>
          <p:cNvSpPr>
            <a:spLocks noGrp="1"/>
          </p:cNvSpPr>
          <p:nvPr>
            <p:ph type="title" idx="4294967295"/>
          </p:nvPr>
        </p:nvSpPr>
        <p:spPr>
          <a:xfrm>
            <a:off x="5124059" y="1870029"/>
            <a:ext cx="14859902" cy="2021335"/>
          </a:xfrm>
          <a:prstGeom prst="rect">
            <a:avLst/>
          </a:prstGeom>
        </p:spPr>
        <p:txBody>
          <a:bodyPr lIns="0" tIns="0" rIns="0" bIns="0"/>
          <a:lstStyle/>
          <a:p>
            <a:pPr defTabSz="1824852">
              <a:defRPr sz="6400" b="1">
                <a:solidFill>
                  <a:schemeClr val="accent1"/>
                </a:solidFill>
              </a:defRPr>
            </a:pPr>
            <a:r>
              <a:t>Oordeels</a:t>
            </a:r>
            <a:r>
              <a:rPr i="1" u="sng"/>
              <a:t>on</a:t>
            </a:r>
            <a:r>
              <a:t>bekwaam en geen gevaar:  </a:t>
            </a:r>
          </a:p>
          <a:p>
            <a:pPr defTabSz="1824852">
              <a:defRPr sz="6400" b="1">
                <a:solidFill>
                  <a:schemeClr val="accent1"/>
                </a:solidFill>
              </a:defRPr>
            </a:pPr>
            <a:r>
              <a:t>Probeer patiënt te ‘verleiden’. . .</a:t>
            </a:r>
          </a:p>
        </p:txBody>
      </p:sp>
      <p:sp>
        <p:nvSpPr>
          <p:cNvPr id="305" name="Open beginnen:…"/>
          <p:cNvSpPr>
            <a:spLocks noGrp="1"/>
          </p:cNvSpPr>
          <p:nvPr>
            <p:ph type="body" sz="half" idx="4294967295"/>
          </p:nvPr>
        </p:nvSpPr>
        <p:spPr>
          <a:xfrm>
            <a:off x="5124059" y="4466795"/>
            <a:ext cx="15441271" cy="8498104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848226" lvl="1" indent="-505326" defTabSz="582929">
              <a:spcBef>
                <a:spcPts val="12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040">
                <a:solidFill>
                  <a:srgbClr val="011993"/>
                </a:solidFill>
              </a:defRPr>
            </a:pPr>
            <a:r>
              <a:t>Open beginnen:</a:t>
            </a:r>
          </a:p>
          <a:p>
            <a:pPr marL="1534026" lvl="3" indent="-505326" defTabSz="582929">
              <a:spcBef>
                <a:spcPts val="12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Waarom hebben wij nu een gesprek?</a:t>
            </a:r>
          </a:p>
          <a:p>
            <a:pPr marL="848226" lvl="1" indent="-505326" defTabSz="582929">
              <a:spcBef>
                <a:spcPts val="12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040">
                <a:solidFill>
                  <a:srgbClr val="011993"/>
                </a:solidFill>
              </a:defRPr>
            </a:pPr>
            <a:r>
              <a:t>Jouw rol als arts:</a:t>
            </a:r>
          </a:p>
          <a:p>
            <a:pPr marL="1389647" lvl="3" indent="-360947" defTabSz="582929">
              <a:spcBef>
                <a:spcPts val="9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Optimaliseren van het denken</a:t>
            </a:r>
          </a:p>
          <a:p>
            <a:pPr marL="1389647" lvl="3" indent="-360947" defTabSz="582929">
              <a:spcBef>
                <a:spcPts val="9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Hiermee mensen wat gelukkiger maken</a:t>
            </a:r>
          </a:p>
          <a:p>
            <a:pPr marL="848226" lvl="1" indent="-505326" defTabSz="582929">
              <a:spcBef>
                <a:spcPts val="12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040">
                <a:solidFill>
                  <a:srgbClr val="011993"/>
                </a:solidFill>
              </a:defRPr>
            </a:pPr>
            <a:r>
              <a:t>Jouw visie als arts</a:t>
            </a:r>
          </a:p>
          <a:p>
            <a:pPr marL="1389647" lvl="3" indent="-360947" defTabSz="582929">
              <a:spcBef>
                <a:spcPts val="9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Ik denk in symptomen en niet in syndromen</a:t>
            </a:r>
          </a:p>
          <a:p>
            <a:pPr marL="1389647" lvl="3" indent="-360947" defTabSz="582929">
              <a:spcBef>
                <a:spcPts val="9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Heb al genoeg patienten</a:t>
            </a:r>
          </a:p>
          <a:p>
            <a:pPr marL="1389647" lvl="3" indent="-360947" defTabSz="582929">
              <a:spcBef>
                <a:spcPts val="9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Heb geen aandelen in pillen of andere behandelingen</a:t>
            </a:r>
          </a:p>
          <a:p>
            <a:pPr marL="1389647" lvl="3" indent="-360947" defTabSz="582929">
              <a:spcBef>
                <a:spcPts val="9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Onderhandelen ipv behandelen</a:t>
            </a:r>
          </a:p>
          <a:p>
            <a:pPr marL="1389647" lvl="3" indent="-360947" defTabSz="582929">
              <a:spcBef>
                <a:spcPts val="9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4319">
                <a:solidFill>
                  <a:srgbClr val="011993"/>
                </a:solidFill>
              </a:defRPr>
            </a:pPr>
            <a:r>
              <a:t>Ultieme waarheden bestaan niet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flectief luisteren als arts: Do’s"/>
          <p:cNvSpPr>
            <a:spLocks noGrp="1"/>
          </p:cNvSpPr>
          <p:nvPr>
            <p:ph type="title" idx="4294967295"/>
          </p:nvPr>
        </p:nvSpPr>
        <p:spPr>
          <a:xfrm>
            <a:off x="4443103" y="1937896"/>
            <a:ext cx="15780404" cy="1698353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Reflectief luisteren als arts: Do’s</a:t>
            </a:r>
          </a:p>
        </p:txBody>
      </p:sp>
      <p:sp>
        <p:nvSpPr>
          <p:cNvPr id="308" name="Deze arts:…"/>
          <p:cNvSpPr>
            <a:spLocks noGrp="1"/>
          </p:cNvSpPr>
          <p:nvPr>
            <p:ph type="body" sz="half" idx="4294967295"/>
          </p:nvPr>
        </p:nvSpPr>
        <p:spPr>
          <a:xfrm>
            <a:off x="5552783" y="3938851"/>
            <a:ext cx="15122240" cy="8655944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577515" indent="-577515" defTabSz="582929">
              <a:spcBef>
                <a:spcPts val="14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760">
                <a:solidFill>
                  <a:srgbClr val="011993"/>
                </a:solidFill>
              </a:defRPr>
            </a:pPr>
            <a:r>
              <a:t>Deze arts:</a:t>
            </a:r>
          </a:p>
          <a:p>
            <a:pPr marL="1552073" lvl="3" indent="-523373" defTabSz="582929">
              <a:spcBef>
                <a:spcPts val="10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219">
                <a:solidFill>
                  <a:srgbClr val="011993"/>
                </a:solidFill>
              </a:defRPr>
            </a:pPr>
            <a:r>
              <a:t>Kent niet de ultieme waarheid</a:t>
            </a:r>
          </a:p>
          <a:p>
            <a:pPr marL="1552073" lvl="3" indent="-523373" defTabSz="582929">
              <a:spcBef>
                <a:spcPts val="10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219">
                <a:solidFill>
                  <a:srgbClr val="011993"/>
                </a:solidFill>
              </a:defRPr>
            </a:pPr>
            <a:r>
              <a:t>Kan dus, zeker in het begin, met meerdere waarheden leven </a:t>
            </a:r>
          </a:p>
          <a:p>
            <a:pPr marL="1552073" lvl="3" indent="-523373" defTabSz="582929">
              <a:spcBef>
                <a:spcPts val="10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219">
                <a:solidFill>
                  <a:srgbClr val="011993"/>
                </a:solidFill>
              </a:defRPr>
            </a:pPr>
            <a:r>
              <a:t>Kan fouten maken</a:t>
            </a:r>
          </a:p>
          <a:p>
            <a:pPr marL="1552073" lvl="3" indent="-523373" defTabSz="582929">
              <a:spcBef>
                <a:spcPts val="10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219">
                <a:solidFill>
                  <a:srgbClr val="011993"/>
                </a:solidFill>
              </a:defRPr>
            </a:pPr>
            <a:r>
              <a:t>Kan niet in iemands hoofd kijken</a:t>
            </a:r>
          </a:p>
          <a:p>
            <a:pPr marL="1552073" lvl="3" indent="-523373" defTabSz="582929">
              <a:spcBef>
                <a:spcPts val="10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219">
                <a:solidFill>
                  <a:srgbClr val="011993"/>
                </a:solidFill>
              </a:defRPr>
            </a:pPr>
            <a:r>
              <a:t>Is wel een deskundige op gebied van het brein en zijn functies</a:t>
            </a:r>
          </a:p>
          <a:p>
            <a:pPr marL="1552073" lvl="3" indent="-523373" defTabSz="582929">
              <a:spcBef>
                <a:spcPts val="10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219">
                <a:solidFill>
                  <a:srgbClr val="011993"/>
                </a:solidFill>
              </a:defRPr>
            </a:pPr>
            <a:r>
              <a:t>Zal zijn stinkende best voor je doen</a:t>
            </a:r>
          </a:p>
          <a:p>
            <a:pPr marL="1552073" lvl="3" indent="-523373" defTabSz="582929">
              <a:spcBef>
                <a:spcPts val="1000"/>
              </a:spcBef>
              <a:buChar char="•"/>
              <a:tabLst>
                <a:tab pos="584200" algn="l"/>
                <a:tab pos="1409700" algn="l"/>
                <a:tab pos="2209800" algn="l"/>
                <a:tab pos="3009900" algn="l"/>
                <a:tab pos="3835400" algn="l"/>
                <a:tab pos="4635500" algn="l"/>
                <a:tab pos="5435600" algn="l"/>
                <a:tab pos="6261100" algn="l"/>
                <a:tab pos="7061200" algn="l"/>
                <a:tab pos="7874000" algn="l"/>
                <a:tab pos="8674100" algn="l"/>
                <a:tab pos="9474200" algn="l"/>
                <a:tab pos="10299700" algn="l"/>
                <a:tab pos="11099800" algn="l"/>
                <a:tab pos="11899900" algn="l"/>
                <a:tab pos="12725400" algn="l"/>
                <a:tab pos="13525500" algn="l"/>
                <a:tab pos="14351000" algn="l"/>
                <a:tab pos="15151100" algn="l"/>
                <a:tab pos="15951200" algn="l"/>
                <a:tab pos="16776700" algn="l"/>
              </a:tabLst>
              <a:defRPr sz="5219">
                <a:solidFill>
                  <a:srgbClr val="011993"/>
                </a:solidFill>
              </a:defRPr>
            </a:pPr>
            <a:r>
              <a:t>Is er </a:t>
            </a:r>
            <a:r>
              <a:rPr i="1"/>
              <a:t>for better and worse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Wat is lastig aan acute psychiatrie cq. EPA’s?"/>
          <p:cNvSpPr>
            <a:spLocks noGrp="1"/>
          </p:cNvSpPr>
          <p:nvPr>
            <p:ph type="title" idx="4294967295"/>
          </p:nvPr>
        </p:nvSpPr>
        <p:spPr>
          <a:xfrm>
            <a:off x="4760625" y="1937896"/>
            <a:ext cx="15712256" cy="2069783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>
            <a:lvl1pPr defTabSz="1770106">
              <a:defRPr sz="7178" b="1">
                <a:solidFill>
                  <a:schemeClr val="accent1"/>
                </a:solidFill>
              </a:defRPr>
            </a:lvl1pPr>
          </a:lstStyle>
          <a:p>
            <a:r>
              <a:t>Wat is lastig aan acute psychiatrie cq. EPA’s?</a:t>
            </a:r>
          </a:p>
        </p:txBody>
      </p:sp>
      <p:sp>
        <p:nvSpPr>
          <p:cNvPr id="193" name="Bespreek in 2-3 tallen wat zo lastig is aan acute psychiatrie e/o EPA’s.…"/>
          <p:cNvSpPr>
            <a:spLocks noGrp="1"/>
          </p:cNvSpPr>
          <p:nvPr>
            <p:ph type="body" sz="half" idx="4294967295"/>
          </p:nvPr>
        </p:nvSpPr>
        <p:spPr>
          <a:xfrm>
            <a:off x="4117428" y="3840984"/>
            <a:ext cx="16149144" cy="8268362"/>
          </a:xfrm>
          <a:prstGeom prst="rect">
            <a:avLst/>
          </a:prstGeom>
        </p:spPr>
        <p:txBody>
          <a:bodyPr lIns="0" tIns="0" rIns="0" bIns="0"/>
          <a:lstStyle/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 dirty="0"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rPr dirty="0" err="1"/>
              <a:t>Bespreek</a:t>
            </a:r>
            <a:r>
              <a:rPr dirty="0"/>
              <a:t> in 2-3 </a:t>
            </a:r>
            <a:r>
              <a:rPr dirty="0" err="1"/>
              <a:t>tallen</a:t>
            </a:r>
            <a:r>
              <a:rPr dirty="0"/>
              <a:t> wat zo </a:t>
            </a:r>
            <a:r>
              <a:rPr dirty="0" err="1"/>
              <a:t>lastig</a:t>
            </a:r>
            <a:r>
              <a:rPr dirty="0"/>
              <a:t> is </a:t>
            </a:r>
            <a:r>
              <a:rPr dirty="0" err="1"/>
              <a:t>aan</a:t>
            </a:r>
            <a:r>
              <a:rPr dirty="0"/>
              <a:t> acute </a:t>
            </a:r>
            <a:r>
              <a:rPr dirty="0" err="1"/>
              <a:t>psychiatrie</a:t>
            </a:r>
            <a:r>
              <a:rPr dirty="0"/>
              <a:t> e/o EPA’s.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 dirty="0"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rPr dirty="0" err="1"/>
              <a:t>Formuleer</a:t>
            </a:r>
            <a:r>
              <a:rPr dirty="0"/>
              <a:t> </a:t>
            </a:r>
            <a:r>
              <a:rPr dirty="0" err="1"/>
              <a:t>aan</a:t>
            </a:r>
            <a:r>
              <a:rPr dirty="0"/>
              <a:t> de hand van </a:t>
            </a:r>
            <a:r>
              <a:rPr dirty="0" err="1"/>
              <a:t>een</a:t>
            </a:r>
            <a:r>
              <a:rPr dirty="0"/>
              <a:t> (</a:t>
            </a:r>
            <a:r>
              <a:rPr dirty="0" err="1"/>
              <a:t>recente</a:t>
            </a:r>
            <a:r>
              <a:rPr dirty="0"/>
              <a:t>) casus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aantal</a:t>
            </a:r>
            <a:r>
              <a:rPr dirty="0"/>
              <a:t> concrete </a:t>
            </a:r>
            <a:r>
              <a:rPr dirty="0" err="1"/>
              <a:t>punten</a:t>
            </a:r>
            <a:r>
              <a:rPr dirty="0"/>
              <a:t>/</a:t>
            </a:r>
            <a:r>
              <a:rPr dirty="0" err="1"/>
              <a:t>vragen</a:t>
            </a:r>
            <a:r>
              <a:rPr dirty="0" smtClean="0"/>
              <a:t>.</a:t>
            </a:r>
            <a:endParaRPr lang="nl-NL" dirty="0" smtClean="0"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 lang="nl-NL" dirty="0"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rPr lang="nl-NL" dirty="0" smtClean="0"/>
              <a:t>Wat zijn de verschillen en overeenkomsten (in benadering/behandeling) met ‘gewone’ patiënten? </a:t>
            </a:r>
            <a:endParaRPr dirty="0"/>
          </a:p>
        </p:txBody>
      </p:sp>
      <p:sp>
        <p:nvSpPr>
          <p:cNvPr id="194" name="Dianummer"/>
          <p:cNvSpPr>
            <a:spLocks noGrp="1"/>
          </p:cNvSpPr>
          <p:nvPr>
            <p:ph type="sldNum" sz="quarter" idx="4294967295"/>
          </p:nvPr>
        </p:nvSpPr>
        <p:spPr>
          <a:xfrm>
            <a:off x="19797025" y="13048502"/>
            <a:ext cx="168090" cy="3210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flectief luisteren als arts: Don’ts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605870">
              <a:defRPr sz="7040" b="1">
                <a:solidFill>
                  <a:schemeClr val="accent1"/>
                </a:solidFill>
              </a:defRPr>
            </a:lvl1pPr>
          </a:lstStyle>
          <a:p>
            <a:r>
              <a:t>Reflectief luisteren als arts: Don’ts</a:t>
            </a:r>
          </a:p>
        </p:txBody>
      </p:sp>
      <p:sp>
        <p:nvSpPr>
          <p:cNvPr id="311" name="Wat bespreken we niet?…"/>
          <p:cNvSpPr>
            <a:spLocks noGrp="1"/>
          </p:cNvSpPr>
          <p:nvPr>
            <p:ph type="body" sz="half" idx="4294967295"/>
          </p:nvPr>
        </p:nvSpPr>
        <p:spPr>
          <a:xfrm>
            <a:off x="5124059" y="4798982"/>
            <a:ext cx="15441271" cy="7555108"/>
          </a:xfrm>
          <a:prstGeom prst="rect">
            <a:avLst/>
          </a:prstGeom>
        </p:spPr>
        <p:txBody>
          <a:bodyPr lIns="0" tIns="0" rIns="0" bIns="0"/>
          <a:lstStyle/>
          <a:p>
            <a:pPr marL="641684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</a:defRPr>
            </a:pPr>
            <a:r>
              <a:t>Wat bespreken we niet?</a:t>
            </a:r>
          </a:p>
          <a:p>
            <a:pPr marL="1704473" lvl="3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</a:defRPr>
            </a:pPr>
            <a:r>
              <a:t>De realiteit cq. interpretatie van de inhoud van de wanen en hallucinaties.</a:t>
            </a:r>
          </a:p>
          <a:p>
            <a:pPr marL="1704473" lvl="3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</a:defRPr>
            </a:pPr>
            <a:r>
              <a:t>‘U bent in de war’</a:t>
            </a:r>
          </a:p>
          <a:p>
            <a:pPr marL="1704473" lvl="3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</a:defRPr>
            </a:pPr>
            <a:r>
              <a:t>‘Ik maak me zorgen’</a:t>
            </a:r>
          </a:p>
          <a:p>
            <a:pPr marL="1704473" lvl="3" indent="-561473" defTabSz="647700"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</a:defRPr>
            </a:pPr>
            <a:r>
              <a:t>‘U hoort stemmen’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Begrip, empathie, relatie: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Begrip, empathie, relatie:</a:t>
            </a:r>
          </a:p>
        </p:txBody>
      </p:sp>
      <p:sp>
        <p:nvSpPr>
          <p:cNvPr id="314" name="De kracht van de persoonlijke relatie is belangrijker dan de kracht van argumenten!…"/>
          <p:cNvSpPr>
            <a:spLocks noGrp="1"/>
          </p:cNvSpPr>
          <p:nvPr>
            <p:ph type="body" sz="half" idx="4294967295"/>
          </p:nvPr>
        </p:nvSpPr>
        <p:spPr>
          <a:xfrm>
            <a:off x="5124059" y="4798982"/>
            <a:ext cx="15441271" cy="7555108"/>
          </a:xfrm>
          <a:prstGeom prst="rect">
            <a:avLst/>
          </a:prstGeom>
        </p:spPr>
        <p:txBody>
          <a:bodyPr lIns="0" tIns="0" rIns="0" bIns="0"/>
          <a:lstStyle/>
          <a:p>
            <a:pPr marL="721894" indent="-72189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7200">
                <a:solidFill>
                  <a:srgbClr val="011993"/>
                </a:solidFill>
              </a:defRPr>
            </a:pPr>
            <a:r>
              <a:t>De kracht van de persoonlijke relatie is belangrijker dan de kracht van argumenten!</a:t>
            </a:r>
          </a:p>
          <a:p>
            <a:pPr marL="721894" indent="-72189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7200">
                <a:solidFill>
                  <a:srgbClr val="011993"/>
                </a:solidFill>
              </a:defRPr>
            </a:pPr>
            <a:r>
              <a:t>In APC-termen (mengpaneel): De relatie is belangrijker dan de inhoud!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Heb begrip voor: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Heb begrip voor:</a:t>
            </a:r>
          </a:p>
        </p:txBody>
      </p:sp>
      <p:sp>
        <p:nvSpPr>
          <p:cNvPr id="317" name="Frustraties over anderen die voortdurend van alles willen van je . . .…"/>
          <p:cNvSpPr>
            <a:spLocks noGrp="1"/>
          </p:cNvSpPr>
          <p:nvPr>
            <p:ph type="body" sz="half" idx="4294967295"/>
          </p:nvPr>
        </p:nvSpPr>
        <p:spPr>
          <a:xfrm>
            <a:off x="5124059" y="4798982"/>
            <a:ext cx="15441271" cy="7555108"/>
          </a:xfrm>
          <a:prstGeom prst="rect">
            <a:avLst/>
          </a:prstGeom>
        </p:spPr>
        <p:txBody>
          <a:bodyPr lIns="0" tIns="0" rIns="0" bIns="0"/>
          <a:lstStyle/>
          <a:p>
            <a:pPr marL="596766" indent="-596766" defTabSz="602361">
              <a:spcBef>
                <a:spcPts val="1400"/>
              </a:spcBef>
              <a:buChar char="•"/>
              <a:tabLst>
                <a:tab pos="609600" algn="l"/>
                <a:tab pos="1460500" algn="l"/>
                <a:tab pos="2286000" algn="l"/>
                <a:tab pos="3111500" algn="l"/>
                <a:tab pos="3962400" algn="l"/>
                <a:tab pos="4787900" algn="l"/>
                <a:tab pos="5613400" algn="l"/>
                <a:tab pos="6464300" algn="l"/>
                <a:tab pos="7289800" algn="l"/>
                <a:tab pos="8140700" algn="l"/>
                <a:tab pos="8966200" algn="l"/>
                <a:tab pos="9791700" algn="l"/>
                <a:tab pos="10642600" algn="l"/>
                <a:tab pos="11468100" algn="l"/>
                <a:tab pos="12306300" algn="l"/>
                <a:tab pos="13157200" algn="l"/>
                <a:tab pos="13982700" algn="l"/>
                <a:tab pos="14833600" algn="l"/>
                <a:tab pos="15659100" algn="l"/>
                <a:tab pos="16484600" algn="l"/>
                <a:tab pos="17335500" algn="l"/>
              </a:tabLst>
              <a:defRPr sz="5952">
                <a:solidFill>
                  <a:srgbClr val="011993"/>
                </a:solidFill>
              </a:defRPr>
            </a:pPr>
            <a:r>
              <a:t>Frustraties over anderen die voortdurend van alles willen van je . . .</a:t>
            </a:r>
          </a:p>
          <a:p>
            <a:pPr marL="596766" indent="-596766" defTabSz="602361">
              <a:spcBef>
                <a:spcPts val="1400"/>
              </a:spcBef>
              <a:buChar char="•"/>
              <a:tabLst>
                <a:tab pos="609600" algn="l"/>
                <a:tab pos="1460500" algn="l"/>
                <a:tab pos="2286000" algn="l"/>
                <a:tab pos="3111500" algn="l"/>
                <a:tab pos="3962400" algn="l"/>
                <a:tab pos="4787900" algn="l"/>
                <a:tab pos="5613400" algn="l"/>
                <a:tab pos="6464300" algn="l"/>
                <a:tab pos="7289800" algn="l"/>
                <a:tab pos="8140700" algn="l"/>
                <a:tab pos="8966200" algn="l"/>
                <a:tab pos="9791700" algn="l"/>
                <a:tab pos="10642600" algn="l"/>
                <a:tab pos="11468100" algn="l"/>
                <a:tab pos="12306300" algn="l"/>
                <a:tab pos="13157200" algn="l"/>
                <a:tab pos="13982700" algn="l"/>
                <a:tab pos="14833600" algn="l"/>
                <a:tab pos="15659100" algn="l"/>
                <a:tab pos="16484600" algn="l"/>
                <a:tab pos="17335500" algn="l"/>
              </a:tabLst>
              <a:defRPr sz="5952">
                <a:solidFill>
                  <a:srgbClr val="011993"/>
                </a:solidFill>
              </a:defRPr>
            </a:pPr>
            <a:r>
              <a:t>Angst voor medicatie, stigma, de ziekte en prognose . . . </a:t>
            </a:r>
          </a:p>
          <a:p>
            <a:pPr marL="596766" indent="-596766" defTabSz="602361">
              <a:spcBef>
                <a:spcPts val="1400"/>
              </a:spcBef>
              <a:buChar char="•"/>
              <a:tabLst>
                <a:tab pos="609600" algn="l"/>
                <a:tab pos="1460500" algn="l"/>
                <a:tab pos="2286000" algn="l"/>
                <a:tab pos="3111500" algn="l"/>
                <a:tab pos="3962400" algn="l"/>
                <a:tab pos="4787900" algn="l"/>
                <a:tab pos="5613400" algn="l"/>
                <a:tab pos="6464300" algn="l"/>
                <a:tab pos="7289800" algn="l"/>
                <a:tab pos="8140700" algn="l"/>
                <a:tab pos="8966200" algn="l"/>
                <a:tab pos="9791700" algn="l"/>
                <a:tab pos="10642600" algn="l"/>
                <a:tab pos="11468100" algn="l"/>
                <a:tab pos="12306300" algn="l"/>
                <a:tab pos="13157200" algn="l"/>
                <a:tab pos="13982700" algn="l"/>
                <a:tab pos="14833600" algn="l"/>
                <a:tab pos="15659100" algn="l"/>
                <a:tab pos="16484600" algn="l"/>
                <a:tab pos="17335500" algn="l"/>
              </a:tabLst>
              <a:defRPr sz="5952">
                <a:solidFill>
                  <a:srgbClr val="011993"/>
                </a:solidFill>
              </a:defRPr>
            </a:pPr>
            <a:r>
              <a:t>Ongemakken van medicatie, werking en bijwerking . . . </a:t>
            </a:r>
          </a:p>
          <a:p>
            <a:pPr marL="596766" indent="-596766" defTabSz="602361">
              <a:spcBef>
                <a:spcPts val="1400"/>
              </a:spcBef>
              <a:buChar char="•"/>
              <a:tabLst>
                <a:tab pos="609600" algn="l"/>
                <a:tab pos="1460500" algn="l"/>
                <a:tab pos="2286000" algn="l"/>
                <a:tab pos="3111500" algn="l"/>
                <a:tab pos="3962400" algn="l"/>
                <a:tab pos="4787900" algn="l"/>
                <a:tab pos="5613400" algn="l"/>
                <a:tab pos="6464300" algn="l"/>
                <a:tab pos="7289800" algn="l"/>
                <a:tab pos="8140700" algn="l"/>
                <a:tab pos="8966200" algn="l"/>
                <a:tab pos="9791700" algn="l"/>
                <a:tab pos="10642600" algn="l"/>
                <a:tab pos="11468100" algn="l"/>
                <a:tab pos="12306300" algn="l"/>
                <a:tab pos="13157200" algn="l"/>
                <a:tab pos="13982700" algn="l"/>
                <a:tab pos="14833600" algn="l"/>
                <a:tab pos="15659100" algn="l"/>
                <a:tab pos="16484600" algn="l"/>
                <a:tab pos="17335500" algn="l"/>
              </a:tabLst>
              <a:defRPr sz="5952">
                <a:solidFill>
                  <a:srgbClr val="011993"/>
                </a:solidFill>
              </a:defRPr>
            </a:pPr>
            <a:r>
              <a:t>Verlangens naar huisje, boompje en beestje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Zoek gemeenschappelijke doelen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marL="625094" indent="-625094" algn="l" defTabSz="595884">
              <a:spcBef>
                <a:spcPts val="1800"/>
              </a:spcBef>
              <a:tabLst>
                <a:tab pos="596900" algn="l"/>
                <a:tab pos="1447800" algn="l"/>
                <a:tab pos="2260600" algn="l"/>
                <a:tab pos="3073400" algn="l"/>
                <a:tab pos="3924300" algn="l"/>
                <a:tab pos="4737100" algn="l"/>
                <a:tab pos="5575300" algn="l"/>
                <a:tab pos="6400800" algn="l"/>
                <a:tab pos="7213600" algn="l"/>
                <a:tab pos="8051800" algn="l"/>
                <a:tab pos="8877300" algn="l"/>
                <a:tab pos="9690100" algn="l"/>
                <a:tab pos="10528300" algn="l"/>
                <a:tab pos="11353800" algn="l"/>
                <a:tab pos="12192000" algn="l"/>
                <a:tab pos="13004800" algn="l"/>
                <a:tab pos="13830300" algn="l"/>
                <a:tab pos="14668500" algn="l"/>
                <a:tab pos="15481300" algn="l"/>
                <a:tab pos="16306800" algn="l"/>
                <a:tab pos="17145000" algn="l"/>
              </a:tabLst>
              <a:defRPr sz="7360" b="1">
                <a:solidFill>
                  <a:srgbClr val="011993"/>
                </a:solidFill>
              </a:defRPr>
            </a:lvl1pPr>
          </a:lstStyle>
          <a:p>
            <a:r>
              <a:t>Zoek gemeenschappelijke doelen</a:t>
            </a:r>
          </a:p>
        </p:txBody>
      </p:sp>
      <p:sp>
        <p:nvSpPr>
          <p:cNvPr id="320" name="Iemand uit de kliniek houden…"/>
          <p:cNvSpPr>
            <a:spLocks noGrp="1"/>
          </p:cNvSpPr>
          <p:nvPr>
            <p:ph type="body" sz="half" idx="4294967295"/>
          </p:nvPr>
        </p:nvSpPr>
        <p:spPr>
          <a:xfrm>
            <a:off x="5124059" y="4798982"/>
            <a:ext cx="15441271" cy="7555108"/>
          </a:xfrm>
          <a:prstGeom prst="rect">
            <a:avLst/>
          </a:prstGeom>
        </p:spPr>
        <p:txBody>
          <a:bodyPr lIns="0" tIns="0" rIns="0" bIns="0"/>
          <a:lstStyle/>
          <a:p>
            <a:pPr marL="2326105" lvl="4" indent="-802105" defTabSz="647700">
              <a:spcBef>
                <a:spcPts val="2000"/>
              </a:spcBef>
              <a:buClr>
                <a:srgbClr val="011993"/>
              </a:buClr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8000">
                <a:solidFill>
                  <a:srgbClr val="011993"/>
                </a:solidFill>
              </a:defRPr>
            </a:pPr>
            <a:r>
              <a:t>Iemand uit de kliniek houden</a:t>
            </a:r>
          </a:p>
          <a:p>
            <a:pPr marL="2326105" lvl="4" indent="-802105" defTabSz="647700">
              <a:spcBef>
                <a:spcPts val="2000"/>
              </a:spcBef>
              <a:buClr>
                <a:srgbClr val="011993"/>
              </a:buClr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8000">
                <a:solidFill>
                  <a:srgbClr val="011993"/>
                </a:solidFill>
              </a:defRPr>
            </a:pPr>
            <a:r>
              <a:t>Een (betere) woning</a:t>
            </a:r>
          </a:p>
          <a:p>
            <a:pPr marL="2326105" lvl="4" indent="-802105" defTabSz="647700">
              <a:spcBef>
                <a:spcPts val="2000"/>
              </a:spcBef>
              <a:buClr>
                <a:srgbClr val="011993"/>
              </a:buClr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8000">
                <a:solidFill>
                  <a:srgbClr val="011993"/>
                </a:solidFill>
              </a:defRPr>
            </a:pPr>
            <a:r>
              <a:t>Een (betere) baan</a:t>
            </a:r>
          </a:p>
          <a:p>
            <a:pPr marL="2326105" lvl="4" indent="-802105" defTabSz="647700">
              <a:spcBef>
                <a:spcPts val="2000"/>
              </a:spcBef>
              <a:buClr>
                <a:srgbClr val="011993"/>
              </a:buClr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8000">
                <a:solidFill>
                  <a:srgbClr val="011993"/>
                </a:solidFill>
              </a:defRPr>
            </a:pPr>
            <a:r>
              <a:t>Een relatie</a:t>
            </a:r>
          </a:p>
          <a:p>
            <a:pPr marL="2326105" lvl="4" indent="-802105" defTabSz="647700">
              <a:spcBef>
                <a:spcPts val="2000"/>
              </a:spcBef>
              <a:buClr>
                <a:srgbClr val="011993"/>
              </a:buClr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706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588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8000">
                <a:solidFill>
                  <a:srgbClr val="011993"/>
                </a:solidFill>
              </a:defRPr>
            </a:pPr>
            <a:r>
              <a:t>De zin van het leven?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9417" y="4650335"/>
            <a:ext cx="5366994" cy="850004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Nuttige literatuur:"/>
          <p:cNvSpPr>
            <a:spLocks noGrp="1"/>
          </p:cNvSpPr>
          <p:nvPr>
            <p:ph type="title" idx="4294967295"/>
          </p:nvPr>
        </p:nvSpPr>
        <p:spPr>
          <a:xfrm>
            <a:off x="5782998" y="1412874"/>
            <a:ext cx="14641885" cy="2190471"/>
          </a:xfrm>
          <a:prstGeom prst="rect">
            <a:avLst/>
          </a:prstGeom>
        </p:spPr>
        <p:txBody>
          <a:bodyPr/>
          <a:lstStyle>
            <a:lvl1pPr>
              <a:defRPr sz="8000" b="1">
                <a:solidFill>
                  <a:srgbClr val="011993"/>
                </a:solidFill>
              </a:defRPr>
            </a:lvl1pPr>
          </a:lstStyle>
          <a:p>
            <a:r>
              <a:t>Nuttige literatuur:</a:t>
            </a:r>
          </a:p>
        </p:txBody>
      </p:sp>
      <p:sp>
        <p:nvSpPr>
          <p:cNvPr id="324" name="Tekst"/>
          <p:cNvSpPr/>
          <p:nvPr/>
        </p:nvSpPr>
        <p:spPr>
          <a:xfrm>
            <a:off x="13159489" y="4702071"/>
            <a:ext cx="167726" cy="51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7512" tIns="77512" rIns="77512" bIns="77512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pic>
        <p:nvPicPr>
          <p:cNvPr id="325" name="Cover_PratenPshycho_0910.pdf" descr="Cover_PratenPshycho_091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17799" y="4707997"/>
            <a:ext cx="5366994" cy="8497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oegift: De 4 basisvragen id GGZ:"/>
          <p:cNvSpPr>
            <a:spLocks noGrp="1"/>
          </p:cNvSpPr>
          <p:nvPr>
            <p:ph type="title" idx="4294967295"/>
          </p:nvPr>
        </p:nvSpPr>
        <p:spPr>
          <a:xfrm>
            <a:off x="4278055" y="1653483"/>
            <a:ext cx="16634685" cy="3336926"/>
          </a:xfrm>
          <a:prstGeom prst="rect">
            <a:avLst/>
          </a:prstGeom>
        </p:spPr>
        <p:txBody>
          <a:bodyPr/>
          <a:lstStyle>
            <a:lvl1pPr>
              <a:defRPr sz="8000" b="1">
                <a:solidFill>
                  <a:srgbClr val="011993"/>
                </a:solidFill>
              </a:defRPr>
            </a:lvl1pPr>
          </a:lstStyle>
          <a:p>
            <a:r>
              <a:t>Toegift: De 4 basisvragen id GGZ:</a:t>
            </a:r>
          </a:p>
        </p:txBody>
      </p:sp>
      <p:sp>
        <p:nvSpPr>
          <p:cNvPr id="328" name="Hoofdtekst"/>
          <p:cNvSpPr>
            <a:spLocks noGrp="1"/>
          </p:cNvSpPr>
          <p:nvPr>
            <p:ph type="body" idx="4294967295"/>
          </p:nvPr>
        </p:nvSpPr>
        <p:spPr>
          <a:xfrm>
            <a:off x="5043361" y="4876800"/>
            <a:ext cx="15381521" cy="8839200"/>
          </a:xfrm>
          <a:prstGeom prst="rect">
            <a:avLst/>
          </a:prstGeom>
        </p:spPr>
        <p:txBody>
          <a:bodyPr/>
          <a:lstStyle/>
          <a:p>
            <a:pPr marL="641684" indent="-641684">
              <a:buChar char="•"/>
            </a:pPr>
            <a:endParaRPr/>
          </a:p>
        </p:txBody>
      </p:sp>
      <p:pic>
        <p:nvPicPr>
          <p:cNvPr id="329" name="screenshot.png" descr="screensh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668" y="5022590"/>
            <a:ext cx="15434907" cy="8189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Dankwoord:"/>
          <p:cNvSpPr>
            <a:spLocks noGrp="1"/>
          </p:cNvSpPr>
          <p:nvPr>
            <p:ph type="title" idx="4294967295"/>
          </p:nvPr>
        </p:nvSpPr>
        <p:spPr>
          <a:xfrm>
            <a:off x="5124059" y="2085929"/>
            <a:ext cx="14859902" cy="2021335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8000" b="1">
                <a:solidFill>
                  <a:schemeClr val="accent1"/>
                </a:solidFill>
              </a:defRPr>
            </a:lvl1pPr>
          </a:lstStyle>
          <a:p>
            <a:r>
              <a:t>Dankwoord:</a:t>
            </a:r>
          </a:p>
        </p:txBody>
      </p:sp>
      <p:sp>
        <p:nvSpPr>
          <p:cNvPr id="332" name="Onderwijs gemaakt door:…"/>
          <p:cNvSpPr>
            <a:spLocks noGrp="1"/>
          </p:cNvSpPr>
          <p:nvPr>
            <p:ph type="body" sz="half" idx="4294967295"/>
          </p:nvPr>
        </p:nvSpPr>
        <p:spPr>
          <a:xfrm>
            <a:off x="4381498" y="5484782"/>
            <a:ext cx="15955210" cy="7555108"/>
          </a:xfrm>
          <a:prstGeom prst="rect">
            <a:avLst/>
          </a:prstGeom>
        </p:spPr>
        <p:txBody>
          <a:bodyPr lIns="0" tIns="0" rIns="0" bIns="0"/>
          <a:lstStyle/>
          <a:p>
            <a:pPr marL="641684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</a:defRPr>
            </a:pPr>
            <a:r>
              <a:t>Onderwijs gemaakt door:</a:t>
            </a:r>
          </a:p>
          <a:p>
            <a:pPr marL="1784684" lvl="3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4400">
                <a:solidFill>
                  <a:srgbClr val="011993"/>
                </a:solidFill>
              </a:defRPr>
            </a:pPr>
            <a:r>
              <a:t>Dick Walstock, huisarts/kaderarts GGZ/docent HOVUmc</a:t>
            </a:r>
          </a:p>
          <a:p>
            <a:pPr marL="641684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</a:defRPr>
            </a:pPr>
            <a:r>
              <a:t>Gebaseerd op presentatie:</a:t>
            </a:r>
          </a:p>
          <a:p>
            <a:pPr marL="1784684" lvl="3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4400">
                <a:solidFill>
                  <a:srgbClr val="011993"/>
                </a:solidFill>
              </a:defRPr>
            </a:pPr>
            <a:r>
              <a:t>Jules Tielens, psychiater bij Tielens Bemoeizorg, A’dam.</a:t>
            </a:r>
          </a:p>
          <a:p>
            <a:pPr marL="1784684" lvl="3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4400">
                <a:solidFill>
                  <a:srgbClr val="011993"/>
                </a:solidFill>
              </a:defRPr>
            </a:pPr>
            <a:r>
              <a:t>Gemaakt voor onderwijs kaderopleiding GGZ, mei 2012.</a:t>
            </a:r>
          </a:p>
          <a:p>
            <a:pPr marL="1784684" lvl="3" indent="-641684" defTabSz="647700">
              <a:spcBef>
                <a:spcPts val="16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4400">
                <a:solidFill>
                  <a:srgbClr val="011993"/>
                </a:solidFill>
              </a:defRPr>
            </a:pPr>
            <a:r>
              <a:t>Dank voor het mogen gebruiken ervan!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at doe je als huisarts bij EPA’s:…"/>
          <p:cNvSpPr>
            <a:spLocks noGrp="1"/>
          </p:cNvSpPr>
          <p:nvPr>
            <p:ph type="title" idx="4294967295"/>
          </p:nvPr>
        </p:nvSpPr>
        <p:spPr>
          <a:xfrm>
            <a:off x="4849525" y="1937896"/>
            <a:ext cx="15115593" cy="2550703"/>
          </a:xfrm>
          <a:prstGeom prst="rect">
            <a:avLst/>
          </a:prstGeom>
        </p:spPr>
        <p:txBody>
          <a:bodyPr lIns="0" tIns="0" rIns="0" bIns="0"/>
          <a:lstStyle/>
          <a:p>
            <a:pPr defTabSz="1824852">
              <a:defRPr sz="7400" b="1">
                <a:solidFill>
                  <a:schemeClr val="accent1"/>
                </a:solidFill>
              </a:defRPr>
            </a:pPr>
            <a:r>
              <a:t>Wat doe je als huisarts bij EPA’s:</a:t>
            </a:r>
          </a:p>
          <a:p>
            <a:pPr defTabSz="1824852">
              <a:defRPr sz="7400" b="1">
                <a:solidFill>
                  <a:schemeClr val="accent1"/>
                </a:solidFill>
              </a:defRPr>
            </a:pPr>
            <a:r>
              <a:t>Do’s en Don’ts</a:t>
            </a:r>
          </a:p>
        </p:txBody>
      </p:sp>
      <p:sp>
        <p:nvSpPr>
          <p:cNvPr id="197" name="Wát doe je als allereerste bij EPA’s?…"/>
          <p:cNvSpPr>
            <a:spLocks noGrp="1"/>
          </p:cNvSpPr>
          <p:nvPr>
            <p:ph type="body" sz="half" idx="4294967295"/>
          </p:nvPr>
        </p:nvSpPr>
        <p:spPr>
          <a:xfrm>
            <a:off x="4332750" y="4393909"/>
            <a:ext cx="16149144" cy="8268362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defTabSz="1824852">
              <a:lnSpc>
                <a:spcPct val="110000"/>
              </a:lnSpc>
              <a:spcBef>
                <a:spcPts val="0"/>
              </a:spcBef>
              <a:buSzTx/>
              <a:buNone/>
              <a:defRPr sz="4600">
                <a:solidFill>
                  <a:schemeClr val="accent1"/>
                </a:solidFill>
              </a:defRPr>
            </a:pPr>
            <a:endParaRPr/>
          </a:p>
          <a:p>
            <a:pPr marL="403556" indent="-403556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rPr sz="4600"/>
              <a:t>Wát doe je als allereerste bij EPA’s?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 sz="4600"/>
          </a:p>
          <a:p>
            <a:pPr marL="0" lvl="5" indent="1143000" defTabSz="1824852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chemeClr val="accent1"/>
                </a:solidFill>
              </a:defRPr>
            </a:pPr>
            <a:r>
              <a:rPr sz="4600"/>
              <a:t>=&gt; Je beoordeelt de </a:t>
            </a:r>
            <a:r>
              <a:rPr sz="4600" b="1"/>
              <a:t>oordeelsbekwaamheid</a:t>
            </a:r>
            <a:r>
              <a:rPr sz="4600"/>
              <a:t>!</a:t>
            </a:r>
          </a:p>
          <a:p>
            <a:pPr marL="0" lvl="5" indent="1143000" defTabSz="1824852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chemeClr val="accent1"/>
                </a:solidFill>
              </a:defRPr>
            </a:pPr>
            <a:endParaRPr sz="4600"/>
          </a:p>
          <a:p>
            <a:pPr marL="1011902" lvl="1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 sz="4600"/>
          </a:p>
          <a:p>
            <a:pPr marL="403556" indent="-403556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rPr sz="4600"/>
              <a:t>Waaróm doe je dat als eerste?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 sz="4600"/>
          </a:p>
          <a:p>
            <a:pPr marL="0" lvl="5" indent="1143000" defTabSz="1824852">
              <a:lnSpc>
                <a:spcPct val="110000"/>
              </a:lnSpc>
              <a:spcBef>
                <a:spcPts val="0"/>
              </a:spcBef>
              <a:buSzTx/>
              <a:buNone/>
              <a:defRPr sz="5400">
                <a:solidFill>
                  <a:schemeClr val="accent1"/>
                </a:solidFill>
              </a:defRPr>
            </a:pPr>
            <a:r>
              <a:rPr sz="4600"/>
              <a:t>=&gt; Je bepaalt daarmee je </a:t>
            </a:r>
            <a:r>
              <a:rPr sz="4600" b="1"/>
              <a:t>basisattitude</a:t>
            </a:r>
            <a:r>
              <a:rPr sz="4600"/>
              <a:t>!</a:t>
            </a:r>
          </a:p>
        </p:txBody>
      </p:sp>
      <p:sp>
        <p:nvSpPr>
          <p:cNvPr id="198" name="Dianummer"/>
          <p:cNvSpPr>
            <a:spLocks noGrp="1"/>
          </p:cNvSpPr>
          <p:nvPr>
            <p:ph type="sldNum" sz="quarter" idx="4294967295"/>
          </p:nvPr>
        </p:nvSpPr>
        <p:spPr>
          <a:xfrm>
            <a:off x="19797025" y="13048502"/>
            <a:ext cx="168090" cy="3210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wee vragen:"/>
          <p:cNvSpPr>
            <a:spLocks noGrp="1"/>
          </p:cNvSpPr>
          <p:nvPr>
            <p:ph type="title" idx="4294967295"/>
          </p:nvPr>
        </p:nvSpPr>
        <p:spPr>
          <a:xfrm>
            <a:off x="4849525" y="1937896"/>
            <a:ext cx="15115593" cy="2069783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7400" b="1">
                <a:solidFill>
                  <a:schemeClr val="accent1"/>
                </a:solidFill>
              </a:defRPr>
            </a:lvl1pPr>
          </a:lstStyle>
          <a:p>
            <a:r>
              <a:t>Twee vragen:</a:t>
            </a:r>
          </a:p>
        </p:txBody>
      </p:sp>
      <p:sp>
        <p:nvSpPr>
          <p:cNvPr id="201" name="De eerste is:…"/>
          <p:cNvSpPr>
            <a:spLocks noGrp="1"/>
          </p:cNvSpPr>
          <p:nvPr>
            <p:ph type="body" sz="half" idx="4294967295"/>
          </p:nvPr>
        </p:nvSpPr>
        <p:spPr>
          <a:xfrm>
            <a:off x="4117428" y="4393909"/>
            <a:ext cx="16149144" cy="8268362"/>
          </a:xfrm>
          <a:prstGeom prst="rect">
            <a:avLst/>
          </a:prstGeom>
        </p:spPr>
        <p:txBody>
          <a:bodyPr lIns="0" tIns="0" rIns="0" bIns="0"/>
          <a:lstStyle/>
          <a:p>
            <a:pPr marL="1013253" lvl="1" indent="-475091" defTabSz="1824852">
              <a:lnSpc>
                <a:spcPct val="110000"/>
              </a:lnSpc>
              <a:spcBef>
                <a:spcPts val="0"/>
              </a:spcBef>
              <a:buChar char="•"/>
              <a:defRPr sz="8800">
                <a:solidFill>
                  <a:schemeClr val="accent1"/>
                </a:solidFill>
              </a:defRPr>
            </a:pPr>
            <a:endParaRPr/>
          </a:p>
          <a:p>
            <a:pPr marL="475091" indent="-475091" defTabSz="1824852">
              <a:lnSpc>
                <a:spcPct val="110000"/>
              </a:lnSpc>
              <a:spcBef>
                <a:spcPts val="0"/>
              </a:spcBef>
              <a:buChar char="•"/>
              <a:defRPr>
                <a:solidFill>
                  <a:schemeClr val="accent1"/>
                </a:solidFill>
              </a:defRPr>
            </a:pPr>
            <a:r>
              <a:t>De eerste is:</a:t>
            </a:r>
            <a:endParaRPr sz="5400"/>
          </a:p>
          <a:p>
            <a:pPr marL="475091" indent="-475091" defTabSz="1824852">
              <a:lnSpc>
                <a:spcPct val="110000"/>
              </a:lnSpc>
              <a:spcBef>
                <a:spcPts val="0"/>
              </a:spcBef>
              <a:buChar char="•"/>
              <a:defRPr sz="8800">
                <a:solidFill>
                  <a:schemeClr val="accent1"/>
                </a:solidFill>
              </a:defRPr>
            </a:pPr>
            <a:endParaRPr sz="5400"/>
          </a:p>
          <a:p>
            <a:pPr marL="0" lvl="4" indent="914400" defTabSz="1824852">
              <a:lnSpc>
                <a:spcPct val="110000"/>
              </a:lnSpc>
              <a:spcBef>
                <a:spcPts val="0"/>
              </a:spcBef>
              <a:buSzTx/>
              <a:buNone/>
              <a:defRPr sz="8800">
                <a:solidFill>
                  <a:schemeClr val="accent1"/>
                </a:solidFill>
              </a:defRPr>
            </a:pPr>
            <a:r>
              <a:rPr sz="5400"/>
              <a:t>=&gt; Is de patiënt </a:t>
            </a:r>
            <a:r>
              <a:rPr sz="5400" b="1"/>
              <a:t>oordeelsbekwaam</a:t>
            </a:r>
            <a:r>
              <a:rPr sz="5400"/>
              <a:t>?</a:t>
            </a:r>
          </a:p>
          <a:p>
            <a:pPr marL="0" lvl="4" indent="914400" defTabSz="1824852">
              <a:lnSpc>
                <a:spcPct val="110000"/>
              </a:lnSpc>
              <a:spcBef>
                <a:spcPts val="0"/>
              </a:spcBef>
              <a:buSzTx/>
              <a:buNone/>
              <a:defRPr sz="8800">
                <a:solidFill>
                  <a:schemeClr val="accent1"/>
                </a:solidFill>
              </a:defRPr>
            </a:pPr>
            <a:endParaRPr sz="5400"/>
          </a:p>
          <a:p>
            <a:pPr marL="475106" indent="-475106" defTabSz="1824852">
              <a:lnSpc>
                <a:spcPct val="110000"/>
              </a:lnSpc>
              <a:spcBef>
                <a:spcPts val="0"/>
              </a:spcBef>
              <a:buChar char="•"/>
              <a:defRPr>
                <a:solidFill>
                  <a:schemeClr val="accent1"/>
                </a:solidFill>
              </a:defRPr>
            </a:pPr>
            <a:r>
              <a:t>De tweede is:</a:t>
            </a:r>
            <a:endParaRPr sz="5400"/>
          </a:p>
          <a:p>
            <a:pPr marL="882315" indent="-882315" defTabSz="1824852">
              <a:lnSpc>
                <a:spcPct val="110000"/>
              </a:lnSpc>
              <a:spcBef>
                <a:spcPts val="0"/>
              </a:spcBef>
              <a:buChar char="•"/>
              <a:defRPr sz="8800">
                <a:solidFill>
                  <a:schemeClr val="accent1"/>
                </a:solidFill>
              </a:defRPr>
            </a:pPr>
            <a:endParaRPr sz="5400"/>
          </a:p>
          <a:p>
            <a:pPr marL="0" lvl="4" indent="914400" defTabSz="1824852">
              <a:lnSpc>
                <a:spcPct val="110000"/>
              </a:lnSpc>
              <a:spcBef>
                <a:spcPts val="0"/>
              </a:spcBef>
              <a:buSzTx/>
              <a:buNone/>
              <a:defRPr sz="8800">
                <a:solidFill>
                  <a:schemeClr val="accent1"/>
                </a:solidFill>
              </a:defRPr>
            </a:pPr>
            <a:r>
              <a:rPr sz="5400"/>
              <a:t>=&gt; Is er </a:t>
            </a:r>
            <a:r>
              <a:rPr sz="5400" b="1"/>
              <a:t>gevaar</a:t>
            </a:r>
            <a:r>
              <a:rPr sz="5400"/>
              <a:t>?</a:t>
            </a:r>
          </a:p>
        </p:txBody>
      </p:sp>
      <p:sp>
        <p:nvSpPr>
          <p:cNvPr id="202" name="Dianummer"/>
          <p:cNvSpPr>
            <a:spLocks noGrp="1"/>
          </p:cNvSpPr>
          <p:nvPr>
            <p:ph type="sldNum" sz="quarter" idx="4294967295"/>
          </p:nvPr>
        </p:nvSpPr>
        <p:spPr>
          <a:xfrm>
            <a:off x="19797025" y="13048502"/>
            <a:ext cx="168090" cy="3210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Keuze basisattitude in de acute psychiatrie (aan de hand van twee vragen)"/>
          <p:cNvSpPr/>
          <p:nvPr/>
        </p:nvSpPr>
        <p:spPr>
          <a:xfrm>
            <a:off x="4765384" y="1609776"/>
            <a:ext cx="16109302" cy="161586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511" tIns="91511" rIns="91511" bIns="91511">
            <a:spAutoFit/>
          </a:bodyPr>
          <a:lstStyle/>
          <a:p>
            <a:pPr algn="ctr" defTabSz="2438400">
              <a:defRPr sz="4600" b="1">
                <a:solidFill>
                  <a:schemeClr val="accent1"/>
                </a:solidFill>
              </a:defRPr>
            </a:pPr>
            <a:r>
              <a:rPr sz="6000"/>
              <a:t>Keuze basisattitude in de acute psychiatrie</a:t>
            </a:r>
            <a:br>
              <a:rPr sz="6000"/>
            </a:br>
            <a:r>
              <a:rPr sz="3600"/>
              <a:t>(aan de hand van twee vragen)</a:t>
            </a:r>
          </a:p>
        </p:txBody>
      </p:sp>
      <p:sp>
        <p:nvSpPr>
          <p:cNvPr id="205" name="Vraag 1:  Is iemand oordeelsbekwaam?"/>
          <p:cNvSpPr/>
          <p:nvPr/>
        </p:nvSpPr>
        <p:spPr>
          <a:xfrm>
            <a:off x="6504771" y="3807607"/>
            <a:ext cx="10878769" cy="849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/>
          <a:p>
            <a:pPr algn="ctr" defTabSz="918633">
              <a:defRPr sz="4600">
                <a:solidFill>
                  <a:schemeClr val="accent1"/>
                </a:solidFill>
              </a:defRPr>
            </a:pPr>
            <a:r>
              <a:rPr b="1"/>
              <a:t>Vraag 1:</a:t>
            </a:r>
            <a:r>
              <a:t>  Is iemand </a:t>
            </a:r>
            <a:r>
              <a:rPr b="1"/>
              <a:t>oordeelsbekwaam</a:t>
            </a:r>
            <a:r>
              <a:t>?</a:t>
            </a:r>
          </a:p>
        </p:txBody>
      </p:sp>
      <p:grpSp>
        <p:nvGrpSpPr>
          <p:cNvPr id="208" name="Groepeer"/>
          <p:cNvGrpSpPr/>
          <p:nvPr/>
        </p:nvGrpSpPr>
        <p:grpSpPr>
          <a:xfrm>
            <a:off x="6576217" y="6105082"/>
            <a:ext cx="3171138" cy="864279"/>
            <a:chOff x="0" y="0"/>
            <a:chExt cx="3171137" cy="864277"/>
          </a:xfrm>
        </p:grpSpPr>
        <p:sp>
          <p:nvSpPr>
            <p:cNvPr id="206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07" name="Adviserend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Adviserend</a:t>
              </a:r>
            </a:p>
          </p:txBody>
        </p:sp>
      </p:grpSp>
      <p:sp>
        <p:nvSpPr>
          <p:cNvPr id="209" name="ja"/>
          <p:cNvSpPr/>
          <p:nvPr/>
        </p:nvSpPr>
        <p:spPr>
          <a:xfrm>
            <a:off x="8226323" y="4848394"/>
            <a:ext cx="650419" cy="8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ja</a:t>
            </a:r>
          </a:p>
        </p:txBody>
      </p:sp>
      <p:sp>
        <p:nvSpPr>
          <p:cNvPr id="210" name="nee"/>
          <p:cNvSpPr/>
          <p:nvPr/>
        </p:nvSpPr>
        <p:spPr>
          <a:xfrm>
            <a:off x="13921306" y="4848394"/>
            <a:ext cx="1170437" cy="849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nee</a:t>
            </a:r>
          </a:p>
        </p:txBody>
      </p:sp>
      <p:grpSp>
        <p:nvGrpSpPr>
          <p:cNvPr id="213" name="Groepeer"/>
          <p:cNvGrpSpPr/>
          <p:nvPr/>
        </p:nvGrpSpPr>
        <p:grpSpPr>
          <a:xfrm>
            <a:off x="13237956" y="6053847"/>
            <a:ext cx="3171138" cy="864279"/>
            <a:chOff x="0" y="0"/>
            <a:chExt cx="3171137" cy="864277"/>
          </a:xfrm>
        </p:grpSpPr>
        <p:sp>
          <p:nvSpPr>
            <p:cNvPr id="211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12" name="Bemoeizorg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Bemoeizorg</a:t>
              </a:r>
            </a:p>
          </p:txBody>
        </p:sp>
      </p:grpSp>
      <p:sp>
        <p:nvSpPr>
          <p:cNvPr id="214" name="Pijl"/>
          <p:cNvSpPr/>
          <p:nvPr/>
        </p:nvSpPr>
        <p:spPr>
          <a:xfrm rot="7880542">
            <a:off x="9440825" y="5234785"/>
            <a:ext cx="565594" cy="92148"/>
          </a:xfrm>
          <a:prstGeom prst="rightArrow">
            <a:avLst>
              <a:gd name="adj1" fmla="val 50000"/>
              <a:gd name="adj2" fmla="val 49473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15" name="Pijl"/>
          <p:cNvSpPr/>
          <p:nvPr/>
        </p:nvSpPr>
        <p:spPr>
          <a:xfrm rot="5400000">
            <a:off x="14553438" y="7407054"/>
            <a:ext cx="540175" cy="111213"/>
          </a:xfrm>
          <a:prstGeom prst="rightArrow">
            <a:avLst>
              <a:gd name="adj1" fmla="val 50000"/>
              <a:gd name="adj2" fmla="val 49381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16" name="Vraag 2:  Is er gevaar?"/>
          <p:cNvSpPr/>
          <p:nvPr/>
        </p:nvSpPr>
        <p:spPr>
          <a:xfrm>
            <a:off x="11400966" y="7971522"/>
            <a:ext cx="6383533" cy="8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511" tIns="91511" rIns="91511" bIns="91511">
            <a:spAutoFit/>
          </a:bodyPr>
          <a:lstStyle/>
          <a:p>
            <a:pPr defTabSz="2438400">
              <a:defRPr sz="4600">
                <a:solidFill>
                  <a:schemeClr val="accent1"/>
                </a:solidFill>
              </a:defRPr>
            </a:pPr>
            <a:r>
              <a:rPr b="1"/>
              <a:t>Vraag 2:  </a:t>
            </a:r>
            <a:r>
              <a:t>Is er </a:t>
            </a:r>
            <a:r>
              <a:rPr b="1"/>
              <a:t>gevaar</a:t>
            </a:r>
            <a:r>
              <a:t>?</a:t>
            </a:r>
          </a:p>
        </p:txBody>
      </p:sp>
      <p:sp>
        <p:nvSpPr>
          <p:cNvPr id="217" name="nee"/>
          <p:cNvSpPr/>
          <p:nvPr/>
        </p:nvSpPr>
        <p:spPr>
          <a:xfrm>
            <a:off x="10256267" y="9040959"/>
            <a:ext cx="1170437" cy="84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nee</a:t>
            </a:r>
          </a:p>
        </p:txBody>
      </p:sp>
      <p:sp>
        <p:nvSpPr>
          <p:cNvPr id="218" name="ja"/>
          <p:cNvSpPr/>
          <p:nvPr/>
        </p:nvSpPr>
        <p:spPr>
          <a:xfrm>
            <a:off x="17787616" y="9262911"/>
            <a:ext cx="650419" cy="849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4600">
                <a:solidFill>
                  <a:schemeClr val="accent1"/>
                </a:solidFill>
              </a:defRPr>
            </a:lvl1pPr>
          </a:lstStyle>
          <a:p>
            <a:r>
              <a:t>ja</a:t>
            </a:r>
          </a:p>
        </p:txBody>
      </p:sp>
      <p:sp>
        <p:nvSpPr>
          <p:cNvPr id="219" name="Pijl"/>
          <p:cNvSpPr/>
          <p:nvPr/>
        </p:nvSpPr>
        <p:spPr>
          <a:xfrm rot="7026856">
            <a:off x="9253322" y="11471138"/>
            <a:ext cx="540175" cy="108036"/>
          </a:xfrm>
          <a:prstGeom prst="rightArrow">
            <a:avLst>
              <a:gd name="adj1" fmla="val 50000"/>
              <a:gd name="adj2" fmla="val 50833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20" name="Pijl"/>
          <p:cNvSpPr/>
          <p:nvPr/>
        </p:nvSpPr>
        <p:spPr>
          <a:xfrm rot="3549712">
            <a:off x="11676192" y="11547998"/>
            <a:ext cx="540175" cy="111213"/>
          </a:xfrm>
          <a:prstGeom prst="rightArrow">
            <a:avLst>
              <a:gd name="adj1" fmla="val 50000"/>
              <a:gd name="adj2" fmla="val 49381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grpSp>
        <p:nvGrpSpPr>
          <p:cNvPr id="223" name="Groepeer"/>
          <p:cNvGrpSpPr/>
          <p:nvPr/>
        </p:nvGrpSpPr>
        <p:grpSpPr>
          <a:xfrm>
            <a:off x="9306717" y="10279450"/>
            <a:ext cx="3171138" cy="864279"/>
            <a:chOff x="0" y="0"/>
            <a:chExt cx="3171137" cy="864277"/>
          </a:xfrm>
        </p:grpSpPr>
        <p:sp>
          <p:nvSpPr>
            <p:cNvPr id="221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22" name="Verleiden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Verleiden</a:t>
              </a:r>
            </a:p>
          </p:txBody>
        </p:sp>
      </p:grpSp>
      <p:grpSp>
        <p:nvGrpSpPr>
          <p:cNvPr id="226" name="Groepeer"/>
          <p:cNvGrpSpPr/>
          <p:nvPr/>
        </p:nvGrpSpPr>
        <p:grpSpPr>
          <a:xfrm>
            <a:off x="16527256" y="10389796"/>
            <a:ext cx="3171138" cy="864279"/>
            <a:chOff x="0" y="0"/>
            <a:chExt cx="3171137" cy="864277"/>
          </a:xfrm>
        </p:grpSpPr>
        <p:sp>
          <p:nvSpPr>
            <p:cNvPr id="224" name="Rechthoek"/>
            <p:cNvSpPr/>
            <p:nvPr/>
          </p:nvSpPr>
          <p:spPr>
            <a:xfrm>
              <a:off x="0" y="0"/>
              <a:ext cx="3171138" cy="864278"/>
            </a:xfrm>
            <a:prstGeom prst="rect">
              <a:avLst/>
            </a:prstGeom>
            <a:solidFill>
              <a:schemeClr val="accent1"/>
            </a:solidFill>
            <a:ln w="38100" cap="flat">
              <a:solidFill>
                <a:srgbClr val="00005C"/>
              </a:solidFill>
              <a:prstDash val="solid"/>
              <a:round/>
            </a:ln>
            <a:effectLst/>
          </p:spPr>
          <p:txBody>
            <a:bodyPr wrap="square" lIns="91511" tIns="91511" rIns="91511" bIns="91511" numCol="1" anchor="ctr">
              <a:noAutofit/>
            </a:bodyPr>
            <a:lstStyle/>
            <a:p>
              <a:pPr algn="ctr" defTabSz="918633">
                <a:defRPr sz="3200"/>
              </a:pPr>
              <a:endParaRPr/>
            </a:p>
          </p:txBody>
        </p:sp>
        <p:sp>
          <p:nvSpPr>
            <p:cNvPr id="225" name="Directief"/>
            <p:cNvSpPr/>
            <p:nvPr/>
          </p:nvSpPr>
          <p:spPr>
            <a:xfrm>
              <a:off x="0" y="112324"/>
              <a:ext cx="3171138" cy="639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91511" tIns="91511" rIns="91511" bIns="91511" numCol="1" anchor="ctr">
              <a:spAutoFit/>
            </a:bodyPr>
            <a:lstStyle>
              <a:lvl1pPr algn="ctr" defTabSz="918633">
                <a:defRPr sz="3200"/>
              </a:lvl1pPr>
            </a:lstStyle>
            <a:p>
              <a:r>
                <a:t>Directief</a:t>
              </a:r>
            </a:p>
          </p:txBody>
        </p:sp>
      </p:grpSp>
      <p:sp>
        <p:nvSpPr>
          <p:cNvPr id="227" name="Pijl"/>
          <p:cNvSpPr/>
          <p:nvPr/>
        </p:nvSpPr>
        <p:spPr>
          <a:xfrm rot="3095299">
            <a:off x="12964193" y="5234332"/>
            <a:ext cx="568772" cy="92149"/>
          </a:xfrm>
          <a:prstGeom prst="rightArrow">
            <a:avLst>
              <a:gd name="adj1" fmla="val 50000"/>
              <a:gd name="adj2" fmla="val 49751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28" name="met patiënt"/>
          <p:cNvSpPr/>
          <p:nvPr/>
        </p:nvSpPr>
        <p:spPr>
          <a:xfrm>
            <a:off x="8009286" y="11911082"/>
            <a:ext cx="2206293" cy="63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3200">
                <a:solidFill>
                  <a:schemeClr val="accent1"/>
                </a:solidFill>
              </a:defRPr>
            </a:lvl1pPr>
          </a:lstStyle>
          <a:p>
            <a:r>
              <a:t>met patiënt</a:t>
            </a:r>
          </a:p>
        </p:txBody>
      </p:sp>
      <p:sp>
        <p:nvSpPr>
          <p:cNvPr id="229" name="zonder patiënt"/>
          <p:cNvSpPr/>
          <p:nvPr/>
        </p:nvSpPr>
        <p:spPr>
          <a:xfrm>
            <a:off x="10791464" y="11899236"/>
            <a:ext cx="3355433" cy="11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511" tIns="91511" rIns="91511" bIns="91511">
            <a:spAutoFit/>
          </a:bodyPr>
          <a:lstStyle/>
          <a:p>
            <a:pPr defTabSz="2438400">
              <a:defRPr sz="3200">
                <a:solidFill>
                  <a:schemeClr val="accent1"/>
                </a:solidFill>
              </a:defRPr>
            </a:pPr>
            <a:r>
              <a:t>zonder patiënt</a:t>
            </a:r>
          </a:p>
          <a:p>
            <a:pPr defTabSz="2438400">
              <a:defRPr sz="3200">
                <a:solidFill>
                  <a:schemeClr val="accent1"/>
                </a:solidFill>
              </a:defRPr>
            </a:pPr>
            <a:r>
              <a:t> </a:t>
            </a:r>
          </a:p>
        </p:txBody>
      </p:sp>
      <p:sp>
        <p:nvSpPr>
          <p:cNvPr id="230" name="(BOPZ)"/>
          <p:cNvSpPr/>
          <p:nvPr/>
        </p:nvSpPr>
        <p:spPr>
          <a:xfrm>
            <a:off x="17106520" y="11692505"/>
            <a:ext cx="1572880" cy="639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511" tIns="91511" rIns="91511" bIns="91511">
            <a:spAutoFit/>
          </a:bodyPr>
          <a:lstStyle>
            <a:lvl1pPr defTabSz="2438400">
              <a:defRPr sz="3200">
                <a:solidFill>
                  <a:schemeClr val="accent1">
                    <a:lumOff val="-5019"/>
                  </a:schemeClr>
                </a:solidFill>
              </a:defRPr>
            </a:lvl1pPr>
          </a:lstStyle>
          <a:p>
            <a:r>
              <a:t>(BOPZ)</a:t>
            </a:r>
          </a:p>
        </p:txBody>
      </p:sp>
      <p:sp>
        <p:nvSpPr>
          <p:cNvPr id="231" name="Pijl"/>
          <p:cNvSpPr/>
          <p:nvPr/>
        </p:nvSpPr>
        <p:spPr>
          <a:xfrm rot="3549712">
            <a:off x="16648129" y="9403213"/>
            <a:ext cx="533029" cy="186024"/>
          </a:xfrm>
          <a:prstGeom prst="rightArrow">
            <a:avLst>
              <a:gd name="adj1" fmla="val 50000"/>
              <a:gd name="adj2" fmla="val 29522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32" name="Pijl"/>
          <p:cNvSpPr/>
          <p:nvPr/>
        </p:nvSpPr>
        <p:spPr>
          <a:xfrm rot="7026856">
            <a:off x="11686923" y="9491905"/>
            <a:ext cx="540174" cy="108035"/>
          </a:xfrm>
          <a:prstGeom prst="rightArrow">
            <a:avLst>
              <a:gd name="adj1" fmla="val 50000"/>
              <a:gd name="adj2" fmla="val 50833"/>
            </a:avLst>
          </a:prstGeom>
          <a:solidFill>
            <a:schemeClr val="accent1"/>
          </a:solidFill>
          <a:ln w="38100">
            <a:solidFill>
              <a:srgbClr val="00005C"/>
            </a:solidFill>
          </a:ln>
        </p:spPr>
        <p:txBody>
          <a:bodyPr lIns="91511" tIns="91511" rIns="91511" bIns="91511" anchor="ctr"/>
          <a:lstStyle/>
          <a:p>
            <a:pPr algn="ctr" defTabSz="918633">
              <a:defRPr sz="3200"/>
            </a:pPr>
            <a:endParaRPr/>
          </a:p>
        </p:txBody>
      </p:sp>
      <p:sp>
        <p:nvSpPr>
          <p:cNvPr id="233" name="(U bent altijd welkom, als ’t zinvol is en onder mijn voorwaarden)"/>
          <p:cNvSpPr/>
          <p:nvPr/>
        </p:nvSpPr>
        <p:spPr>
          <a:xfrm>
            <a:off x="4273638" y="7301808"/>
            <a:ext cx="4732010" cy="155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7512" tIns="77512" rIns="77512" bIns="77512">
            <a:spAutoFit/>
          </a:bodyPr>
          <a:lstStyle>
            <a:lvl1pPr>
              <a:defRPr sz="3200">
                <a:solidFill>
                  <a:schemeClr val="accent1">
                    <a:lumOff val="-5019"/>
                  </a:schemeClr>
                </a:solidFill>
              </a:defRPr>
            </a:lvl1pPr>
          </a:lstStyle>
          <a:p>
            <a:r>
              <a:t>(U bent altijd welkom, als ’t zinvol is en onder mijn voorwaarden)</a:t>
            </a:r>
          </a:p>
        </p:txBody>
      </p:sp>
      <p:sp>
        <p:nvSpPr>
          <p:cNvPr id="234" name="(‘alles is geoorloofd’)"/>
          <p:cNvSpPr/>
          <p:nvPr/>
        </p:nvSpPr>
        <p:spPr>
          <a:xfrm>
            <a:off x="9154142" y="12766077"/>
            <a:ext cx="4972673" cy="61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7512" tIns="77512" rIns="77512" bIns="77512">
            <a:spAutoFit/>
          </a:bodyPr>
          <a:lstStyle>
            <a:lvl1pPr>
              <a:defRPr sz="3200">
                <a:solidFill>
                  <a:schemeClr val="accent1">
                    <a:lumOff val="-5019"/>
                  </a:schemeClr>
                </a:solidFill>
              </a:defRPr>
            </a:lvl1pPr>
          </a:lstStyle>
          <a:p>
            <a:r>
              <a:t>(‘alles is geoorloofd’)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rug naar de casus:"/>
          <p:cNvSpPr>
            <a:spLocks noGrp="1"/>
          </p:cNvSpPr>
          <p:nvPr>
            <p:ph type="title" idx="4294967295"/>
          </p:nvPr>
        </p:nvSpPr>
        <p:spPr>
          <a:xfrm>
            <a:off x="4849525" y="1937896"/>
            <a:ext cx="15115593" cy="2069783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7400" b="1">
                <a:solidFill>
                  <a:schemeClr val="accent1"/>
                </a:solidFill>
              </a:defRPr>
            </a:lvl1pPr>
          </a:lstStyle>
          <a:p>
            <a:r>
              <a:t>Terug naar de casus:</a:t>
            </a:r>
          </a:p>
        </p:txBody>
      </p:sp>
      <p:sp>
        <p:nvSpPr>
          <p:cNvPr id="237" name="Was de patiënt in de casus oordeelsbekwaam?…"/>
          <p:cNvSpPr>
            <a:spLocks noGrp="1"/>
          </p:cNvSpPr>
          <p:nvPr>
            <p:ph type="body" sz="half" idx="4294967295"/>
          </p:nvPr>
        </p:nvSpPr>
        <p:spPr>
          <a:xfrm>
            <a:off x="4117428" y="3840984"/>
            <a:ext cx="16149144" cy="8268362"/>
          </a:xfrm>
          <a:prstGeom prst="rect">
            <a:avLst/>
          </a:prstGeom>
        </p:spPr>
        <p:txBody>
          <a:bodyPr lIns="0" tIns="0" rIns="0" bIns="0"/>
          <a:lstStyle/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Was de patiënt in de casus oordeelsbekwaam?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Was er in de casus sprake van gevaar?</a:t>
            </a:r>
          </a:p>
        </p:txBody>
      </p:sp>
      <p:sp>
        <p:nvSpPr>
          <p:cNvPr id="238" name="Dianummer"/>
          <p:cNvSpPr>
            <a:spLocks noGrp="1"/>
          </p:cNvSpPr>
          <p:nvPr>
            <p:ph type="sldNum" sz="quarter" idx="4294967295"/>
          </p:nvPr>
        </p:nvSpPr>
        <p:spPr>
          <a:xfrm>
            <a:off x="19797025" y="13048502"/>
            <a:ext cx="168090" cy="3210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Wat is oordeelsbekwaamheid?"/>
          <p:cNvSpPr>
            <a:spLocks noGrp="1"/>
          </p:cNvSpPr>
          <p:nvPr>
            <p:ph type="title" idx="4294967295"/>
          </p:nvPr>
        </p:nvSpPr>
        <p:spPr>
          <a:xfrm>
            <a:off x="5088397" y="2058282"/>
            <a:ext cx="14859901" cy="2593160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7200" b="1">
                <a:solidFill>
                  <a:schemeClr val="accent1"/>
                </a:solidFill>
              </a:defRPr>
            </a:lvl1pPr>
          </a:lstStyle>
          <a:p>
            <a:r>
              <a:t>Wat is oordeelsbekwaamheid?</a:t>
            </a:r>
          </a:p>
        </p:txBody>
      </p:sp>
      <p:sp>
        <p:nvSpPr>
          <p:cNvPr id="241" name="De vaardigheid om juiste en verstandige keuzes te maken.…"/>
          <p:cNvSpPr>
            <a:spLocks noGrp="1"/>
          </p:cNvSpPr>
          <p:nvPr>
            <p:ph type="body" sz="half" idx="4294967295"/>
          </p:nvPr>
        </p:nvSpPr>
        <p:spPr>
          <a:xfrm>
            <a:off x="4435701" y="4964860"/>
            <a:ext cx="15441271" cy="7555108"/>
          </a:xfrm>
          <a:prstGeom prst="rect">
            <a:avLst/>
          </a:prstGeom>
        </p:spPr>
        <p:txBody>
          <a:bodyPr lIns="0" tIns="0" rIns="0" bIns="0"/>
          <a:lstStyle/>
          <a:p>
            <a:pPr marL="561473" indent="-561473" defTabSz="647700">
              <a:lnSpc>
                <a:spcPct val="90000"/>
              </a:lnSpc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 vaardigheid om juiste en verstandige keuzes te maken.</a:t>
            </a:r>
          </a:p>
          <a:p>
            <a:pPr marL="561473" indent="-561473" defTabSz="647700">
              <a:lnSpc>
                <a:spcPct val="90000"/>
              </a:lnSpc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Hiervoor is </a:t>
            </a:r>
            <a:r>
              <a:rPr u="sng"/>
              <a:t>intacte informatieverwerking </a:t>
            </a:r>
            <a:r>
              <a:t>in het brein nodig.</a:t>
            </a:r>
          </a:p>
          <a:p>
            <a:pPr marL="561473" indent="-561473" defTabSz="647700">
              <a:lnSpc>
                <a:spcPct val="90000"/>
              </a:lnSpc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 sz="5600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Oordeelsbekwaamheid is geen juridische term (zoals wilsbekwaamheid) maar een medische. Het hangt er wel dicht tegen aan.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Hoe bepalen we de  oordeels(on)bekwaamheid?"/>
          <p:cNvSpPr>
            <a:spLocks noGrp="1"/>
          </p:cNvSpPr>
          <p:nvPr>
            <p:ph type="title" idx="4294967295"/>
          </p:nvPr>
        </p:nvSpPr>
        <p:spPr>
          <a:xfrm>
            <a:off x="5124060" y="1908129"/>
            <a:ext cx="14859901" cy="2776424"/>
          </a:xfrm>
          <a:prstGeom prst="rect">
            <a:avLst/>
          </a:prstGeom>
        </p:spPr>
        <p:txBody>
          <a:bodyPr lIns="0" tIns="0" rIns="0" bIns="0"/>
          <a:lstStyle/>
          <a:p>
            <a:pPr defTabSz="647700">
              <a:tabLst>
                <a:tab pos="889000" algn="l"/>
                <a:tab pos="1778000" algn="l"/>
                <a:tab pos="2692400" algn="l"/>
                <a:tab pos="3581400" algn="l"/>
                <a:tab pos="4470400" algn="l"/>
                <a:tab pos="5384800" algn="l"/>
                <a:tab pos="6273800" algn="l"/>
                <a:tab pos="7162800" algn="l"/>
                <a:tab pos="8077200" algn="l"/>
                <a:tab pos="8966200" algn="l"/>
                <a:tab pos="9880600" algn="l"/>
                <a:tab pos="10769600" algn="l"/>
                <a:tab pos="11658600" algn="l"/>
                <a:tab pos="12573000" algn="l"/>
                <a:tab pos="13462000" algn="l"/>
                <a:tab pos="14351000" algn="l"/>
                <a:tab pos="15265400" algn="l"/>
                <a:tab pos="16154400" algn="l"/>
                <a:tab pos="17068800" algn="l"/>
                <a:tab pos="17957800" algn="l"/>
              </a:tabLst>
              <a:defRPr sz="8000" b="1"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Hoe bepalen we de </a:t>
            </a:r>
            <a:br/>
            <a:r>
              <a:t>oordeels(on)bekwaamheid?</a:t>
            </a:r>
          </a:p>
        </p:txBody>
      </p:sp>
      <p:sp>
        <p:nvSpPr>
          <p:cNvPr id="244" name="Aanmeldingsverhaal…"/>
          <p:cNvSpPr>
            <a:spLocks noGrp="1"/>
          </p:cNvSpPr>
          <p:nvPr>
            <p:ph type="body" sz="half" idx="4294967295"/>
          </p:nvPr>
        </p:nvSpPr>
        <p:spPr>
          <a:xfrm>
            <a:off x="5124059" y="5472082"/>
            <a:ext cx="15441271" cy="7555108"/>
          </a:xfrm>
          <a:prstGeom prst="rect">
            <a:avLst/>
          </a:prstGeom>
        </p:spPr>
        <p:txBody>
          <a:bodyPr lIns="0" tIns="0" rIns="0" bIns="0"/>
          <a:lstStyle/>
          <a:p>
            <a:pPr marL="641684" indent="-641684" defTabSz="647700">
              <a:spcBef>
                <a:spcPts val="1600"/>
              </a:spcBef>
              <a:buChar char="•"/>
              <a:tabLst>
                <a:tab pos="1193800" algn="l"/>
                <a:tab pos="2108200" algn="l"/>
                <a:tab pos="2997200" algn="l"/>
                <a:tab pos="3886200" algn="l"/>
                <a:tab pos="4800600" algn="l"/>
                <a:tab pos="5689600" algn="l"/>
                <a:tab pos="6578600" algn="l"/>
                <a:tab pos="7493000" algn="l"/>
                <a:tab pos="8382000" algn="l"/>
                <a:tab pos="9296400" algn="l"/>
                <a:tab pos="10185400" algn="l"/>
                <a:tab pos="11074400" algn="l"/>
                <a:tab pos="11988800" algn="l"/>
                <a:tab pos="12877800" algn="l"/>
                <a:tab pos="13766800" algn="l"/>
                <a:tab pos="14681200" algn="l"/>
                <a:tab pos="15570200" algn="l"/>
                <a:tab pos="16484600" algn="l"/>
                <a:tab pos="17373600" algn="l"/>
                <a:tab pos="18262600" algn="l"/>
                <a:tab pos="191770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Aanmeldingsverhaal</a:t>
            </a:r>
            <a:r>
              <a:rPr lang="nl-NL" dirty="0" smtClean="0"/>
              <a:t> </a:t>
            </a:r>
            <a:r>
              <a:rPr lang="nl-NL" smtClean="0"/>
              <a:t>(ga nóóit </a:t>
            </a:r>
            <a:r>
              <a:rPr lang="nl-NL" dirty="0" smtClean="0"/>
              <a:t>onvoorbereid)</a:t>
            </a:r>
            <a:endParaRPr dirty="0"/>
          </a:p>
          <a:p>
            <a:pPr marL="641684" indent="-641684" defTabSz="647700">
              <a:spcBef>
                <a:spcPts val="1600"/>
              </a:spcBef>
              <a:buChar char="•"/>
              <a:tabLst>
                <a:tab pos="1193800" algn="l"/>
                <a:tab pos="2108200" algn="l"/>
                <a:tab pos="2997200" algn="l"/>
                <a:tab pos="3886200" algn="l"/>
                <a:tab pos="4800600" algn="l"/>
                <a:tab pos="5689600" algn="l"/>
                <a:tab pos="6578600" algn="l"/>
                <a:tab pos="7493000" algn="l"/>
                <a:tab pos="8382000" algn="l"/>
                <a:tab pos="9296400" algn="l"/>
                <a:tab pos="10185400" algn="l"/>
                <a:tab pos="11074400" algn="l"/>
                <a:tab pos="11988800" algn="l"/>
                <a:tab pos="12877800" algn="l"/>
                <a:tab pos="13766800" algn="l"/>
                <a:tab pos="14681200" algn="l"/>
                <a:tab pos="15570200" algn="l"/>
                <a:tab pos="16484600" algn="l"/>
                <a:tab pos="17373600" algn="l"/>
                <a:tab pos="18262600" algn="l"/>
                <a:tab pos="191770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Medische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voorgeschiedenis</a:t>
            </a:r>
            <a:r>
              <a:rPr dirty="0"/>
              <a:t> (dossier)</a:t>
            </a:r>
          </a:p>
          <a:p>
            <a:pPr marL="641684" indent="-641684" defTabSz="647700">
              <a:spcBef>
                <a:spcPts val="1600"/>
              </a:spcBef>
              <a:buChar char="•"/>
              <a:tabLst>
                <a:tab pos="1193800" algn="l"/>
                <a:tab pos="2108200" algn="l"/>
                <a:tab pos="2997200" algn="l"/>
                <a:tab pos="3886200" algn="l"/>
                <a:tab pos="4800600" algn="l"/>
                <a:tab pos="5689600" algn="l"/>
                <a:tab pos="6578600" algn="l"/>
                <a:tab pos="7493000" algn="l"/>
                <a:tab pos="8382000" algn="l"/>
                <a:tab pos="9296400" algn="l"/>
                <a:tab pos="10185400" algn="l"/>
                <a:tab pos="11074400" algn="l"/>
                <a:tab pos="11988800" algn="l"/>
                <a:tab pos="12877800" algn="l"/>
                <a:tab pos="13766800" algn="l"/>
                <a:tab pos="14681200" algn="l"/>
                <a:tab pos="15570200" algn="l"/>
                <a:tab pos="16484600" algn="l"/>
                <a:tab pos="17373600" algn="l"/>
                <a:tab pos="18262600" algn="l"/>
                <a:tab pos="191770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Verhaal</a:t>
            </a:r>
            <a:r>
              <a:rPr dirty="0"/>
              <a:t> van </a:t>
            </a:r>
            <a:r>
              <a:rPr dirty="0" err="1"/>
              <a:t>patiënt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omgeving</a:t>
            </a:r>
            <a:endParaRPr dirty="0"/>
          </a:p>
          <a:p>
            <a:pPr marL="561473" indent="-561473" defTabSz="647700">
              <a:lnSpc>
                <a:spcPct val="90000"/>
              </a:lnSpc>
              <a:spcBef>
                <a:spcPts val="1400"/>
              </a:spcBef>
              <a:buChar char="•"/>
              <a:tabLst>
                <a:tab pos="660400" algn="l"/>
                <a:tab pos="1574800" algn="l"/>
                <a:tab pos="2463800" algn="l"/>
                <a:tab pos="3352800" algn="l"/>
                <a:tab pos="4267200" algn="l"/>
                <a:tab pos="5156200" algn="l"/>
                <a:tab pos="6045200" algn="l"/>
                <a:tab pos="6959600" algn="l"/>
                <a:tab pos="7848600" algn="l"/>
                <a:tab pos="8763000" algn="l"/>
                <a:tab pos="9652000" algn="l"/>
                <a:tab pos="10541000" algn="l"/>
                <a:tab pos="11455400" algn="l"/>
                <a:tab pos="12344400" algn="l"/>
                <a:tab pos="13233400" algn="l"/>
                <a:tab pos="14147800" algn="l"/>
                <a:tab pos="15036800" algn="l"/>
                <a:tab pos="15951200" algn="l"/>
                <a:tab pos="16840200" algn="l"/>
                <a:tab pos="17729200" algn="l"/>
                <a:tab pos="18643600" algn="l"/>
              </a:tabLst>
              <a:defRPr>
                <a:solidFill>
                  <a:srgbClr val="01199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We </a:t>
            </a:r>
            <a:r>
              <a:rPr dirty="0" err="1"/>
              <a:t>toetsen</a:t>
            </a:r>
            <a:r>
              <a:rPr dirty="0"/>
              <a:t> het door de </a:t>
            </a:r>
            <a:r>
              <a:rPr dirty="0" err="1"/>
              <a:t>motivatie</a:t>
            </a:r>
            <a:r>
              <a:rPr dirty="0"/>
              <a:t> van </a:t>
            </a:r>
            <a:r>
              <a:rPr dirty="0" err="1"/>
              <a:t>handelingen</a:t>
            </a:r>
            <a:r>
              <a:rPr dirty="0"/>
              <a:t> </a:t>
            </a:r>
            <a:r>
              <a:rPr dirty="0" err="1"/>
              <a:t>uit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vragen</a:t>
            </a:r>
            <a:r>
              <a:rPr dirty="0"/>
              <a:t>. De </a:t>
            </a:r>
            <a:r>
              <a:rPr dirty="0" err="1"/>
              <a:t>logica</a:t>
            </a:r>
            <a:r>
              <a:rPr dirty="0"/>
              <a:t> van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motivatie</a:t>
            </a:r>
            <a:r>
              <a:rPr dirty="0"/>
              <a:t> </a:t>
            </a:r>
            <a:r>
              <a:rPr dirty="0" err="1"/>
              <a:t>vergelijken</a:t>
            </a:r>
            <a:r>
              <a:rPr dirty="0"/>
              <a:t> we met </a:t>
            </a:r>
            <a:r>
              <a:rPr dirty="0" err="1"/>
              <a:t>onze</a:t>
            </a:r>
            <a:r>
              <a:rPr dirty="0"/>
              <a:t> </a:t>
            </a:r>
            <a:r>
              <a:rPr dirty="0" err="1"/>
              <a:t>eigen</a:t>
            </a:r>
            <a:r>
              <a:rPr dirty="0"/>
              <a:t> </a:t>
            </a:r>
            <a:r>
              <a:rPr dirty="0" err="1"/>
              <a:t>logica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Wat is bemoeizorg?"/>
          <p:cNvSpPr>
            <a:spLocks noGrp="1"/>
          </p:cNvSpPr>
          <p:nvPr>
            <p:ph type="title" idx="4294967295"/>
          </p:nvPr>
        </p:nvSpPr>
        <p:spPr>
          <a:xfrm>
            <a:off x="4849525" y="1937896"/>
            <a:ext cx="15115593" cy="2069783"/>
          </a:xfrm>
          <a:prstGeom prst="rect">
            <a:avLst/>
          </a:prstGeom>
        </p:spPr>
        <p:txBody>
          <a:bodyPr lIns="0" tIns="0" rIns="0" bIns="0"/>
          <a:lstStyle>
            <a:lvl1pPr defTabSz="1824852">
              <a:defRPr sz="7400" b="1">
                <a:solidFill>
                  <a:schemeClr val="accent1"/>
                </a:solidFill>
              </a:defRPr>
            </a:lvl1pPr>
          </a:lstStyle>
          <a:p>
            <a:r>
              <a:t>Wat is bemoeizorg?</a:t>
            </a:r>
          </a:p>
        </p:txBody>
      </p:sp>
      <p:sp>
        <p:nvSpPr>
          <p:cNvPr id="247" name="Zorg voor mensen die geen zorg willen, maar het wel nodig hebben.…"/>
          <p:cNvSpPr>
            <a:spLocks noGrp="1"/>
          </p:cNvSpPr>
          <p:nvPr>
            <p:ph type="body" sz="half" idx="4294967295"/>
          </p:nvPr>
        </p:nvSpPr>
        <p:spPr>
          <a:xfrm>
            <a:off x="4117428" y="3840984"/>
            <a:ext cx="16149144" cy="8268362"/>
          </a:xfrm>
          <a:prstGeom prst="rect">
            <a:avLst/>
          </a:prstGeom>
        </p:spPr>
        <p:txBody>
          <a:bodyPr lIns="0" tIns="0" rIns="0" bIns="0"/>
          <a:lstStyle/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endParaRPr/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Zorg voor mensen die geen zorg willen, maar het wel nodig hebben.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Bemoeizorg is voor oordeels</a:t>
            </a:r>
            <a:r>
              <a:rPr b="1" i="1"/>
              <a:t>on</a:t>
            </a:r>
            <a:r>
              <a:t>bekwamen!</a:t>
            </a:r>
          </a:p>
          <a:p>
            <a:pPr marL="473740" indent="-473740" defTabSz="1824852">
              <a:lnSpc>
                <a:spcPct val="110000"/>
              </a:lnSpc>
              <a:spcBef>
                <a:spcPts val="0"/>
              </a:spcBef>
              <a:buChar char="•"/>
              <a:defRPr sz="5400">
                <a:solidFill>
                  <a:schemeClr val="accent1"/>
                </a:solidFill>
              </a:defRPr>
            </a:pPr>
            <a:r>
              <a:t>Drie strategieën:</a:t>
            </a:r>
          </a:p>
          <a:p>
            <a:pPr marL="1551651" lvl="2" indent="-473740" defTabSz="1824852">
              <a:lnSpc>
                <a:spcPct val="110000"/>
              </a:lnSpc>
              <a:spcBef>
                <a:spcPts val="0"/>
              </a:spcBef>
              <a:defRPr sz="5400">
                <a:solidFill>
                  <a:schemeClr val="accent1"/>
                </a:solidFill>
              </a:defRPr>
            </a:pPr>
            <a:r>
              <a:t>De ‘ezel’ =&gt; als de patient er bij is.</a:t>
            </a:r>
          </a:p>
          <a:p>
            <a:pPr marL="1551651" lvl="2" indent="-473740" defTabSz="1824852">
              <a:lnSpc>
                <a:spcPct val="110000"/>
              </a:lnSpc>
              <a:spcBef>
                <a:spcPts val="0"/>
              </a:spcBef>
              <a:defRPr sz="5400">
                <a:solidFill>
                  <a:schemeClr val="accent1"/>
                </a:solidFill>
              </a:defRPr>
            </a:pPr>
            <a:r>
              <a:t>De ‘tang’ =&gt; als je anderen erbij inzet</a:t>
            </a:r>
          </a:p>
          <a:p>
            <a:pPr marL="1551651" lvl="2" indent="-473740" defTabSz="1824852">
              <a:lnSpc>
                <a:spcPct val="110000"/>
              </a:lnSpc>
              <a:spcBef>
                <a:spcPts val="0"/>
              </a:spcBef>
              <a:defRPr sz="5400">
                <a:solidFill>
                  <a:schemeClr val="accent1"/>
                </a:solidFill>
              </a:defRPr>
            </a:pPr>
            <a:r>
              <a:t>De ‘baas’ =&gt; als er gevaar is</a:t>
            </a:r>
          </a:p>
        </p:txBody>
      </p:sp>
      <p:sp>
        <p:nvSpPr>
          <p:cNvPr id="248" name="Dianummer"/>
          <p:cNvSpPr>
            <a:spLocks noGrp="1"/>
          </p:cNvSpPr>
          <p:nvPr>
            <p:ph type="sldNum" sz="quarter" idx="4294967295"/>
          </p:nvPr>
        </p:nvSpPr>
        <p:spPr>
          <a:xfrm>
            <a:off x="19797025" y="13048502"/>
            <a:ext cx="168090" cy="3210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0080"/>
      </a:accent1>
      <a:accent2>
        <a:srgbClr val="F0E8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7512" tIns="77512" rIns="77512" bIns="77512" numCol="1" spcCol="38100" rtlCol="0" anchor="t">
        <a:spAutoFit/>
      </a:bodyPr>
      <a:lstStyle>
        <a:defPPr marL="0" marR="0" indent="0" algn="l" defTabSz="15503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7512" tIns="77512" rIns="77512" bIns="77512" numCol="1" spcCol="38100" rtlCol="0" anchor="t">
        <a:spAutoFit/>
      </a:bodyPr>
      <a:lstStyle>
        <a:defPPr marL="0" marR="0" indent="0" algn="l" defTabSz="15503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808080"/>
      </a:dk1>
      <a:lt1>
        <a:srgbClr val="000080"/>
      </a:lt1>
      <a:dk2>
        <a:srgbClr val="A7A7A7"/>
      </a:dk2>
      <a:lt2>
        <a:srgbClr val="535353"/>
      </a:lt2>
      <a:accent1>
        <a:srgbClr val="000080"/>
      </a:accent1>
      <a:accent2>
        <a:srgbClr val="F0E8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7512" tIns="77512" rIns="77512" bIns="77512" numCol="1" spcCol="38100" rtlCol="0" anchor="t">
        <a:spAutoFit/>
      </a:bodyPr>
      <a:lstStyle>
        <a:defPPr marL="0" marR="0" indent="0" algn="l" defTabSz="15503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7512" tIns="77512" rIns="77512" bIns="77512" numCol="1" spcCol="38100" rtlCol="0" anchor="t">
        <a:spAutoFit/>
      </a:bodyPr>
      <a:lstStyle>
        <a:defPPr marL="0" marR="0" indent="0" algn="l" defTabSz="15503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1075</Words>
  <Application>Microsoft Office PowerPoint</Application>
  <PresentationFormat>Aangepast</PresentationFormat>
  <Paragraphs>190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Blank Presentation</vt:lpstr>
      <vt:lpstr>PowerPoint-presentatie</vt:lpstr>
      <vt:lpstr>Wat is lastig aan acute psychiatrie cq. EPA’s?</vt:lpstr>
      <vt:lpstr>Wat doe je als huisarts bij EPA’s: Do’s en Don’ts</vt:lpstr>
      <vt:lpstr>Twee vragen:</vt:lpstr>
      <vt:lpstr>PowerPoint-presentatie</vt:lpstr>
      <vt:lpstr>Terug naar de casus:</vt:lpstr>
      <vt:lpstr>Wat is oordeelsbekwaamheid?</vt:lpstr>
      <vt:lpstr>Hoe bepalen we de  oordeels(on)bekwaamheid?</vt:lpstr>
      <vt:lpstr>Wat is bemoeizorg?</vt:lpstr>
      <vt:lpstr>Wat is en hoe voelt een psychose?</vt:lpstr>
      <vt:lpstr>Wat is een psychose?</vt:lpstr>
      <vt:lpstr>Hoe voelt een psychose?</vt:lpstr>
      <vt:lpstr>Mensen met een psychose hebben vaak last van:</vt:lpstr>
      <vt:lpstr>Zinvolle manieren om over psychose te praten:</vt:lpstr>
      <vt:lpstr>Een verhelderende anekdote:</vt:lpstr>
      <vt:lpstr>PowerPoint-presentatie</vt:lpstr>
      <vt:lpstr>Ingrijpen in geval van gevaar:</vt:lpstr>
      <vt:lpstr>Oordeelsonbekwaam en geen gevaar:   Probeer patiënt te ‘verleiden’. . .</vt:lpstr>
      <vt:lpstr>Reflectief luisteren als arts: Do’s</vt:lpstr>
      <vt:lpstr>Reflectief luisteren als arts: Don’ts</vt:lpstr>
      <vt:lpstr>Begrip, empathie, relatie:</vt:lpstr>
      <vt:lpstr>Heb begrip voor:</vt:lpstr>
      <vt:lpstr>Zoek gemeenschappelijke doelen</vt:lpstr>
      <vt:lpstr>Nuttige literatuur:</vt:lpstr>
      <vt:lpstr>Toegift: De 4 basisvragen id GGZ:</vt:lpstr>
      <vt:lpstr>Dankwoord: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Walstock, Dick</dc:creator>
  <cp:lastModifiedBy>Walstock, Dick</cp:lastModifiedBy>
  <cp:revision>5</cp:revision>
  <dcterms:modified xsi:type="dcterms:W3CDTF">2017-09-19T13:52:58Z</dcterms:modified>
</cp:coreProperties>
</file>