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2"/>
  </p:notesMasterIdLst>
  <p:sldIdLst>
    <p:sldId id="256" r:id="rId2"/>
    <p:sldId id="404" r:id="rId3"/>
    <p:sldId id="327" r:id="rId4"/>
    <p:sldId id="328" r:id="rId5"/>
    <p:sldId id="343" r:id="rId6"/>
    <p:sldId id="329" r:id="rId7"/>
    <p:sldId id="393" r:id="rId8"/>
    <p:sldId id="360" r:id="rId9"/>
    <p:sldId id="320" r:id="rId10"/>
    <p:sldId id="331" r:id="rId11"/>
    <p:sldId id="312" r:id="rId12"/>
    <p:sldId id="332" r:id="rId13"/>
    <p:sldId id="361" r:id="rId14"/>
    <p:sldId id="333" r:id="rId15"/>
    <p:sldId id="394" r:id="rId16"/>
    <p:sldId id="338" r:id="rId17"/>
    <p:sldId id="334" r:id="rId18"/>
    <p:sldId id="355" r:id="rId19"/>
    <p:sldId id="335" r:id="rId20"/>
    <p:sldId id="40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shia Oei" initials="LO" lastIdx="1" clrIdx="0">
    <p:extLst>
      <p:ext uri="{19B8F6BF-5375-455C-9EA6-DF929625EA0E}">
        <p15:presenceInfo xmlns:p15="http://schemas.microsoft.com/office/powerpoint/2012/main" userId="208ca5f9855f9c3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351DE-EED9-426E-9596-E79DF148FEAE}" type="datetimeFigureOut">
              <a:rPr lang="nl-NL" smtClean="0"/>
              <a:t>3-3-2022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0E5B8-39F3-4030-9C01-86602C5068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881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D999BA-E4FA-47DD-A394-F09E3EE5A69B}" type="slidenum">
              <a:rPr lang="nl-NL"/>
              <a:pPr/>
              <a:t>3</a:t>
            </a:fld>
            <a:endParaRPr lang="nl-NL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7CA2BB-51EB-4D3D-8159-3381E775C9E9}" type="slidenum">
              <a:rPr lang="nl-NL"/>
              <a:pPr/>
              <a:t>5</a:t>
            </a:fld>
            <a:endParaRPr lang="nl-N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574" y="4861441"/>
            <a:ext cx="5206153" cy="460557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Bron: www.pixabay.com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50E5B8-39F3-4030-9C01-86602C50681E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7721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5822E-79D9-4505-AE71-0DD31DE03627}" type="slidenum">
              <a:rPr lang="nl-NL"/>
              <a:pPr/>
              <a:t>8</a:t>
            </a:fld>
            <a:endParaRPr lang="nl-NL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355" y="4862093"/>
            <a:ext cx="5206590" cy="46052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F1CEB-CE93-4635-A411-157F4D7612C4}" type="slidenum">
              <a:rPr lang="nl-NL"/>
              <a:pPr/>
              <a:t>13</a:t>
            </a:fld>
            <a:endParaRPr lang="nl-NL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355" y="4862093"/>
            <a:ext cx="5206590" cy="46052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7E6433-19DD-4DE6-9D63-D0D188E36C94}" type="slidenum">
              <a:rPr lang="nl-NL"/>
              <a:pPr/>
              <a:t>15</a:t>
            </a:fld>
            <a:endParaRPr lang="nl-NL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D99BCA-EE63-4C05-9007-D679F4D8BB1B}" type="slidenum">
              <a:rPr lang="nl-NL"/>
              <a:pPr/>
              <a:t>16</a:t>
            </a:fld>
            <a:endParaRPr lang="nl-NL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355" y="4862093"/>
            <a:ext cx="5206590" cy="46052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41F36-41C1-40D4-B8C8-0FE585422F3E}" type="slidenum">
              <a:rPr lang="nl-NL"/>
              <a:pPr/>
              <a:t>18</a:t>
            </a:fld>
            <a:endParaRPr lang="nl-NL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574" y="4861441"/>
            <a:ext cx="5206153" cy="460557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2C1D72D-87FA-4FD0-A81A-2B4C36060E00}" type="datetimeFigureOut">
              <a:rPr lang="nl-NL" smtClean="0"/>
              <a:t>3-3-2022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1F08-35E0-417D-AD84-B5665E9AB30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49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D72D-87FA-4FD0-A81A-2B4C36060E00}" type="datetimeFigureOut">
              <a:rPr lang="nl-NL" smtClean="0"/>
              <a:t>3-3-2022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1F08-35E0-417D-AD84-B5665E9AB3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124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D72D-87FA-4FD0-A81A-2B4C36060E00}" type="datetimeFigureOut">
              <a:rPr lang="nl-NL" smtClean="0"/>
              <a:t>3-3-2022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1F08-35E0-417D-AD84-B5665E9AB30D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11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D72D-87FA-4FD0-A81A-2B4C36060E00}" type="datetimeFigureOut">
              <a:rPr lang="nl-NL" smtClean="0"/>
              <a:t>3-3-2022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1F08-35E0-417D-AD84-B5665E9AB3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7546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D72D-87FA-4FD0-A81A-2B4C36060E00}" type="datetimeFigureOut">
              <a:rPr lang="nl-NL" smtClean="0"/>
              <a:t>3-3-2022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1F08-35E0-417D-AD84-B5665E9AB30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231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D72D-87FA-4FD0-A81A-2B4C36060E00}" type="datetimeFigureOut">
              <a:rPr lang="nl-NL" smtClean="0"/>
              <a:t>3-3-2022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1F08-35E0-417D-AD84-B5665E9AB3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169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D72D-87FA-4FD0-A81A-2B4C36060E00}" type="datetimeFigureOut">
              <a:rPr lang="nl-NL" smtClean="0"/>
              <a:t>3-3-2022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1F08-35E0-417D-AD84-B5665E9AB3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408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D72D-87FA-4FD0-A81A-2B4C36060E00}" type="datetimeFigureOut">
              <a:rPr lang="nl-NL" smtClean="0"/>
              <a:t>3-3-2022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1F08-35E0-417D-AD84-B5665E9AB3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281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D72D-87FA-4FD0-A81A-2B4C36060E00}" type="datetimeFigureOut">
              <a:rPr lang="nl-NL" smtClean="0"/>
              <a:t>3-3-2022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1F08-35E0-417D-AD84-B5665E9AB3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12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D72D-87FA-4FD0-A81A-2B4C36060E00}" type="datetimeFigureOut">
              <a:rPr lang="nl-NL" smtClean="0"/>
              <a:t>3-3-2022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1F08-35E0-417D-AD84-B5665E9AB3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3235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D72D-87FA-4FD0-A81A-2B4C36060E00}" type="datetimeFigureOut">
              <a:rPr lang="nl-NL" smtClean="0"/>
              <a:t>3-3-2022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1F08-35E0-417D-AD84-B5665E9AB30D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309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D2C1D72D-87FA-4FD0-A81A-2B4C36060E00}" type="datetimeFigureOut">
              <a:rPr lang="nl-NL" smtClean="0"/>
              <a:t>3-3-2022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2EF51F08-35E0-417D-AD84-B5665E9AB30D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73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52B12D-110F-49C7-8F46-5EF3AFD1D1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Bouwsteen Erectiele dysfunctie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5025835-A42A-4F43-826B-513833E363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Leerlijn Seksualiteit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4ECAF3E-C1C0-4C6C-AF4E-5672201F18AF}"/>
              </a:ext>
            </a:extLst>
          </p:cNvPr>
          <p:cNvSpPr txBox="1"/>
          <p:nvPr/>
        </p:nvSpPr>
        <p:spPr>
          <a:xfrm>
            <a:off x="733426" y="962025"/>
            <a:ext cx="105632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/>
              <a:t>7 Stellingen </a:t>
            </a:r>
          </a:p>
          <a:p>
            <a:pPr algn="ctr"/>
            <a:r>
              <a:rPr lang="nl-NL" sz="6000" b="1" dirty="0"/>
              <a:t>Over erectiele dysfunctie</a:t>
            </a:r>
          </a:p>
          <a:p>
            <a:pPr algn="ctr"/>
            <a:endParaRPr lang="nl-NL" sz="6000" b="1" dirty="0"/>
          </a:p>
          <a:p>
            <a:pPr algn="ctr"/>
            <a:r>
              <a:rPr lang="nl-NL" sz="6000" b="1" dirty="0"/>
              <a:t>Waar of onwaar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742726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646803-D9AF-408A-B1EE-577719AC5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3. ED moet op de koop toe genomen worden door ouder	</a:t>
            </a:r>
            <a:br>
              <a:rPr lang="nl-NL" sz="3200" dirty="0"/>
            </a:br>
            <a:r>
              <a:rPr lang="nl-NL" sz="3200" dirty="0"/>
              <a:t>	wordende mannen?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EEE784-4678-4F44-902E-FD1F79471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385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Epidemiologie ED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2027238" y="1619250"/>
            <a:ext cx="8317234" cy="4114800"/>
          </a:xfrm>
        </p:spPr>
        <p:txBody>
          <a:bodyPr>
            <a:normAutofit/>
          </a:bodyPr>
          <a:lstStyle/>
          <a:p>
            <a:pPr eaLnBrk="1" hangingPunct="1"/>
            <a:endParaRPr lang="nl-NL" sz="2000" dirty="0"/>
          </a:p>
          <a:p>
            <a:pPr eaLnBrk="1" hangingPunct="1"/>
            <a:r>
              <a:rPr lang="nl-NL" sz="2400" dirty="0"/>
              <a:t>Prevalentie Nederland is 15%</a:t>
            </a:r>
          </a:p>
          <a:p>
            <a:pPr lvl="1" eaLnBrk="1" hangingPunct="1"/>
            <a:r>
              <a:rPr lang="nl-NL" sz="2400" dirty="0"/>
              <a:t>18 - 30 jaar	  4%</a:t>
            </a:r>
          </a:p>
          <a:p>
            <a:pPr lvl="1" eaLnBrk="1" hangingPunct="1"/>
            <a:r>
              <a:rPr lang="nl-NL" sz="2400" dirty="0"/>
              <a:t>61 - 70 jaar	40%</a:t>
            </a:r>
          </a:p>
          <a:p>
            <a:pPr lvl="1" eaLnBrk="1" hangingPunct="1"/>
            <a:endParaRPr lang="nl-NL" sz="2400" dirty="0"/>
          </a:p>
          <a:p>
            <a:pPr eaLnBrk="1" hangingPunct="1"/>
            <a:r>
              <a:rPr lang="nl-NL" sz="2400" dirty="0"/>
              <a:t>Maar… de hinder hiervan neemt </a:t>
            </a:r>
            <a:r>
              <a:rPr lang="nl-NL" sz="2400" i="1" dirty="0"/>
              <a:t>af</a:t>
            </a:r>
            <a:r>
              <a:rPr lang="nl-NL" sz="2400" dirty="0"/>
              <a:t> met leeftijd!</a:t>
            </a:r>
          </a:p>
          <a:p>
            <a:pPr lvl="1" eaLnBrk="1" hangingPunct="1"/>
            <a:r>
              <a:rPr lang="nl-NL" sz="2400" dirty="0"/>
              <a:t>&lt; 50 jaar 	64%</a:t>
            </a:r>
          </a:p>
          <a:p>
            <a:pPr lvl="1" eaLnBrk="1" hangingPunct="1"/>
            <a:r>
              <a:rPr lang="nl-NL" sz="2400" dirty="0"/>
              <a:t>70-79 jaar	27%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10D5BB-1088-4646-841B-D78DC5719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/>
              <a:t>4. Bij ED moet altijd het testosteron worden bepaald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2F5419-453B-44B1-BFD7-0170C9410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7525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73600"/>
            <a:ext cx="7772400" cy="1066800"/>
          </a:xfrm>
        </p:spPr>
        <p:txBody>
          <a:bodyPr/>
          <a:lstStyle/>
          <a:p>
            <a:r>
              <a:rPr lang="en-US" dirty="0"/>
              <a:t>ED en </a:t>
            </a:r>
            <a:r>
              <a:rPr lang="en-US" dirty="0" err="1"/>
              <a:t>hypogonadisme</a:t>
            </a:r>
            <a:endParaRPr lang="en-US" dirty="0"/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2209800" y="2570163"/>
            <a:ext cx="6597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buFontTx/>
              <a:buChar char="•"/>
            </a:pPr>
            <a:endParaRPr lang="en-US" sz="2400"/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4953000" y="25717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endParaRPr lang="en-US" sz="240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2208213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4200">
              <a:solidFill>
                <a:schemeClr val="tx2"/>
              </a:solidFill>
            </a:endParaRPr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135189" y="1628775"/>
            <a:ext cx="7921625" cy="467995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nl-NL" sz="2400" dirty="0"/>
              <a:t>Alleen bij aanwijzingen in de anamnese zoals: </a:t>
            </a:r>
          </a:p>
          <a:p>
            <a:pPr>
              <a:lnSpc>
                <a:spcPct val="90000"/>
              </a:lnSpc>
            </a:pPr>
            <a:r>
              <a:rPr lang="nl-NL" sz="2400" dirty="0"/>
              <a:t>Moeheid, somberheid, spierzwakte, verminderd verlangen</a:t>
            </a:r>
          </a:p>
          <a:p>
            <a:pPr>
              <a:lnSpc>
                <a:spcPct val="90000"/>
              </a:lnSpc>
            </a:pPr>
            <a:endParaRPr lang="nl-NL" sz="2400" dirty="0"/>
          </a:p>
          <a:p>
            <a:pPr>
              <a:lnSpc>
                <a:spcPct val="90000"/>
              </a:lnSpc>
            </a:pPr>
            <a:r>
              <a:rPr lang="nl-NL" sz="2400" dirty="0"/>
              <a:t>ED niet reagerend op orale behandeling</a:t>
            </a:r>
          </a:p>
          <a:p>
            <a:pPr>
              <a:lnSpc>
                <a:spcPct val="90000"/>
              </a:lnSpc>
            </a:pPr>
            <a:endParaRPr lang="nl-NL" sz="2400" dirty="0"/>
          </a:p>
          <a:p>
            <a:pPr>
              <a:lnSpc>
                <a:spcPct val="90000"/>
              </a:lnSpc>
            </a:pPr>
            <a:r>
              <a:rPr lang="nl-NL" sz="2400" dirty="0"/>
              <a:t>Beleid: </a:t>
            </a:r>
          </a:p>
          <a:p>
            <a:pPr lvl="1">
              <a:lnSpc>
                <a:spcPct val="90000"/>
              </a:lnSpc>
            </a:pPr>
            <a:r>
              <a:rPr lang="nl-NL" sz="2400" dirty="0"/>
              <a:t>2x testosteronbepaling voor 10.00 u.</a:t>
            </a:r>
          </a:p>
          <a:p>
            <a:pPr lvl="1">
              <a:lnSpc>
                <a:spcPct val="90000"/>
              </a:lnSpc>
            </a:pPr>
            <a:r>
              <a:rPr lang="nl-NL" sz="2400" dirty="0"/>
              <a:t>Indien &lt; 12.0 </a:t>
            </a:r>
            <a:r>
              <a:rPr lang="nl-NL" sz="2400" dirty="0" err="1"/>
              <a:t>nmol</a:t>
            </a:r>
            <a:r>
              <a:rPr lang="nl-NL" sz="2400" dirty="0"/>
              <a:t>/l : naar uroloog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735960" y="6453189"/>
            <a:ext cx="47525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nl-NL" sz="1000" dirty="0"/>
              <a:t>Leusink et al. NHG standaard  ED. Huisarts en Wetenschap 2008:51(8):381-94</a:t>
            </a:r>
            <a:r>
              <a:rPr lang="nl-NL" sz="1000" b="1" dirty="0"/>
              <a:t>.</a:t>
            </a:r>
            <a:endParaRPr lang="en-US" sz="1000" b="1" dirty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77309D-1DEA-41CD-97E9-76FE33E3F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5. </a:t>
            </a:r>
            <a:r>
              <a:rPr lang="nl-NL" sz="4800" dirty="0" err="1"/>
              <a:t>Tadalafil</a:t>
            </a:r>
            <a:r>
              <a:rPr lang="nl-NL" sz="4800" dirty="0"/>
              <a:t> is effectiever dan </a:t>
            </a:r>
            <a:r>
              <a:rPr lang="nl-NL" sz="4800" dirty="0" err="1"/>
              <a:t>Sildanafil</a:t>
            </a:r>
            <a:r>
              <a:rPr lang="nl-NL" sz="4800" dirty="0"/>
              <a:t>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8A3250-EF8D-4A60-81E3-1B581BB11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978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1" y="1604963"/>
            <a:ext cx="8145463" cy="4114800"/>
          </a:xfrm>
          <a:noFill/>
          <a:ln/>
        </p:spPr>
        <p:txBody>
          <a:bodyPr/>
          <a:lstStyle/>
          <a:p>
            <a:r>
              <a:rPr lang="nl-NL" sz="2400" b="1"/>
              <a:t>Kortwerkend (4-5 uur):</a:t>
            </a:r>
          </a:p>
          <a:p>
            <a:pPr lvl="1"/>
            <a:r>
              <a:rPr lang="nl-NL"/>
              <a:t>sildenafil, vardenafil</a:t>
            </a:r>
          </a:p>
          <a:p>
            <a:r>
              <a:rPr lang="nl-NL" sz="2400" b="1"/>
              <a:t>Langwerkend (36 uur)</a:t>
            </a:r>
            <a:r>
              <a:rPr lang="nl-NL" sz="2800"/>
              <a:t>:</a:t>
            </a:r>
          </a:p>
          <a:p>
            <a:pPr lvl="1"/>
            <a:r>
              <a:rPr lang="nl-NL"/>
              <a:t>tadalafil</a:t>
            </a:r>
          </a:p>
          <a:p>
            <a:endParaRPr lang="nl-NL">
              <a:solidFill>
                <a:schemeClr val="bg2"/>
              </a:solidFill>
            </a:endParaRPr>
          </a:p>
          <a:p>
            <a:endParaRPr lang="nl-NL">
              <a:solidFill>
                <a:schemeClr val="bg2"/>
              </a:solidFill>
            </a:endParaRPr>
          </a:p>
        </p:txBody>
      </p:sp>
      <p:sp>
        <p:nvSpPr>
          <p:cNvPr id="128003" name="Rectangle 3"/>
          <p:cNvSpPr>
            <a:spLocks noChangeArrowheads="1"/>
          </p:cNvSpPr>
          <p:nvPr/>
        </p:nvSpPr>
        <p:spPr bwMode="auto">
          <a:xfrm>
            <a:off x="2423592" y="620688"/>
            <a:ext cx="7772400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nl-NL" sz="4000" dirty="0" err="1">
                <a:solidFill>
                  <a:schemeClr val="tx2"/>
                </a:solidFill>
              </a:rPr>
              <a:t>NHG-standaard</a:t>
            </a:r>
            <a:r>
              <a:rPr lang="nl-NL" sz="4000" dirty="0">
                <a:solidFill>
                  <a:schemeClr val="tx2"/>
                </a:solidFill>
              </a:rPr>
              <a:t> orale medicatie </a:t>
            </a:r>
          </a:p>
        </p:txBody>
      </p:sp>
      <p:pic>
        <p:nvPicPr>
          <p:cNvPr id="1280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1584" y="4365104"/>
            <a:ext cx="4052390" cy="12241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2800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1584" y="3861049"/>
            <a:ext cx="3087688" cy="350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28008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76120" y="3280128"/>
            <a:ext cx="2736304" cy="27905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735960" y="6453189"/>
            <a:ext cx="47525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nl-NL" sz="1000" dirty="0"/>
              <a:t>Leusink et al. NHG standaard  ED. Huisarts en Wetenschap 2008:51(8):381-94</a:t>
            </a:r>
            <a:r>
              <a:rPr lang="nl-NL" sz="1000" b="1" dirty="0"/>
              <a:t>.</a:t>
            </a:r>
            <a:endParaRPr lang="en-US" sz="1000" b="1" dirty="0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Counseling </a:t>
            </a:r>
            <a:r>
              <a:rPr lang="en-US" dirty="0" err="1"/>
              <a:t>erectiepil</a:t>
            </a:r>
            <a:r>
              <a:rPr lang="en-US" dirty="0"/>
              <a:t> (1)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1"/>
            <a:ext cx="7772400" cy="4543425"/>
          </a:xfrm>
        </p:spPr>
        <p:txBody>
          <a:bodyPr/>
          <a:lstStyle/>
          <a:p>
            <a:r>
              <a:rPr lang="en-US" sz="2400" dirty="0" err="1"/>
              <a:t>Alle</a:t>
            </a:r>
            <a:r>
              <a:rPr lang="en-US" sz="2400" dirty="0"/>
              <a:t> </a:t>
            </a:r>
            <a:r>
              <a:rPr lang="en-US" sz="2400" dirty="0" err="1"/>
              <a:t>erectiepillen</a:t>
            </a:r>
            <a:r>
              <a:rPr lang="en-US" sz="2400" dirty="0"/>
              <a:t> </a:t>
            </a:r>
            <a:r>
              <a:rPr lang="en-US" sz="2400" dirty="0" err="1"/>
              <a:t>zijn</a:t>
            </a:r>
            <a:r>
              <a:rPr lang="en-US" sz="2400" dirty="0"/>
              <a:t> </a:t>
            </a:r>
            <a:r>
              <a:rPr lang="en-US" sz="2400" dirty="0" err="1"/>
              <a:t>effectief</a:t>
            </a:r>
            <a:r>
              <a:rPr lang="en-US" sz="2400" dirty="0"/>
              <a:t> en  </a:t>
            </a:r>
            <a:r>
              <a:rPr lang="en-US" sz="2400" dirty="0" err="1"/>
              <a:t>worden</a:t>
            </a:r>
            <a:r>
              <a:rPr lang="en-US" sz="2400" dirty="0"/>
              <a:t> </a:t>
            </a:r>
            <a:r>
              <a:rPr lang="en-US" sz="2400" dirty="0" err="1"/>
              <a:t>goed</a:t>
            </a:r>
            <a:r>
              <a:rPr lang="en-US" sz="2400" dirty="0"/>
              <a:t> </a:t>
            </a:r>
            <a:r>
              <a:rPr lang="en-US" sz="2400" dirty="0" err="1"/>
              <a:t>verdragen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Kortwerkend</a:t>
            </a:r>
            <a:r>
              <a:rPr lang="en-US" sz="2400" dirty="0"/>
              <a:t> of </a:t>
            </a:r>
            <a:r>
              <a:rPr lang="en-US" sz="2400" dirty="0" err="1"/>
              <a:t>langwerkend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Hoe </a:t>
            </a:r>
            <a:r>
              <a:rPr lang="en-US" sz="2000" dirty="0" err="1"/>
              <a:t>wordt</a:t>
            </a:r>
            <a:r>
              <a:rPr lang="en-US" sz="2000" dirty="0"/>
              <a:t> </a:t>
            </a:r>
            <a:r>
              <a:rPr lang="en-US" sz="2000" dirty="0" err="1"/>
              <a:t>vrijen</a:t>
            </a:r>
            <a:r>
              <a:rPr lang="en-US" sz="2000" dirty="0"/>
              <a:t> </a:t>
            </a:r>
            <a:r>
              <a:rPr lang="en-US" sz="2000" dirty="0" err="1"/>
              <a:t>gepland</a:t>
            </a:r>
            <a:r>
              <a:rPr lang="en-US" sz="2000" dirty="0"/>
              <a:t>?</a:t>
            </a:r>
          </a:p>
          <a:p>
            <a:pPr lvl="1"/>
            <a:r>
              <a:rPr lang="en-US" sz="2000" dirty="0" err="1"/>
              <a:t>Prestatiedruk</a:t>
            </a:r>
            <a:r>
              <a:rPr lang="en-US" sz="2000" dirty="0"/>
              <a:t>?</a:t>
            </a:r>
          </a:p>
          <a:p>
            <a:pPr lvl="1"/>
            <a:r>
              <a:rPr lang="en-US" sz="2000" dirty="0"/>
              <a:t>Weekend?</a:t>
            </a:r>
          </a:p>
          <a:p>
            <a:pPr lvl="1"/>
            <a:r>
              <a:rPr lang="en-US" sz="2000" dirty="0" err="1"/>
              <a:t>Financieel</a:t>
            </a:r>
            <a:r>
              <a:rPr lang="en-US" sz="2000" dirty="0"/>
              <a:t>?</a:t>
            </a:r>
          </a:p>
          <a:p>
            <a:endParaRPr lang="en-US" sz="2400" dirty="0">
              <a:sym typeface="Symbol" pitchFamily="18" charset="2"/>
            </a:endParaRPr>
          </a:p>
          <a:p>
            <a:r>
              <a:rPr lang="en-US" sz="2400" dirty="0" err="1">
                <a:sym typeface="Symbol" pitchFamily="18" charset="2"/>
              </a:rPr>
              <a:t>Langere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werkzaamheid</a:t>
            </a:r>
            <a:r>
              <a:rPr lang="en-US" sz="2400" dirty="0">
                <a:sym typeface="Symbol" pitchFamily="18" charset="2"/>
              </a:rPr>
              <a:t>: </a:t>
            </a:r>
          </a:p>
          <a:p>
            <a:pPr lvl="1"/>
            <a:r>
              <a:rPr lang="en-US" sz="2000" dirty="0" err="1">
                <a:sym typeface="Symbol" pitchFamily="18" charset="2"/>
              </a:rPr>
              <a:t>Erectie</a:t>
            </a:r>
            <a:r>
              <a:rPr lang="en-US" sz="2000" dirty="0">
                <a:sym typeface="Symbol" pitchFamily="18" charset="2"/>
              </a:rPr>
              <a:t> of  </a:t>
            </a:r>
            <a:r>
              <a:rPr lang="en-US" sz="2000" dirty="0" err="1">
                <a:sym typeface="Symbol" pitchFamily="18" charset="2"/>
              </a:rPr>
              <a:t>bijwerkingen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dirty="0" err="1">
                <a:sym typeface="Symbol" pitchFamily="18" charset="2"/>
              </a:rPr>
              <a:t>duren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i="1" dirty="0" err="1">
                <a:sym typeface="Symbol" pitchFamily="18" charset="2"/>
              </a:rPr>
              <a:t>niet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dirty="0" err="1">
                <a:sym typeface="Symbol" pitchFamily="18" charset="2"/>
              </a:rPr>
              <a:t>langer</a:t>
            </a:r>
            <a:endParaRPr lang="en-US" sz="2000" dirty="0"/>
          </a:p>
          <a:p>
            <a:endParaRPr lang="en-US" sz="2800" dirty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EEBBC8-4FE7-45F0-B7EF-C4DD911F3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6. Man die 1 jaar geleden een hartinfarct doormaakte mag</a:t>
            </a:r>
            <a:br>
              <a:rPr lang="nl-NL" sz="3600" dirty="0"/>
            </a:br>
            <a:r>
              <a:rPr lang="nl-NL" sz="3600" dirty="0"/>
              <a:t>	geen erectiepil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F2430F-008F-490A-B7D7-F6091A1EB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9752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Counseling </a:t>
            </a:r>
            <a:r>
              <a:rPr lang="en-US" dirty="0" err="1"/>
              <a:t>erectiepil</a:t>
            </a:r>
            <a:endParaRPr lang="en-US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Adequate </a:t>
            </a:r>
            <a:r>
              <a:rPr lang="en-US" sz="2400" dirty="0" err="1"/>
              <a:t>seksuele</a:t>
            </a:r>
            <a:r>
              <a:rPr lang="en-US" sz="2400" dirty="0"/>
              <a:t> </a:t>
            </a:r>
            <a:r>
              <a:rPr lang="en-US" sz="2400" dirty="0" err="1"/>
              <a:t>prikkeling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Optimaal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4-6 x </a:t>
            </a:r>
            <a:r>
              <a:rPr lang="en-US" sz="2400" dirty="0" err="1"/>
              <a:t>gebruik</a:t>
            </a:r>
            <a:r>
              <a:rPr lang="en-US" sz="2400" dirty="0"/>
              <a:t> (</a:t>
            </a:r>
            <a:r>
              <a:rPr lang="en-US" sz="2400" dirty="0" err="1"/>
              <a:t>alles</a:t>
            </a:r>
            <a:r>
              <a:rPr lang="en-US" sz="2400" dirty="0"/>
              <a:t> </a:t>
            </a:r>
            <a:r>
              <a:rPr lang="en-US" sz="2400" dirty="0" err="1"/>
              <a:t>gebruikt</a:t>
            </a:r>
            <a:r>
              <a:rPr lang="en-US" sz="2400" dirty="0"/>
              <a:t>?)</a:t>
            </a:r>
          </a:p>
          <a:p>
            <a:endParaRPr lang="en-US" sz="2400" dirty="0"/>
          </a:p>
          <a:p>
            <a:r>
              <a:rPr lang="en-US" sz="2400" dirty="0" err="1"/>
              <a:t>Geen</a:t>
            </a:r>
            <a:r>
              <a:rPr lang="en-US" sz="2400" dirty="0"/>
              <a:t>  </a:t>
            </a:r>
            <a:r>
              <a:rPr lang="en-US" sz="2400" dirty="0" err="1"/>
              <a:t>verhoogd</a:t>
            </a:r>
            <a:r>
              <a:rPr lang="en-US" sz="2400" dirty="0"/>
              <a:t> </a:t>
            </a:r>
            <a:r>
              <a:rPr lang="en-US" sz="2400" dirty="0" err="1"/>
              <a:t>gevaar</a:t>
            </a:r>
            <a:r>
              <a:rPr lang="en-US" sz="2400" dirty="0"/>
              <a:t> </a:t>
            </a:r>
            <a:r>
              <a:rPr lang="en-US" sz="2400" dirty="0" err="1"/>
              <a:t>hartproblemen</a:t>
            </a:r>
            <a:r>
              <a:rPr lang="en-US" sz="2400" dirty="0"/>
              <a:t> 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err="1"/>
              <a:t>Tenzij</a:t>
            </a:r>
            <a:r>
              <a:rPr lang="en-US" sz="2400" dirty="0"/>
              <a:t> </a:t>
            </a:r>
            <a:r>
              <a:rPr lang="en-US" sz="2400" dirty="0" err="1"/>
              <a:t>nitraten</a:t>
            </a:r>
            <a:endParaRPr lang="en-US" sz="2400" dirty="0"/>
          </a:p>
          <a:p>
            <a:pPr lvl="1"/>
            <a:r>
              <a:rPr lang="en-US" sz="2400" dirty="0"/>
              <a:t> </a:t>
            </a:r>
            <a:r>
              <a:rPr lang="en-US" sz="2400" dirty="0" err="1"/>
              <a:t>Tenzij</a:t>
            </a:r>
            <a:r>
              <a:rPr lang="en-US" sz="2400" dirty="0"/>
              <a:t> </a:t>
            </a:r>
            <a:r>
              <a:rPr lang="en-US" sz="2400" dirty="0" err="1"/>
              <a:t>niet</a:t>
            </a:r>
            <a:r>
              <a:rPr lang="en-US" sz="2400" dirty="0"/>
              <a:t> </a:t>
            </a:r>
            <a:r>
              <a:rPr lang="en-US" sz="2400" dirty="0" err="1"/>
              <a:t>mogen</a:t>
            </a:r>
            <a:r>
              <a:rPr lang="en-US" sz="2400" dirty="0"/>
              <a:t> </a:t>
            </a:r>
            <a:r>
              <a:rPr lang="en-US" sz="2400" dirty="0" err="1"/>
              <a:t>vrijen</a:t>
            </a:r>
            <a:endParaRPr lang="en-US" sz="2400" dirty="0"/>
          </a:p>
          <a:p>
            <a:pPr lvl="1"/>
            <a:r>
              <a:rPr lang="nl-NL" sz="2400" dirty="0">
                <a:sym typeface="Symbol" pitchFamily="18" charset="2"/>
              </a:rPr>
              <a:t> Tenzij infarct hart/hersenen &lt; 6 maand</a:t>
            </a:r>
          </a:p>
          <a:p>
            <a:pPr lvl="1"/>
            <a:endParaRPr lang="nl-NL" sz="2400" dirty="0">
              <a:sym typeface="Symbol" pitchFamily="18" charset="2"/>
            </a:endParaRPr>
          </a:p>
          <a:p>
            <a:r>
              <a:rPr lang="nl-NL" sz="2400" dirty="0">
                <a:sym typeface="Symbol" pitchFamily="18" charset="2"/>
              </a:rPr>
              <a:t>Slechte relatie + pil = slechte relatie</a:t>
            </a:r>
          </a:p>
          <a:p>
            <a:endParaRPr lang="en-US" sz="2000" dirty="0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B445D6-4AD3-432D-877A-E0C275FDF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7. Erectiepil mag niet gecombineerd met een alpha1-blokker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648833-F504-4A82-A2BF-1B520F564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554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14052C-8D06-47DD-AA20-D759DDDCC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Zijn de volgende stellingen </a:t>
            </a:r>
            <a:br>
              <a:rPr lang="nl-NL" dirty="0"/>
            </a:br>
            <a:r>
              <a:rPr lang="nl-NL" dirty="0"/>
              <a:t>waar of onwaar?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3FCA43-A4C3-425B-AF0B-C0A73E8E3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129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Interacties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nl-NL" sz="3100" dirty="0"/>
              <a:t>Absolute contra-indicaties:</a:t>
            </a:r>
          </a:p>
          <a:p>
            <a:endParaRPr lang="nl-NL" dirty="0"/>
          </a:p>
          <a:p>
            <a:pPr>
              <a:buNone/>
            </a:pPr>
            <a:r>
              <a:rPr lang="nl-NL" dirty="0"/>
              <a:t>	Nitraten!</a:t>
            </a:r>
          </a:p>
          <a:p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sz="3100" dirty="0"/>
              <a:t>Dosis pde-5-remmer verlagen bij:</a:t>
            </a:r>
          </a:p>
          <a:p>
            <a:pPr>
              <a:buNone/>
            </a:pPr>
            <a:r>
              <a:rPr lang="nl-NL" sz="2400" dirty="0"/>
              <a:t>	</a:t>
            </a:r>
          </a:p>
          <a:p>
            <a:pPr>
              <a:buNone/>
            </a:pPr>
            <a:r>
              <a:rPr lang="nl-NL" sz="2400" dirty="0"/>
              <a:t>	</a:t>
            </a:r>
            <a:r>
              <a:rPr lang="el-GR" sz="2400" dirty="0"/>
              <a:t>α</a:t>
            </a:r>
            <a:r>
              <a:rPr lang="el-GR" sz="2400" baseline="-25000" dirty="0"/>
              <a:t>1</a:t>
            </a:r>
            <a:r>
              <a:rPr lang="el-GR" dirty="0"/>
              <a:t>-</a:t>
            </a:r>
            <a:r>
              <a:rPr lang="nl-NL" dirty="0"/>
              <a:t>blokkers, </a:t>
            </a:r>
            <a:r>
              <a:rPr lang="nl-NL" dirty="0" err="1"/>
              <a:t>hiv-remmers</a:t>
            </a:r>
            <a:r>
              <a:rPr lang="nl-NL" dirty="0"/>
              <a:t>, </a:t>
            </a:r>
            <a:r>
              <a:rPr lang="nl-NL" dirty="0" err="1"/>
              <a:t>cimetidine</a:t>
            </a:r>
            <a:r>
              <a:rPr lang="nl-NL" dirty="0"/>
              <a:t>, </a:t>
            </a:r>
            <a:r>
              <a:rPr lang="nl-NL" dirty="0" err="1"/>
              <a:t>claritromycine</a:t>
            </a:r>
            <a:r>
              <a:rPr lang="nl-NL" dirty="0"/>
              <a:t>, </a:t>
            </a:r>
            <a:r>
              <a:rPr lang="nl-NL" dirty="0" err="1"/>
              <a:t>erytromycine</a:t>
            </a:r>
            <a:r>
              <a:rPr lang="nl-NL" dirty="0"/>
              <a:t>, </a:t>
            </a:r>
            <a:r>
              <a:rPr lang="nl-NL" dirty="0" err="1"/>
              <a:t>itraconazol</a:t>
            </a:r>
            <a:r>
              <a:rPr lang="nl-NL" dirty="0"/>
              <a:t>, </a:t>
            </a:r>
            <a:r>
              <a:rPr lang="nl-NL" dirty="0" err="1"/>
              <a:t>ketoconazol</a:t>
            </a:r>
            <a:r>
              <a:rPr lang="nl-NL" dirty="0"/>
              <a:t>, grapefruitsap</a:t>
            </a:r>
          </a:p>
          <a:p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sz="3400" dirty="0"/>
              <a:t>Dosis pde-5-remmer verhogen bij:</a:t>
            </a:r>
          </a:p>
          <a:p>
            <a:endParaRPr lang="nl-NL" dirty="0"/>
          </a:p>
          <a:p>
            <a:pPr>
              <a:buNone/>
            </a:pPr>
            <a:r>
              <a:rPr lang="nl-NL" dirty="0"/>
              <a:t>	</a:t>
            </a:r>
            <a:r>
              <a:rPr lang="nl-NL" dirty="0" err="1"/>
              <a:t>carbamazepine</a:t>
            </a:r>
            <a:endParaRPr lang="nl-NL" dirty="0"/>
          </a:p>
          <a:p>
            <a:endParaRPr lang="nl-NL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24128" y="585216"/>
            <a:ext cx="9720072" cy="1195959"/>
          </a:xfrm>
        </p:spPr>
        <p:txBody>
          <a:bodyPr/>
          <a:lstStyle/>
          <a:p>
            <a:r>
              <a:rPr lang="nl-NL" dirty="0"/>
              <a:t>7 Stellingen</a:t>
            </a:r>
            <a:endParaRPr lang="en-US" dirty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5544" y="1781174"/>
            <a:ext cx="10900682" cy="474268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nl-NL" sz="2400" dirty="0"/>
              <a:t>1. Erectiele disfunctie (ED) is een </a:t>
            </a:r>
            <a:r>
              <a:rPr lang="nl-NL" sz="2400" i="1" dirty="0"/>
              <a:t>life </a:t>
            </a:r>
            <a:r>
              <a:rPr lang="nl-NL" sz="2400" i="1" dirty="0" err="1"/>
              <a:t>style</a:t>
            </a:r>
            <a:r>
              <a:rPr lang="nl-NL" sz="2400" i="1" dirty="0"/>
              <a:t> </a:t>
            </a:r>
            <a:r>
              <a:rPr lang="nl-NL" sz="2400" dirty="0"/>
              <a:t>probleem 			waar/onwaar</a:t>
            </a:r>
          </a:p>
          <a:p>
            <a:pPr>
              <a:buFont typeface="Wingdings" pitchFamily="2" charset="2"/>
              <a:buNone/>
            </a:pPr>
            <a:r>
              <a:rPr lang="nl-NL" sz="2400" dirty="0"/>
              <a:t>2. ED is een voorloper van hart- en vaatziekten			waar/onwaar</a:t>
            </a:r>
          </a:p>
          <a:p>
            <a:pPr>
              <a:buFont typeface="Wingdings" pitchFamily="2" charset="2"/>
              <a:buNone/>
            </a:pPr>
            <a:r>
              <a:rPr lang="nl-NL" sz="2400" dirty="0"/>
              <a:t>3. ED moet op de koop toe genomen worden door ouder	</a:t>
            </a:r>
          </a:p>
          <a:p>
            <a:pPr>
              <a:buFont typeface="Wingdings" pitchFamily="2" charset="2"/>
              <a:buNone/>
            </a:pPr>
            <a:r>
              <a:rPr lang="nl-NL" sz="2400" dirty="0"/>
              <a:t>	wordende mannen				 			waar/onwaar</a:t>
            </a:r>
          </a:p>
          <a:p>
            <a:pPr>
              <a:buFont typeface="Wingdings" pitchFamily="2" charset="2"/>
              <a:buNone/>
            </a:pPr>
            <a:r>
              <a:rPr lang="nl-NL" sz="2400" dirty="0"/>
              <a:t>4. Bij ED moet altijd het testosteron worden bepaald			waar/onwaar</a:t>
            </a:r>
          </a:p>
          <a:p>
            <a:pPr>
              <a:buFont typeface="Wingdings" pitchFamily="2" charset="2"/>
              <a:buNone/>
            </a:pPr>
            <a:r>
              <a:rPr lang="nl-NL" sz="2400" dirty="0"/>
              <a:t>5. Tadalafil is effectiever dan </a:t>
            </a:r>
            <a:r>
              <a:rPr lang="nl-NL" sz="2400" dirty="0" err="1"/>
              <a:t>Sildanafil</a:t>
            </a:r>
            <a:r>
              <a:rPr lang="nl-NL" sz="2400" dirty="0"/>
              <a:t>				waar/onwaar</a:t>
            </a:r>
          </a:p>
          <a:p>
            <a:pPr>
              <a:buFont typeface="Wingdings" pitchFamily="2" charset="2"/>
              <a:buNone/>
            </a:pPr>
            <a:r>
              <a:rPr lang="nl-NL" sz="2400" dirty="0"/>
              <a:t>6. Man die 1 jaar geleden een hartinfarct doormaakte mag</a:t>
            </a:r>
          </a:p>
          <a:p>
            <a:pPr>
              <a:buFont typeface="Wingdings" pitchFamily="2" charset="2"/>
              <a:buNone/>
            </a:pPr>
            <a:r>
              <a:rPr lang="nl-NL" sz="2400" dirty="0"/>
              <a:t>	geen erectiepil							waar/onwaar</a:t>
            </a:r>
          </a:p>
          <a:p>
            <a:pPr>
              <a:buFont typeface="Wingdings" pitchFamily="2" charset="2"/>
              <a:buNone/>
            </a:pPr>
            <a:r>
              <a:rPr lang="nl-NL" sz="2400" dirty="0"/>
              <a:t>7. Erectiepil mag niet gecombineerd met een alpha1-blokker	waar/onwaar</a:t>
            </a:r>
          </a:p>
          <a:p>
            <a:pPr>
              <a:buFont typeface="Wingdings" pitchFamily="2" charset="2"/>
              <a:buNone/>
            </a:pPr>
            <a:r>
              <a:rPr lang="nl-NL" sz="2400" dirty="0"/>
              <a:t>		</a:t>
            </a:r>
            <a:endParaRPr lang="en-US" sz="2400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736B5C-463B-4330-A7A3-05714F549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1. </a:t>
            </a:r>
            <a:r>
              <a:rPr lang="nl-NL" sz="4000" dirty="0"/>
              <a:t>Erectiele disfunctie (ED) is een life </a:t>
            </a:r>
            <a:r>
              <a:rPr lang="nl-NL" sz="4000" dirty="0" err="1"/>
              <a:t>style</a:t>
            </a:r>
            <a:r>
              <a:rPr lang="nl-NL" sz="4000" dirty="0"/>
              <a:t> probleem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01F429-CC3A-42C4-9ECE-A3AFB8574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2739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Leeftijd 		</a:t>
            </a:r>
            <a:r>
              <a:rPr lang="nl-NL" dirty="0" err="1"/>
              <a:t>hypogonadisme</a:t>
            </a:r>
            <a:r>
              <a:rPr lang="nl-NL" dirty="0"/>
              <a:t>, LUTS</a:t>
            </a:r>
          </a:p>
          <a:p>
            <a:r>
              <a:rPr lang="nl-NL" dirty="0"/>
              <a:t>Cardiovasculair	</a:t>
            </a:r>
            <a:r>
              <a:rPr lang="nl-NL" dirty="0" err="1"/>
              <a:t>metabool</a:t>
            </a:r>
            <a:r>
              <a:rPr lang="nl-NL" dirty="0"/>
              <a:t> syndroom, arteriosclerose</a:t>
            </a:r>
          </a:p>
          <a:p>
            <a:r>
              <a:rPr lang="nl-NL" dirty="0" err="1"/>
              <a:t>Neurogeen</a:t>
            </a:r>
            <a:r>
              <a:rPr lang="nl-NL" dirty="0"/>
              <a:t>		MS, CVA</a:t>
            </a:r>
          </a:p>
          <a:p>
            <a:r>
              <a:rPr lang="nl-NL" dirty="0" err="1"/>
              <a:t>Endocrinologisch</a:t>
            </a:r>
            <a:r>
              <a:rPr lang="nl-NL" dirty="0"/>
              <a:t>	diabetes</a:t>
            </a:r>
          </a:p>
          <a:p>
            <a:r>
              <a:rPr lang="nl-NL" dirty="0"/>
              <a:t>Oncologisch		prostaatkanker</a:t>
            </a:r>
          </a:p>
          <a:p>
            <a:r>
              <a:rPr lang="nl-NL" dirty="0"/>
              <a:t>Psychosociaal		depressie</a:t>
            </a:r>
          </a:p>
          <a:p>
            <a:r>
              <a:rPr lang="nl-NL" dirty="0"/>
              <a:t>Seksuologisch		inadequate stimulatie, mythes</a:t>
            </a:r>
          </a:p>
          <a:p>
            <a:r>
              <a:rPr lang="nl-NL" dirty="0"/>
              <a:t>Geneesmiddelen	SSRI, </a:t>
            </a:r>
            <a:r>
              <a:rPr lang="nl-NL" dirty="0" err="1"/>
              <a:t>ant-hypertensiva</a:t>
            </a:r>
            <a:endParaRPr lang="nl-NL" dirty="0"/>
          </a:p>
          <a:p>
            <a:r>
              <a:rPr lang="nl-NL" dirty="0"/>
              <a:t>Life </a:t>
            </a:r>
            <a:r>
              <a:rPr lang="nl-NL" dirty="0" err="1"/>
              <a:t>style</a:t>
            </a:r>
            <a:r>
              <a:rPr lang="nl-NL" dirty="0"/>
              <a:t> 		te weinig beweging, roken, overgewicht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Oorzaken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D17301-16E7-45FA-ADF3-A035EE3C3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dirty="0"/>
              <a:t>2. ED is een voorloper van hart- en vaatziekten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F1D016-3015-49FB-A991-72B1A16C6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6051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Risicogroep</a:t>
            </a:r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6C6E05AD-26C8-418F-89E8-5904ACED5848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767" y="2286000"/>
            <a:ext cx="5018604" cy="4022725"/>
          </a:xfrm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73600"/>
            <a:ext cx="7772400" cy="1066800"/>
          </a:xfrm>
        </p:spPr>
        <p:txBody>
          <a:bodyPr/>
          <a:lstStyle/>
          <a:p>
            <a:r>
              <a:rPr lang="en-US" dirty="0"/>
              <a:t>ED en </a:t>
            </a:r>
            <a:r>
              <a:rPr lang="en-US" dirty="0" err="1"/>
              <a:t>hartvaatziektes</a:t>
            </a:r>
            <a:endParaRPr lang="en-US" dirty="0"/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2209800" y="2570163"/>
            <a:ext cx="6597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buFontTx/>
              <a:buChar char="•"/>
            </a:pPr>
            <a:endParaRPr lang="en-US" sz="2400"/>
          </a:p>
        </p:txBody>
      </p:sp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4953000" y="25717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endParaRPr lang="en-US" sz="240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2286000" y="2057401"/>
            <a:ext cx="7848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endParaRPr lang="en-US" sz="2400"/>
          </a:p>
          <a:p>
            <a:pPr algn="l" eaLnBrk="0" hangingPunct="0"/>
            <a:endParaRPr lang="en-US" sz="2400"/>
          </a:p>
          <a:p>
            <a:pPr algn="l" eaLnBrk="0" hangingPunct="0"/>
            <a:endParaRPr lang="nl-NL" sz="2400"/>
          </a:p>
        </p:txBody>
      </p:sp>
      <p:sp>
        <p:nvSpPr>
          <p:cNvPr id="143366" name="Rectangle 6"/>
          <p:cNvSpPr>
            <a:spLocks noChangeArrowheads="1"/>
          </p:cNvSpPr>
          <p:nvPr/>
        </p:nvSpPr>
        <p:spPr bwMode="auto">
          <a:xfrm>
            <a:off x="2208213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4200">
              <a:solidFill>
                <a:schemeClr val="tx2"/>
              </a:solidFill>
            </a:endParaRPr>
          </a:p>
        </p:txBody>
      </p:sp>
      <p:sp>
        <p:nvSpPr>
          <p:cNvPr id="143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188720" y="1656079"/>
            <a:ext cx="9083744" cy="4392295"/>
          </a:xfrm>
          <a:noFill/>
          <a:ln/>
        </p:spPr>
        <p:txBody>
          <a:bodyPr>
            <a:normAutofit fontScale="85000" lnSpcReduction="20000"/>
          </a:bodyPr>
          <a:lstStyle/>
          <a:p>
            <a:endParaRPr lang="nl-NL" sz="2800" dirty="0"/>
          </a:p>
          <a:p>
            <a:r>
              <a:rPr lang="nl-NL" sz="2800" dirty="0"/>
              <a:t>Gezamenlijke pathogenese (</a:t>
            </a:r>
            <a:r>
              <a:rPr lang="nl-NL" sz="2800" dirty="0" err="1"/>
              <a:t>endotheeldisfunctie</a:t>
            </a:r>
            <a:r>
              <a:rPr lang="nl-NL" sz="2800" dirty="0"/>
              <a:t>)</a:t>
            </a:r>
          </a:p>
          <a:p>
            <a:endParaRPr lang="nl-NL" sz="2800" dirty="0"/>
          </a:p>
          <a:p>
            <a:r>
              <a:rPr lang="nl-NL" sz="2800" dirty="0"/>
              <a:t>ED mogelijk voorspeller HVZ</a:t>
            </a:r>
          </a:p>
          <a:p>
            <a:endParaRPr lang="nl-NL" sz="2800" dirty="0"/>
          </a:p>
          <a:p>
            <a:r>
              <a:rPr lang="nl-NL" sz="2800" dirty="0"/>
              <a:t>Erectiepil geeft </a:t>
            </a:r>
            <a:r>
              <a:rPr lang="nl-NL" sz="2800" dirty="0" err="1"/>
              <a:t>géén</a:t>
            </a:r>
            <a:r>
              <a:rPr lang="nl-NL" sz="2800" dirty="0"/>
              <a:t> hoger risico op myocardinfarct of CVA</a:t>
            </a:r>
          </a:p>
          <a:p>
            <a:endParaRPr lang="nl-NL" sz="2800" dirty="0"/>
          </a:p>
          <a:p>
            <a:r>
              <a:rPr lang="nl-NL" sz="2800" dirty="0"/>
              <a:t>Ook psychogene component: angst bij patiënt én partner (na event)</a:t>
            </a:r>
          </a:p>
          <a:p>
            <a:endParaRPr lang="nl-NL" sz="2800" dirty="0"/>
          </a:p>
          <a:p>
            <a:pPr>
              <a:buFont typeface="Wingdings" pitchFamily="2" charset="2"/>
              <a:buNone/>
            </a:pPr>
            <a:r>
              <a:rPr lang="nl-NL" dirty="0"/>
              <a:t>	</a:t>
            </a:r>
            <a:endParaRPr lang="en-US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511824" y="6453189"/>
            <a:ext cx="597666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nl-NL" sz="1000" dirty="0"/>
              <a:t>Leusink et al. NHG standaard  ED. Huisarts en Wetenschap 2008:51(8):381-94</a:t>
            </a:r>
            <a:r>
              <a:rPr lang="nl-NL" sz="1000" b="1" dirty="0"/>
              <a:t>. Noot 21, 29, 35 en 36</a:t>
            </a:r>
            <a:endParaRPr lang="en-US" sz="1000" b="1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ED als </a:t>
            </a:r>
            <a:r>
              <a:rPr lang="nl-NL" i="1" dirty="0"/>
              <a:t>marker</a:t>
            </a:r>
            <a:r>
              <a:rPr lang="nl-NL" dirty="0"/>
              <a:t> van HVZ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2136648" y="1600200"/>
            <a:ext cx="8153400" cy="4925144"/>
          </a:xfrm>
        </p:spPr>
        <p:txBody>
          <a:bodyPr>
            <a:normAutofit/>
          </a:bodyPr>
          <a:lstStyle/>
          <a:p>
            <a:r>
              <a:rPr lang="nl-NL" dirty="0"/>
              <a:t>Routinematige screening op HVZ is niet geïndiceerd bij alle mannen met ED. </a:t>
            </a:r>
          </a:p>
          <a:p>
            <a:pPr algn="ctr">
              <a:buNone/>
            </a:pPr>
            <a:r>
              <a:rPr lang="nl-NL" dirty="0"/>
              <a:t>	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>
              <a:buNone/>
            </a:pP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2855640" y="4005064"/>
          <a:ext cx="6096000" cy="136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Zonder ED (n=4247)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Met ED (n=3816)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endParaRPr lang="nl-NL" dirty="0"/>
                    </a:p>
                    <a:p>
                      <a:pPr algn="ctr"/>
                      <a:r>
                        <a:rPr lang="nl-NL" dirty="0"/>
                        <a:t>1,5%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  <a:p>
                      <a:pPr algn="ctr"/>
                      <a:r>
                        <a:rPr lang="nl-NL" dirty="0"/>
                        <a:t>2,4%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3791745" y="3284984"/>
            <a:ext cx="3906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absoluut risico op HVZ per persoon/jaar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847529" y="6309320"/>
            <a:ext cx="447911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00" dirty="0"/>
              <a:t>Leusink et al.  2008. NHG standaard  Erectiele disfunctie. </a:t>
            </a:r>
            <a:r>
              <a:rPr lang="nl-NL" sz="900" i="1" dirty="0"/>
              <a:t>Huisarts&amp;wetenschap, 51</a:t>
            </a:r>
            <a:r>
              <a:rPr lang="nl-NL" sz="900" dirty="0"/>
              <a:t>, 381-394</a:t>
            </a:r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49</TotalTime>
  <Words>675</Words>
  <Application>Microsoft Office PowerPoint</Application>
  <PresentationFormat>Breedbeeld</PresentationFormat>
  <Paragraphs>131</Paragraphs>
  <Slides>20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7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Integraal</vt:lpstr>
      <vt:lpstr>Bouwsteen Erectiele dysfunctie</vt:lpstr>
      <vt:lpstr>Zijn de volgende stellingen  waar of onwaar?</vt:lpstr>
      <vt:lpstr>7 Stellingen</vt:lpstr>
      <vt:lpstr>1. Erectiele disfunctie (ED) is een life style probleem </vt:lpstr>
      <vt:lpstr>Oorzaken</vt:lpstr>
      <vt:lpstr>2. ED is een voorloper van hart- en vaatziekten</vt:lpstr>
      <vt:lpstr>Risicogroep</vt:lpstr>
      <vt:lpstr>ED en hartvaatziektes</vt:lpstr>
      <vt:lpstr>ED als marker van HVZ</vt:lpstr>
      <vt:lpstr>3. ED moet op de koop toe genomen worden door ouder   wordende mannen? </vt:lpstr>
      <vt:lpstr>Epidemiologie ED</vt:lpstr>
      <vt:lpstr>4. Bij ED moet altijd het testosteron worden bepaald</vt:lpstr>
      <vt:lpstr>ED en hypogonadisme</vt:lpstr>
      <vt:lpstr>5. Tadalafil is effectiever dan Sildanafil </vt:lpstr>
      <vt:lpstr>PowerPoint-presentatie</vt:lpstr>
      <vt:lpstr>Counseling erectiepil (1)</vt:lpstr>
      <vt:lpstr>6. Man die 1 jaar geleden een hartinfarct doormaakte mag  geen erectiepil</vt:lpstr>
      <vt:lpstr>Counseling erectiepil</vt:lpstr>
      <vt:lpstr>7. Erectiepil mag niet gecombineerd met een alpha1-blokker</vt:lpstr>
      <vt:lpstr>Interacties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Bouwsteen Erectiele dysfunctie</dc:title>
  <dc:creator>Lishia Oei</dc:creator>
  <cp:lastModifiedBy>Lishia Oei</cp:lastModifiedBy>
  <cp:revision>13</cp:revision>
  <dcterms:created xsi:type="dcterms:W3CDTF">2021-12-01T12:06:14Z</dcterms:created>
  <dcterms:modified xsi:type="dcterms:W3CDTF">2022-03-03T12:01:04Z</dcterms:modified>
</cp:coreProperties>
</file>