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comments/comment6.xml" ContentType="application/vnd.openxmlformats-officedocument.presentationml.comments+xml"/>
  <Override PartName="/ppt/notesSlides/notesSlide10.xml" ContentType="application/vnd.openxmlformats-officedocument.presentationml.notesSlide+xml"/>
  <Override PartName="/ppt/comments/comment7.xml" ContentType="application/vnd.openxmlformats-officedocument.presentationml.comments+xml"/>
  <Override PartName="/ppt/notesSlides/notesSlide11.xml" ContentType="application/vnd.openxmlformats-officedocument.presentationml.notesSlide+xml"/>
  <Override PartName="/ppt/comments/comment8.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9.xml" ContentType="application/vnd.openxmlformats-officedocument.presentationml.comment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7" r:id="rId2"/>
    <p:sldId id="261" r:id="rId3"/>
    <p:sldId id="262" r:id="rId4"/>
    <p:sldId id="316" r:id="rId5"/>
    <p:sldId id="260" r:id="rId6"/>
    <p:sldId id="265" r:id="rId7"/>
    <p:sldId id="317" r:id="rId8"/>
    <p:sldId id="267" r:id="rId9"/>
    <p:sldId id="268" r:id="rId10"/>
    <p:sldId id="258" r:id="rId11"/>
    <p:sldId id="259" r:id="rId12"/>
    <p:sldId id="318" r:id="rId13"/>
    <p:sldId id="313" r:id="rId14"/>
    <p:sldId id="314"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 id="4" name="noor gimbrere" initials="ng" lastIdx="17" clrIdx="3">
    <p:extLst>
      <p:ext uri="{19B8F6BF-5375-455C-9EA6-DF929625EA0E}">
        <p15:presenceInfo xmlns:p15="http://schemas.microsoft.com/office/powerpoint/2012/main" userId="a64c698b7453a3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71703" autoAdjust="0"/>
  </p:normalViewPr>
  <p:slideViewPr>
    <p:cSldViewPr snapToGrid="0">
      <p:cViewPr varScale="1">
        <p:scale>
          <a:sx n="56" d="100"/>
          <a:sy n="56" d="100"/>
        </p:scale>
        <p:origin x="134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09-11T09:53:03.596" idx="1">
    <p:pos x="10" y="10"/>
    <p:text>Punt 1: Veranderen in: Uitwerking voorbereiding: Welke helpenden/remmende factoren ervaar jij tijdens informatieoverdracht</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9-09-11T09:58:13.932" idx="2">
    <p:pos x="10" y="10"/>
    <p:text>...het theoretisch</p:text>
    <p:extLst>
      <p:ext uri="{C676402C-5697-4E1C-873F-D02D1690AC5C}">
        <p15:threadingInfo xmlns:p15="http://schemas.microsoft.com/office/powerpoint/2012/main" timeZoneBias="-120"/>
      </p:ext>
    </p:extLst>
  </p:cm>
  <p:cm authorId="4" dt="2019-09-11T09:58:53.963" idx="3">
    <p:pos x="146" y="146"/>
    <p:text>programma</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9-09-11T09:59:30.408" idx="4">
    <p:pos x="10" y="10"/>
    <p:text>patiënt</p:text>
    <p:extLst>
      <p:ext uri="{C676402C-5697-4E1C-873F-D02D1690AC5C}">
        <p15:threadingInfo xmlns:p15="http://schemas.microsoft.com/office/powerpoint/2012/main" timeZoneBias="-120"/>
      </p:ext>
    </p:extLst>
  </p:cm>
  <p:cm authorId="4" dt="2019-09-11T09:59:53.062" idx="5">
    <p:pos x="146" y="146"/>
    <p:text>blz. 213 blz. 218</p:text>
    <p:extLst>
      <p:ext uri="{C676402C-5697-4E1C-873F-D02D1690AC5C}">
        <p15:threadingInfo xmlns:p15="http://schemas.microsoft.com/office/powerpoint/2012/main" timeZoneBias="-120"/>
      </p:ext>
    </p:extLst>
  </p:cm>
  <p:cm authorId="4" dt="2019-09-11T10:00:34.783" idx="6">
    <p:pos x="282" y="282"/>
    <p:text>vermijdend in plaats van vermjder</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9-09-11T10:01:52.949" idx="7">
    <p:pos x="10" y="10"/>
    <p:text>blz. 226</p:text>
    <p:extLst>
      <p:ext uri="{C676402C-5697-4E1C-873F-D02D1690AC5C}">
        <p15:threadingInfo xmlns:p15="http://schemas.microsoft.com/office/powerpoint/2012/main" timeZoneBias="-120"/>
      </p:ext>
    </p:extLst>
  </p:cm>
  <p:cm authorId="4" dt="2019-09-11T10:02:42.616" idx="8">
    <p:pos x="146" y="146"/>
    <p:text>patIënt   blz.</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19-09-11T10:03:40.431" idx="9">
    <p:pos x="10" y="10"/>
    <p:text>patiënten participatie   blz.</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19-09-11T10:04:38.891" idx="10">
    <p:pos x="10" y="10"/>
    <p:text>zo nodig</p:text>
    <p:extLst>
      <p:ext uri="{C676402C-5697-4E1C-873F-D02D1690AC5C}">
        <p15:threadingInfo xmlns:p15="http://schemas.microsoft.com/office/powerpoint/2012/main" timeZoneBias="-120"/>
      </p:ext>
    </p:extLst>
  </p:cm>
  <p:cm authorId="4" dt="2019-09-11T10:06:37.196" idx="11">
    <p:pos x="10" y="146"/>
    <p:text>de andere onderwijsprogramma's noemen?</p:text>
    <p:extLst>
      <p:ext uri="{C676402C-5697-4E1C-873F-D02D1690AC5C}">
        <p15:threadingInfo xmlns:p15="http://schemas.microsoft.com/office/powerpoint/2012/main" timeZoneBias="-120">
          <p15:parentCm authorId="4" idx="10"/>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4" dt="2019-09-11T10:06:48.350" idx="12">
    <p:pos x="10" y="10"/>
    <p:text>hand-out</p:text>
    <p:extLst>
      <p:ext uri="{C676402C-5697-4E1C-873F-D02D1690AC5C}">
        <p15:threadingInfo xmlns:p15="http://schemas.microsoft.com/office/powerpoint/2012/main" timeZoneBias="-120"/>
      </p:ext>
    </p:extLst>
  </p:cm>
  <p:cm authorId="4" dt="2019-09-11T10:08:09.980" idx="13">
    <p:pos x="10" y="146"/>
    <p:text>Wat maakt dat de link niet geactiveerd is?</p:text>
    <p:extLst>
      <p:ext uri="{C676402C-5697-4E1C-873F-D02D1690AC5C}">
        <p15:threadingInfo xmlns:p15="http://schemas.microsoft.com/office/powerpoint/2012/main" timeZoneBias="-120">
          <p15:parentCm authorId="4" idx="12"/>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4" dt="2019-09-11T10:09:06.371" idx="14">
    <p:pos x="10" y="10"/>
    <p:text>dezelfde</p:text>
    <p:extLst>
      <p:ext uri="{C676402C-5697-4E1C-873F-D02D1690AC5C}">
        <p15:threadingInfo xmlns:p15="http://schemas.microsoft.com/office/powerpoint/2012/main" timeZoneBias="-120"/>
      </p:ext>
    </p:extLst>
  </p:cm>
  <p:cm authorId="4" dt="2019-09-11T10:09:57.525" idx="15">
    <p:pos x="10" y="146"/>
    <p:text>link actief maken?</p:text>
    <p:extLst>
      <p:ext uri="{C676402C-5697-4E1C-873F-D02D1690AC5C}">
        <p15:threadingInfo xmlns:p15="http://schemas.microsoft.com/office/powerpoint/2012/main" timeZoneBias="-120">
          <p15:parentCm authorId="4" idx="14"/>
        </p15:threadingInfo>
      </p:ext>
    </p:extLst>
  </p:cm>
  <p:cm authorId="4" dt="2019-09-11T10:11:27.189" idx="16">
    <p:pos x="10" y="282"/>
    <p:text>voor pitfalls gewoon valkuil gebruiken?</p:text>
    <p:extLst>
      <p:ext uri="{C676402C-5697-4E1C-873F-D02D1690AC5C}">
        <p15:threadingInfo xmlns:p15="http://schemas.microsoft.com/office/powerpoint/2012/main" timeZoneBias="-120">
          <p15:parentCm authorId="4" idx="14"/>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4" dt="2019-09-11T10:12:14.800" idx="17">
    <p:pos x="10" y="10"/>
    <p:text>ontwikkelen</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24-5-2022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mcfampract.biomedcentral.com/articles/10.1186/1471-2296-7-6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r>
              <a:rPr lang="nl-NL" dirty="0"/>
              <a:t>De Silverman indeling en de MAAS globaal systematiek zijn niet volledig synchroon. Omdat in dit programma gebruik gemaakt wordt van Silverman (sjablonen en theorie) is het goed om dit hier even kort toe te lichten. </a:t>
            </a:r>
          </a:p>
          <a:p>
            <a:endParaRPr lang="nl-NL" dirty="0"/>
          </a:p>
          <a:p>
            <a:r>
              <a:rPr lang="nl-NL" dirty="0"/>
              <a:t>Het doel  van dit OWP is: effectief en patiëntgericht kunnen communiceren bij het meedelen van je bevindingen en het komen tot een beleid.</a:t>
            </a:r>
          </a:p>
          <a:p>
            <a:endParaRPr lang="nl-NL" dirty="0"/>
          </a:p>
          <a:p>
            <a:r>
              <a:rPr lang="nl-NL" dirty="0"/>
              <a:t>Toepassing hiervan leidt tot beter begrip, betere herinnering, meer patiënt tevredenheid en meer therapietrouw.</a:t>
            </a:r>
          </a:p>
          <a:p>
            <a:r>
              <a:rPr lang="nl-NL" dirty="0"/>
              <a:t>(Silverman 3</a:t>
            </a:r>
            <a:r>
              <a:rPr lang="nl-NL" baseline="30000" dirty="0"/>
              <a:t>e</a:t>
            </a:r>
            <a:r>
              <a:rPr lang="nl-NL" dirty="0"/>
              <a:t> druk </a:t>
            </a:r>
            <a:r>
              <a:rPr lang="nl-NL" dirty="0" err="1"/>
              <a:t>bl</a:t>
            </a:r>
            <a:r>
              <a:rPr lang="nl-NL" dirty="0"/>
              <a:t> 245)</a:t>
            </a:r>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komt de transfer naar de toepassing binnen de eigen consulten, en ook naar wat verwacht wordt voor de BCT.</a:t>
            </a:r>
          </a:p>
          <a:p>
            <a:endParaRPr lang="nl-NL" dirty="0"/>
          </a:p>
          <a:p>
            <a:r>
              <a:rPr lang="nl-NL" dirty="0"/>
              <a:t>Deel de hand-out uit (als je dat al niet gedaan had). Laat de </a:t>
            </a:r>
            <a:r>
              <a:rPr lang="nl-NL" dirty="0" err="1"/>
              <a:t>aios</a:t>
            </a:r>
            <a:r>
              <a:rPr lang="nl-NL" dirty="0"/>
              <a:t> even nadenken welke communicatie vaardigheden juist in deze fase belangrijk zijn</a:t>
            </a:r>
          </a:p>
          <a:p>
            <a:r>
              <a:rPr lang="nl-NL" dirty="0"/>
              <a:t>Laat ze kort uitwisselen of inventariseer in de groep en geef commentaar.</a:t>
            </a:r>
          </a:p>
          <a:p>
            <a:endParaRPr lang="nl-NL" dirty="0"/>
          </a:p>
          <a:p>
            <a:r>
              <a:rPr lang="nl-NL" b="1" dirty="0"/>
              <a:t>In het kader van de BCT, benoem in ieder geval:</a:t>
            </a:r>
          </a:p>
          <a:p>
            <a:endParaRPr lang="nl-NL" b="1" dirty="0"/>
          </a:p>
          <a:p>
            <a:pPr marL="171450" indent="-171450">
              <a:buFont typeface="Arial" panose="020B0604020202020204" pitchFamily="34" charset="0"/>
              <a:buChar char="•"/>
            </a:pPr>
            <a:r>
              <a:rPr lang="nl-NL" b="1" dirty="0"/>
              <a:t>Onderscheid deze fase van de beleidsfase. Geef eerst goed uitleg over je bevindingen, markeer de overgang en ga dan naar de volgende stap: beleid.</a:t>
            </a:r>
          </a:p>
          <a:p>
            <a:pPr marL="171450" indent="-171450">
              <a:buFont typeface="Arial" panose="020B0604020202020204" pitchFamily="34" charset="0"/>
              <a:buChar char="•"/>
            </a:pPr>
            <a:r>
              <a:rPr lang="nl-NL" b="1" dirty="0"/>
              <a:t>Sluit aan bij het kader van de patiënt: herhaal de hulpvraag.</a:t>
            </a:r>
          </a:p>
          <a:p>
            <a:pPr marL="171450" indent="-171450">
              <a:buFont typeface="Arial" panose="020B0604020202020204" pitchFamily="34" charset="0"/>
              <a:buChar char="•"/>
            </a:pPr>
            <a:r>
              <a:rPr lang="nl-NL" b="1" dirty="0"/>
              <a:t>Geef niet teveel informatie omdat je er zo lekker veel vanaf weet, sluit aan!</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Zie ook: </a:t>
            </a:r>
            <a:r>
              <a:rPr lang="nl-NL" dirty="0" err="1"/>
              <a:t>https</a:t>
            </a:r>
            <a:r>
              <a:rPr lang="nl-NL" dirty="0"/>
              <a:t>://</a:t>
            </a:r>
            <a:r>
              <a:rPr lang="nl-NL" dirty="0" err="1"/>
              <a:t>www.hovumc.nl</a:t>
            </a:r>
            <a:r>
              <a:rPr lang="nl-NL" dirty="0"/>
              <a:t>/w/images/9/9c/</a:t>
            </a:r>
            <a:r>
              <a:rPr lang="nl-NL" dirty="0" err="1"/>
              <a:t>Aandachtspunten_pre-toets_consultvoering.pdf</a:t>
            </a:r>
            <a:endParaRPr lang="nl-NL" dirty="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55210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Dezelfde oefening als de vorige, maar nu op ‘beleid’ toegespitst.</a:t>
            </a:r>
          </a:p>
          <a:p>
            <a:r>
              <a:rPr lang="nl-NL" dirty="0"/>
              <a:t>Zie ook hier https://www.hovumc.nl/w/images/9/9c/Aandachtspunten_pre-toets_consultvoering.pdf</a:t>
            </a:r>
          </a:p>
          <a:p>
            <a:endParaRPr lang="nl-NL" dirty="0"/>
          </a:p>
          <a:p>
            <a:r>
              <a:rPr lang="nl-NL" dirty="0"/>
              <a:t>In het kader van de BCT, benoem in ieder geval de belangrijke valkuilen die veel voorkomen:</a:t>
            </a:r>
          </a:p>
          <a:p>
            <a:pPr marL="171450" indent="-171450">
              <a:buFont typeface="Arial" panose="020B0604020202020204" pitchFamily="34" charset="0"/>
              <a:buChar char="•"/>
            </a:pPr>
            <a:endParaRPr lang="nl-NL" b="1" dirty="0"/>
          </a:p>
          <a:p>
            <a:pPr marL="171450" indent="-171450">
              <a:buFont typeface="Arial" panose="020B0604020202020204" pitchFamily="34" charset="0"/>
              <a:buChar char="•"/>
            </a:pPr>
            <a:r>
              <a:rPr lang="nl-NL" sz="1200" b="1" kern="1200" dirty="0">
                <a:solidFill>
                  <a:schemeClr val="tx1"/>
                </a:solidFill>
                <a:effectLst/>
                <a:latin typeface="+mn-lt"/>
                <a:ea typeface="+mn-ea"/>
                <a:cs typeface="+mn-cs"/>
              </a:rPr>
              <a:t>Teveel tegelijk verteld, de informatie niet stukje bij beetje verteld </a:t>
            </a:r>
            <a:endParaRPr lang="nl-NL" b="1" dirty="0"/>
          </a:p>
          <a:p>
            <a:pPr marL="171450" indent="-171450">
              <a:buFont typeface="Arial" panose="020B0604020202020204" pitchFamily="34" charset="0"/>
              <a:buChar char="•"/>
            </a:pPr>
            <a:r>
              <a:rPr lang="nl-NL" sz="1200" b="1" kern="1200" dirty="0">
                <a:solidFill>
                  <a:schemeClr val="tx1"/>
                </a:solidFill>
                <a:effectLst/>
                <a:latin typeface="+mn-lt"/>
                <a:ea typeface="+mn-ea"/>
                <a:cs typeface="+mn-cs"/>
              </a:rPr>
              <a:t>Geen of onvoldoende interactie, niet geëxploreerd (is het duidelijk, is het acceptabel, is het geruststellend, is het uitvoerbaar etc.) </a:t>
            </a:r>
            <a:endParaRPr lang="nl-NL" b="1" dirty="0"/>
          </a:p>
          <a:p>
            <a:pPr marL="171450" indent="-171450">
              <a:buFont typeface="Arial" panose="020B0604020202020204" pitchFamily="34" charset="0"/>
              <a:buChar char="•"/>
            </a:pPr>
            <a:r>
              <a:rPr lang="nl-NL" sz="1200" b="1" kern="1200" dirty="0">
                <a:solidFill>
                  <a:schemeClr val="tx1"/>
                </a:solidFill>
                <a:effectLst/>
                <a:latin typeface="+mn-lt"/>
                <a:ea typeface="+mn-ea"/>
                <a:cs typeface="+mn-cs"/>
              </a:rPr>
              <a:t>Patiënt keuzes gegeven terwijl de opties nog niet voldoende besproken zijn </a:t>
            </a:r>
          </a:p>
          <a:p>
            <a:pPr marL="171450" indent="-171450">
              <a:buFont typeface="Arial" panose="020B0604020202020204" pitchFamily="34" charset="0"/>
              <a:buChar char="•"/>
            </a:pPr>
            <a:endParaRPr lang="nl-NL" b="1"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1305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item uit sectie 2 van de MAAS 2.0. Daarin staan de ‘generieke vaardigheden’ (communicatie vaardigheden die in elk consult terugkomen). Hier staat nog een op een rijtje</a:t>
            </a:r>
          </a:p>
          <a:p>
            <a:r>
              <a:rPr lang="nl-NL" dirty="0"/>
              <a:t>Wat naar aanleiding van de vorige slide is besproken rond informatie overdracht.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1317872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ontwikkelen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60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werkgroep is erg benieuwd naar ervaringen met de (september 2019) nieuwe onderwijsprogramma’s.</a:t>
            </a:r>
          </a:p>
          <a:p>
            <a:r>
              <a:rPr lang="nl-NL"/>
              <a:t>Feedback wordt dus erg op prijs gesteld!</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37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51489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Aandachtspunt 1: benoem samen met de groep, en probeer de link te maken met de consultsituatie. Bijvoorbeeld: een lange monotone lezing komt overeen met een dokter die heel veel wil vertellen in korte tijd etc.</a:t>
            </a:r>
          </a:p>
          <a:p>
            <a:r>
              <a:rPr lang="nl-NL" dirty="0"/>
              <a:t>Dit onderdeel mag vrij snel voorbijgaan, het gaat hier om bewustwording </a:t>
            </a:r>
            <a:r>
              <a:rPr lang="nl-NL" dirty="0" err="1"/>
              <a:t>dàt</a:t>
            </a:r>
            <a:r>
              <a:rPr lang="nl-NL" dirty="0"/>
              <a:t> de huidige gewoontes voor verbetering vatbaar zijn.</a:t>
            </a:r>
          </a:p>
          <a:p>
            <a:endParaRPr lang="nl-NL" dirty="0"/>
          </a:p>
          <a:p>
            <a:r>
              <a:rPr lang="nl-NL" dirty="0"/>
              <a:t>Aandachtspunt 2, voorbereiding docenten </a:t>
            </a:r>
            <a:r>
              <a:rPr lang="nl-NL" dirty="0" err="1"/>
              <a:t>vòor</a:t>
            </a:r>
            <a:r>
              <a:rPr lang="nl-NL" dirty="0"/>
              <a:t> start van deze les:</a:t>
            </a:r>
          </a:p>
          <a:p>
            <a:r>
              <a:rPr lang="nl-NL" dirty="0"/>
              <a:t>Hang vier flappen aan de muur die je gebruikt bij het tweede deel van deze opdracht (helpende factoren).</a:t>
            </a:r>
          </a:p>
          <a:p>
            <a:r>
              <a:rPr lang="nl-NL" dirty="0"/>
              <a:t>Markeer de flappen zodat jij weet waar die voor dient. (niet uitschrijven, voor </a:t>
            </a:r>
            <a:r>
              <a:rPr lang="nl-NL" dirty="0" err="1"/>
              <a:t>aios</a:t>
            </a:r>
            <a:r>
              <a:rPr lang="nl-NL" dirty="0"/>
              <a:t> wordt dit pas later ingevuld!) Op deze flappen deel je de ‘ondersteunende factoren’ in volgens de vierdeling uit Silverman, de vier vaardigheden (zie ook de </a:t>
            </a:r>
            <a:r>
              <a:rPr lang="nl-NL" dirty="0" err="1"/>
              <a:t>handout</a:t>
            </a:r>
            <a:r>
              <a:rPr lang="nl-NL" dirty="0"/>
              <a:t>, met name slide 5 en de uitwering in slides 6 -9)</a:t>
            </a:r>
          </a:p>
          <a:p>
            <a:endParaRPr lang="nl-NL" dirty="0"/>
          </a:p>
          <a:p>
            <a:pPr marL="228600" indent="-228600">
              <a:buFont typeface="+mj-lt"/>
              <a:buAutoNum type="arabicPeriod"/>
            </a:pPr>
            <a:r>
              <a:rPr lang="nl-NL" b="1" dirty="0"/>
              <a:t>Juiste hoeveelheid/soort informatie wordt gegeven</a:t>
            </a:r>
          </a:p>
          <a:p>
            <a:pPr marL="228600" indent="-228600">
              <a:buFont typeface="+mj-lt"/>
              <a:buAutoNum type="arabicPeriod"/>
            </a:pPr>
            <a:r>
              <a:rPr lang="nl-NL" b="1" dirty="0"/>
              <a:t>Er wordt gewerkt aan het bevorderen van begrip en onthouden</a:t>
            </a:r>
          </a:p>
          <a:p>
            <a:pPr marL="228600" indent="-228600">
              <a:buFont typeface="+mj-lt"/>
              <a:buAutoNum type="arabicPeriod"/>
            </a:pPr>
            <a:r>
              <a:rPr lang="nl-NL" b="1" dirty="0"/>
              <a:t>Er wordt aansluiting gezocht met de ‘ontvanger’ van de informatie</a:t>
            </a:r>
          </a:p>
          <a:p>
            <a:pPr marL="228600" indent="-228600">
              <a:buFont typeface="+mj-lt"/>
              <a:buAutoNum type="arabicPeriod"/>
            </a:pPr>
            <a:r>
              <a:rPr lang="nl-NL" b="1" dirty="0"/>
              <a:t>Er wordt gestreefd naar gezamenlijkheid bij het nemen van besluiten.</a:t>
            </a:r>
          </a:p>
          <a:p>
            <a:pPr marL="228600" indent="-228600">
              <a:buFont typeface="+mj-lt"/>
              <a:buAutoNum type="arabicPeriod"/>
            </a:pPr>
            <a:endParaRPr lang="nl-NL" dirty="0"/>
          </a:p>
          <a:p>
            <a:pPr marL="0" indent="0">
              <a:buFont typeface="+mj-lt"/>
              <a:buNone/>
            </a:pPr>
            <a:r>
              <a:rPr lang="nl-NL" dirty="0"/>
              <a:t>1 docent inventariseert met de groep, de andere rubriceert de antwoorden zo goed mogelijk over de vier flappen. Het gaat erom dat de </a:t>
            </a:r>
            <a:r>
              <a:rPr lang="nl-NL" dirty="0" err="1"/>
              <a:t>aios</a:t>
            </a:r>
            <a:r>
              <a:rPr lang="nl-NL" dirty="0"/>
              <a:t> de link maken tussen eigen ervaring en de theorie die hierna wordt uitgewerkt.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225589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volgt een blokje theorie. Plaats dit onderwijsprogramma even in het consultmodel. Benoem evt. de valkuil dat soms advies en uitleg al tijdens het informatie inwinnen wordt gegeven (‘ik wil antibiotica voor mijn keel’…. ‘ik denk niet dat dat nodig is…’ etc.)</a:t>
            </a:r>
          </a:p>
          <a:p>
            <a:r>
              <a:rPr lang="nl-NL" dirty="0"/>
              <a:t>Dit onderdeel komt </a:t>
            </a:r>
            <a:r>
              <a:rPr lang="nl-NL" dirty="0" err="1"/>
              <a:t>nà</a:t>
            </a:r>
            <a:r>
              <a:rPr lang="nl-NL" dirty="0"/>
              <a:t> lichamelijk onderzoek, en dus niet al ‘tijdens’ !</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768841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elke consultfase uit de vorige slide horen specifieke vaardigheden. Bij uitleg en advies zijn die in de vier clusters ingedeeld die overeenkomen met hun eigen ervaringen uit de vorige oefening (voorbereidingsopdracht). Die hangen nu op vier flappen aan de muur.</a:t>
            </a:r>
          </a:p>
          <a:p>
            <a:endParaRPr lang="nl-NL" dirty="0"/>
          </a:p>
          <a:p>
            <a:r>
              <a:rPr lang="nl-NL" b="1" dirty="0"/>
              <a:t>Pas nu wordt de link gelegd tussen de eigen ervaring en de theorie! Als het goed is zien </a:t>
            </a:r>
            <a:r>
              <a:rPr lang="nl-NL" b="1" dirty="0" err="1"/>
              <a:t>aios</a:t>
            </a:r>
            <a:r>
              <a:rPr lang="nl-NL" b="1" dirty="0"/>
              <a:t> dat hun ervaringen ‘kloppen’, dus dat het theoretisch  kader aansluit  bij hun ervaringen.</a:t>
            </a:r>
          </a:p>
          <a:p>
            <a:endParaRPr lang="nl-NL" dirty="0"/>
          </a:p>
          <a:p>
            <a:r>
              <a:rPr lang="nl-NL" dirty="0"/>
              <a:t>Bespreek de vier items door </a:t>
            </a:r>
            <a:r>
              <a:rPr lang="nl-NL" dirty="0" err="1"/>
              <a:t>aios</a:t>
            </a:r>
            <a:r>
              <a:rPr lang="nl-NL" dirty="0"/>
              <a:t> te vragen wat ze zich hierbij voorstellen. Corrigeer en vul aan vanuit de flappen aan de muur en eventueel met wat theorie (komt in volgende slides ook terug, maar zonde om niet te gebruiken als het hier past).</a:t>
            </a:r>
          </a:p>
          <a:p>
            <a:r>
              <a:rPr lang="nl-NL" dirty="0"/>
              <a:t>Laat de 2</a:t>
            </a:r>
            <a:r>
              <a:rPr lang="nl-NL" baseline="30000" dirty="0"/>
              <a:t>e</a:t>
            </a:r>
            <a:r>
              <a:rPr lang="nl-NL" dirty="0"/>
              <a:t> docent evt. de flappen aanvullen met wat er nu nog aan nuttige informatie uit de groep komt.</a:t>
            </a:r>
          </a:p>
          <a:p>
            <a:endParaRPr lang="nl-NL" dirty="0"/>
          </a:p>
          <a:p>
            <a:r>
              <a:rPr lang="nl-NL" dirty="0"/>
              <a:t>Gebruik daarna de volgende vier slides om aan te vullen en toe te lichten, op basis van de behoefte van de groep. Het gaat er niet om dat alle items uitvoerig aan bod komen. Waarschijnlijk is veel al besproken in het voorgaande deel van het programma.</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18874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Informatie in stukjes/beetjes: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Sluit aan bij het OWP ‘frisbee’. Dat kan evt. hiermee gecombineerd worden</a:t>
            </a:r>
          </a:p>
          <a:p>
            <a:pPr marL="685800" lvl="1" indent="-228600">
              <a:buFont typeface="Arial" panose="020B0604020202020204" pitchFamily="34" charset="0"/>
              <a:buChar char="•"/>
            </a:pPr>
            <a:r>
              <a:rPr lang="nl-NL" dirty="0"/>
              <a:t>Juiste hoeveelheid: oha onderschatten dokters de informatiebehoefte van de patiënt (Silverman 3e druk blz. 213)</a:t>
            </a:r>
          </a:p>
          <a:p>
            <a:pPr marL="228600" lvl="0" indent="-228600">
              <a:buFont typeface="+mj-lt"/>
              <a:buAutoNum type="arabicPeriod"/>
            </a:pPr>
            <a:r>
              <a:rPr lang="nl-NL" dirty="0"/>
              <a:t>Wat weet patiënt al?</a:t>
            </a:r>
          </a:p>
          <a:p>
            <a:pPr marL="685800" lvl="1" indent="-228600">
              <a:buFont typeface="Arial" panose="020B0604020202020204" pitchFamily="34" charset="0"/>
              <a:buChar char="•"/>
            </a:pPr>
            <a:r>
              <a:rPr lang="nl-NL" dirty="0"/>
              <a:t>Het overgrote merendeel van de patiënten heeft internetonderzoek gedaan over de eigen klachten. Patiënten verwachten dat hun dokter die informatie erkent en gebruikt in hun voorlichting (Silverman 3</a:t>
            </a:r>
            <a:r>
              <a:rPr lang="nl-NL" baseline="30000" dirty="0"/>
              <a:t>e</a:t>
            </a:r>
            <a:r>
              <a:rPr lang="nl-NL" dirty="0"/>
              <a:t> druk blz. 218)</a:t>
            </a:r>
          </a:p>
          <a:p>
            <a:pPr marL="685800" lvl="1" indent="-228600">
              <a:buFont typeface="Arial" panose="020B0604020202020204" pitchFamily="34" charset="0"/>
              <a:buChar char="•"/>
            </a:pPr>
            <a:r>
              <a:rPr lang="nl-NL" dirty="0"/>
              <a:t>Aansluiten bij bestaande voorkennis scheelt vaak heel veel tijd en bevordert begrip!</a:t>
            </a:r>
          </a:p>
          <a:p>
            <a:pPr marL="228600" lvl="0" indent="-228600">
              <a:buFont typeface="+mj-lt"/>
              <a:buAutoNum type="arabicPeriod"/>
            </a:pPr>
            <a:r>
              <a:rPr lang="nl-NL" dirty="0"/>
              <a:t>Vragen welke andere informatie nuttig kan zijn</a:t>
            </a:r>
          </a:p>
          <a:p>
            <a:pPr marL="685800" lvl="1" indent="-228600">
              <a:buFont typeface="Arial" panose="020B0604020202020204" pitchFamily="34" charset="0"/>
              <a:buChar char="•"/>
            </a:pPr>
            <a:r>
              <a:rPr lang="nl-NL" dirty="0"/>
              <a:t>90% van de patiënten is ‘zoeker’ en wil graag meer informatie. Ong. 10% is vermijdend en laat het liever aan de dokter (Silverman 3</a:t>
            </a:r>
            <a:r>
              <a:rPr lang="nl-NL" baseline="30000" dirty="0"/>
              <a:t>e</a:t>
            </a:r>
            <a:r>
              <a:rPr lang="nl-NL" dirty="0"/>
              <a:t> druk blz. 221-224). Het onderscheid maak je ‘al doende’.</a:t>
            </a:r>
          </a:p>
          <a:p>
            <a:pPr marL="228600" lvl="0" indent="-228600">
              <a:buFont typeface="+mj-lt"/>
              <a:buAutoNum type="arabicPeriod"/>
            </a:pPr>
            <a:r>
              <a:rPr lang="nl-NL" dirty="0"/>
              <a:t>Op de juiste momenten informatie geven</a:t>
            </a:r>
          </a:p>
          <a:p>
            <a:pPr marL="685800" lvl="1" indent="-228600">
              <a:buFont typeface="Arial" panose="020B0604020202020204" pitchFamily="34" charset="0"/>
              <a:buChar char="•"/>
            </a:pPr>
            <a:r>
              <a:rPr lang="nl-NL" dirty="0"/>
              <a:t>Dus: geen uitleg bij de intake, geen geruststelling voordat de ongerustheid is uitgesproken, geen diagnose voor het onderzoek.</a:t>
            </a:r>
          </a:p>
          <a:p>
            <a:pPr marL="228600" lvl="0" indent="-228600">
              <a:buFont typeface="+mj-lt"/>
              <a:buAutoNum type="arabicPeriod"/>
            </a:pPr>
            <a:endParaRPr lang="nl-NL" dirty="0"/>
          </a:p>
          <a:p>
            <a:pPr marL="685800" lvl="1" indent="-228600">
              <a:buFont typeface="Arial" panose="020B0604020202020204" pitchFamily="34" charset="0"/>
              <a:buChar char="•"/>
            </a:pPr>
            <a:endParaRPr lang="nl-NL" dirty="0"/>
          </a:p>
          <a:p>
            <a:pPr marL="685800" lvl="1" indent="-228600">
              <a:buFont typeface="Arial" panose="020B0604020202020204" pitchFamily="34" charset="0"/>
              <a:buChar char="•"/>
            </a:pPr>
            <a:endParaRPr lang="nl-NL" dirty="0"/>
          </a:p>
          <a:p>
            <a:pPr marL="457200" lvl="1" indent="0">
              <a:buFont typeface="Arial" panose="020B0604020202020204" pitchFamily="34" charset="0"/>
              <a:buNone/>
            </a:pPr>
            <a:endParaRPr lang="nl-NL" dirty="0"/>
          </a:p>
          <a:p>
            <a:pPr marL="0" lvl="0" indent="0">
              <a:buFont typeface="Arial" panose="020B0604020202020204" pitchFamily="34" charset="0"/>
              <a:buNone/>
            </a:pPr>
            <a:endParaRPr lang="nl-NL" dirty="0"/>
          </a:p>
          <a:p>
            <a:pPr marL="685800" lvl="1" indent="-22860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3349851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Algemene informatie. </a:t>
            </a:r>
            <a:r>
              <a:rPr lang="nl-NL" b="0" dirty="0"/>
              <a:t>Veel dokters hebben ‘ooit’ gehoord”:  patiënten onthouden maar heel weinig van wat je zegt, geef dus zo weinig mogelijk informatie. Dit is onjuist en berust op verkeerde interpretatie van onderzoek uit de 80er jaren (Silverman 3</a:t>
            </a:r>
            <a:r>
              <a:rPr lang="nl-NL" b="0" baseline="30000" dirty="0"/>
              <a:t>e</a:t>
            </a:r>
            <a:r>
              <a:rPr lang="nl-NL" b="0" dirty="0"/>
              <a:t> druk blz.  226).</a:t>
            </a:r>
          </a:p>
          <a:p>
            <a:r>
              <a:rPr lang="nl-NL" b="0" dirty="0"/>
              <a:t>De realiteit is dat patiënten tot 90% onthouden van de </a:t>
            </a:r>
            <a:r>
              <a:rPr lang="nl-NL" b="1" dirty="0"/>
              <a:t>kernpunten </a:t>
            </a:r>
            <a:r>
              <a:rPr lang="nl-NL" b="0" dirty="0"/>
              <a:t>die de dokter vertelt. Deze hoge scores hangen sterk samen met het gebruik van de juiste communicatievaardigheden,</a:t>
            </a:r>
          </a:p>
          <a:p>
            <a:r>
              <a:rPr lang="nl-NL" b="0" dirty="0"/>
              <a:t>Met name de hier genoemde zijn daarbij belangrijk omdat ze de </a:t>
            </a:r>
            <a:r>
              <a:rPr lang="nl-NL" b="1" dirty="0"/>
              <a:t>structuur </a:t>
            </a:r>
            <a:r>
              <a:rPr lang="nl-NL" b="0" dirty="0"/>
              <a:t>ondersteunen in deze fase!.</a:t>
            </a:r>
            <a:r>
              <a:rPr lang="nl-NL" b="1" dirty="0"/>
              <a:t> </a:t>
            </a:r>
          </a:p>
          <a:p>
            <a:endParaRPr lang="nl-NL" b="1" dirty="0"/>
          </a:p>
          <a:p>
            <a:r>
              <a:rPr lang="nl-NL" b="0" dirty="0"/>
              <a:t>Laat evt. de </a:t>
            </a:r>
            <a:r>
              <a:rPr lang="nl-NL" b="0" dirty="0" err="1"/>
              <a:t>aios</a:t>
            </a:r>
            <a:r>
              <a:rPr lang="nl-NL" b="0" dirty="0"/>
              <a:t> benoemen wat zij onder de items verstaan en wat zij al doen. Wat is voor hen lastig (bijv.: hoe pas je het belangrijke item ‘controleren van begrip’ toe?)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54885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Suggestie: herhaal altijd de hulpvraag voordat je de ‘diagnose’ (je bevindingen) uitlegt, relateer je bevindingen aan die hulpvraag. (bijvoorbeeld: u hebt keelpijn en was daar ongerust over. Ik heb u onderzocht en niets verontrustends gevonden. Wat ik wel vind etc.)</a:t>
            </a:r>
          </a:p>
          <a:p>
            <a:pPr marL="228600" indent="-228600">
              <a:buFont typeface="+mj-lt"/>
              <a:buAutoNum type="arabicPeriod"/>
            </a:pPr>
            <a:r>
              <a:rPr lang="nl-NL" dirty="0"/>
              <a:t>(en volgende item), theorie (Silverman 3</a:t>
            </a:r>
            <a:r>
              <a:rPr lang="nl-NL" baseline="30000" dirty="0"/>
              <a:t>e</a:t>
            </a:r>
            <a:r>
              <a:rPr lang="nl-NL" dirty="0"/>
              <a:t> druk blz. 236 en 237): Patiënten hebben veel behoefte om vragen te stellen maar doen dat heel vaak niet openlijk. In 85% worden indirecte strategieën gebruikt: vage vragen of opmerkingen, non verbale uitingen van onrust etc.</a:t>
            </a:r>
          </a:p>
          <a:p>
            <a:pPr marL="0" indent="0">
              <a:buFont typeface="+mj-lt"/>
              <a:buNone/>
            </a:pPr>
            <a:r>
              <a:rPr lang="nl-NL" dirty="0"/>
              <a:t>De trend lijkt overigens dat de patiëntparticipatie in het consult eerder afneemt dan toeneemt (in de loop van de jaren ), mogelijk samenhangend met EBM en computergebruik. Zie Silverman 3</a:t>
            </a:r>
            <a:r>
              <a:rPr lang="nl-NL" baseline="30000" dirty="0"/>
              <a:t>e</a:t>
            </a:r>
            <a:r>
              <a:rPr lang="nl-NL" dirty="0"/>
              <a:t> druk blz. 203 op basis van:</a:t>
            </a:r>
          </a:p>
          <a:p>
            <a:endParaRPr lang="nl-NL" sz="1200" kern="1200" dirty="0">
              <a:solidFill>
                <a:schemeClr val="tx1"/>
              </a:solidFill>
              <a:effectLst/>
              <a:latin typeface="+mn-lt"/>
              <a:ea typeface="+mn-ea"/>
              <a:cs typeface="+mn-cs"/>
              <a:hlinkClick r:id="rId3"/>
            </a:endParaRPr>
          </a:p>
          <a:p>
            <a:r>
              <a:rPr lang="en-US" sz="1200" kern="1200" dirty="0">
                <a:solidFill>
                  <a:schemeClr val="tx1"/>
                </a:solidFill>
                <a:effectLst/>
                <a:latin typeface="+mn-lt"/>
                <a:ea typeface="+mn-ea"/>
                <a:cs typeface="+mn-cs"/>
                <a:hlinkClick r:id="rId3"/>
              </a:rPr>
              <a:t>Shifts in doctor-patient communication between 1986 and 2002: a study of videotaped General Practice consultations with hypertension patients</a:t>
            </a:r>
            <a:endParaRPr lang="nl-NL"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Authors:Jozien</a:t>
            </a:r>
            <a:r>
              <a:rPr lang="en-US" sz="1200" b="1" kern="1200" dirty="0">
                <a:solidFill>
                  <a:schemeClr val="tx1"/>
                </a:solidFill>
                <a:effectLst/>
                <a:latin typeface="+mn-lt"/>
                <a:ea typeface="+mn-ea"/>
                <a:cs typeface="+mn-cs"/>
              </a:rPr>
              <a:t> M </a:t>
            </a:r>
            <a:r>
              <a:rPr lang="en-US" sz="1200" b="1" kern="1200" dirty="0" err="1">
                <a:solidFill>
                  <a:schemeClr val="tx1"/>
                </a:solidFill>
                <a:effectLst/>
                <a:latin typeface="+mn-lt"/>
                <a:ea typeface="+mn-ea"/>
                <a:cs typeface="+mn-cs"/>
              </a:rPr>
              <a:t>Bensing</a:t>
            </a:r>
            <a:r>
              <a:rPr lang="en-US" sz="1200" b="1" kern="1200" dirty="0">
                <a:solidFill>
                  <a:schemeClr val="tx1"/>
                </a:solidFill>
                <a:effectLst/>
                <a:latin typeface="+mn-lt"/>
                <a:ea typeface="+mn-ea"/>
                <a:cs typeface="+mn-cs"/>
              </a:rPr>
              <a:t>, Fred Tromp, Sandra van </a:t>
            </a:r>
            <a:r>
              <a:rPr lang="en-US" sz="1200" b="1" kern="1200" dirty="0" err="1">
                <a:solidFill>
                  <a:schemeClr val="tx1"/>
                </a:solidFill>
                <a:effectLst/>
                <a:latin typeface="+mn-lt"/>
                <a:ea typeface="+mn-ea"/>
                <a:cs typeface="+mn-cs"/>
              </a:rPr>
              <a:t>Dulmen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Atie</a:t>
            </a:r>
            <a:r>
              <a:rPr lang="en-US" sz="1200" b="1" kern="1200" dirty="0">
                <a:solidFill>
                  <a:schemeClr val="tx1"/>
                </a:solidFill>
                <a:effectLst/>
                <a:latin typeface="+mn-lt"/>
                <a:ea typeface="+mn-ea"/>
                <a:cs typeface="+mn-cs"/>
              </a:rPr>
              <a:t> van den Brink-</a:t>
            </a:r>
            <a:r>
              <a:rPr lang="en-US" sz="1200" b="1" kern="1200" dirty="0" err="1">
                <a:solidFill>
                  <a:schemeClr val="tx1"/>
                </a:solidFill>
                <a:effectLst/>
                <a:latin typeface="+mn-lt"/>
                <a:ea typeface="+mn-ea"/>
                <a:cs typeface="+mn-cs"/>
              </a:rPr>
              <a:t>Muinen</a:t>
            </a:r>
            <a:r>
              <a:rPr lang="en-US" sz="1200" b="1" kern="1200" dirty="0">
                <a:solidFill>
                  <a:schemeClr val="tx1"/>
                </a:solidFill>
                <a:effectLst/>
                <a:latin typeface="+mn-lt"/>
                <a:ea typeface="+mn-ea"/>
                <a:cs typeface="+mn-cs"/>
              </a:rPr>
              <a:t>, William </a:t>
            </a:r>
            <a:r>
              <a:rPr lang="en-US" sz="1200" b="1" kern="1200" dirty="0" err="1">
                <a:solidFill>
                  <a:schemeClr val="tx1"/>
                </a:solidFill>
                <a:effectLst/>
                <a:latin typeface="+mn-lt"/>
                <a:ea typeface="+mn-ea"/>
                <a:cs typeface="+mn-cs"/>
              </a:rPr>
              <a:t>Verheul</a:t>
            </a:r>
            <a:r>
              <a:rPr lang="en-US" sz="1200" b="1" kern="1200" dirty="0">
                <a:solidFill>
                  <a:schemeClr val="tx1"/>
                </a:solidFill>
                <a:effectLst/>
                <a:latin typeface="+mn-lt"/>
                <a:ea typeface="+mn-ea"/>
                <a:cs typeface="+mn-cs"/>
              </a:rPr>
              <a:t> and François G </a:t>
            </a:r>
            <a:r>
              <a:rPr lang="en-US" sz="1200" b="1" kern="1200" dirty="0" err="1">
                <a:solidFill>
                  <a:schemeClr val="tx1"/>
                </a:solidFill>
                <a:effectLst/>
                <a:latin typeface="+mn-lt"/>
                <a:ea typeface="+mn-ea"/>
                <a:cs typeface="+mn-cs"/>
              </a:rPr>
              <a:t>Schellevis</a:t>
            </a:r>
            <a:endParaRPr lang="nl-NL"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Citation:</a:t>
            </a:r>
            <a:r>
              <a:rPr lang="en-US" sz="1200" i="1" kern="1200" dirty="0" err="1">
                <a:solidFill>
                  <a:schemeClr val="tx1"/>
                </a:solidFill>
                <a:effectLst/>
                <a:latin typeface="+mn-lt"/>
                <a:ea typeface="+mn-ea"/>
                <a:cs typeface="+mn-cs"/>
              </a:rPr>
              <a:t>BMC</a:t>
            </a:r>
            <a:r>
              <a:rPr lang="en-US" sz="1200" i="1" kern="1200" dirty="0">
                <a:solidFill>
                  <a:schemeClr val="tx1"/>
                </a:solidFill>
                <a:effectLst/>
                <a:latin typeface="+mn-lt"/>
                <a:ea typeface="+mn-ea"/>
                <a:cs typeface="+mn-cs"/>
              </a:rPr>
              <a:t> Family Practice</a:t>
            </a:r>
            <a:r>
              <a:rPr lang="en-US" sz="1200" kern="1200" dirty="0">
                <a:solidFill>
                  <a:schemeClr val="tx1"/>
                </a:solidFill>
                <a:effectLst/>
                <a:latin typeface="+mn-lt"/>
                <a:ea typeface="+mn-ea"/>
                <a:cs typeface="+mn-cs"/>
              </a:rPr>
              <a:t> 2006 7:62</a:t>
            </a:r>
            <a:endParaRPr lang="nl-NL" sz="1200" kern="1200" dirty="0">
              <a:solidFill>
                <a:schemeClr val="tx1"/>
              </a:solidFill>
              <a:effectLst/>
              <a:latin typeface="+mn-lt"/>
              <a:ea typeface="+mn-ea"/>
              <a:cs typeface="+mn-cs"/>
            </a:endParaRPr>
          </a:p>
          <a:p>
            <a:pPr marL="0" indent="0">
              <a:buFont typeface="+mj-lt"/>
              <a:buNone/>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59997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 ‘gezamenlijke besluitvorming’ zijn 2 andere onderwijsprogramma’s beschikbaar:</a:t>
            </a:r>
          </a:p>
          <a:p>
            <a:endParaRPr lang="nl-NL" dirty="0"/>
          </a:p>
          <a:p>
            <a:r>
              <a:rPr lang="nl-NL" dirty="0" err="1"/>
              <a:t>https</a:t>
            </a:r>
            <a:r>
              <a:rPr lang="nl-NL" dirty="0"/>
              <a:t>://</a:t>
            </a:r>
            <a:r>
              <a:rPr lang="nl-NL" dirty="0" err="1"/>
              <a:t>www.hovumc.nl</a:t>
            </a:r>
            <a:r>
              <a:rPr lang="nl-NL" dirty="0"/>
              <a:t>/wiki/</a:t>
            </a:r>
            <a:r>
              <a:rPr lang="nl-NL" dirty="0" err="1"/>
              <a:t>Gezamenlijke_besluitvorming</a:t>
            </a:r>
            <a:r>
              <a:rPr lang="nl-NL" dirty="0"/>
              <a:t>_-_waarom</a:t>
            </a:r>
          </a:p>
          <a:p>
            <a:endParaRPr lang="nl-NL" dirty="0"/>
          </a:p>
          <a:p>
            <a:r>
              <a:rPr lang="nl-NL" dirty="0" err="1"/>
              <a:t>https</a:t>
            </a:r>
            <a:r>
              <a:rPr lang="nl-NL" dirty="0"/>
              <a:t>://</a:t>
            </a:r>
            <a:r>
              <a:rPr lang="nl-NL" dirty="0" err="1"/>
              <a:t>www.hovumc.nl</a:t>
            </a:r>
            <a:r>
              <a:rPr lang="nl-NL" dirty="0"/>
              <a:t>/wiki/Gezamenlijke_besluitvorming_-_</a:t>
            </a:r>
            <a:r>
              <a:rPr lang="nl-NL" dirty="0" err="1"/>
              <a:t>wat_en_hoe</a:t>
            </a:r>
            <a:endParaRPr lang="nl-NL" dirty="0"/>
          </a:p>
          <a:p>
            <a:endParaRPr lang="nl-NL" dirty="0"/>
          </a:p>
          <a:p>
            <a:r>
              <a:rPr lang="nl-NL" dirty="0"/>
              <a:t>In dit programma gaat het om de belangrijkste punten: aangeven dat er een keuze mogelijk is, de opties toelichten en ruimte maken voor een goede keuze.</a:t>
            </a:r>
          </a:p>
          <a:p>
            <a:endParaRPr lang="nl-NL" dirty="0"/>
          </a:p>
          <a:p>
            <a:r>
              <a:rPr lang="nl-NL" dirty="0"/>
              <a:t>‘Hardop denken’ is een onderschatte vaardigheid. Het bevordert op heel natuurlijke manier de transparantie en de patiëntgerichtheid.</a:t>
            </a:r>
          </a:p>
          <a:p>
            <a:r>
              <a:rPr lang="nl-NL" dirty="0"/>
              <a:t>Doe eventueel als docent even voor hoe het eruit ziet en laat </a:t>
            </a:r>
            <a:r>
              <a:rPr lang="nl-NL" dirty="0" err="1"/>
              <a:t>aios</a:t>
            </a:r>
            <a:r>
              <a:rPr lang="nl-NL" dirty="0"/>
              <a:t> even nadenken: wanneer is dit nuttig in mijn consulten?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3693406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'Emoties in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omments" Target="../comments/commen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omments" Target="../comments/comment8.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omments" Target="../comments/commen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273629"/>
            <a:ext cx="10776857" cy="1469571"/>
          </a:xfrm>
        </p:spPr>
        <p:txBody>
          <a:bodyPr>
            <a:normAutofit fontScale="90000"/>
          </a:bodyPr>
          <a:lstStyle/>
          <a:p>
            <a:pPr algn="ctr"/>
            <a:r>
              <a:rPr lang="en-US" sz="4000" dirty="0" err="1"/>
              <a:t>Fase</a:t>
            </a:r>
            <a:r>
              <a:rPr lang="en-US" sz="4000" dirty="0"/>
              <a:t>: </a:t>
            </a:r>
            <a:r>
              <a:rPr lang="en-US" sz="4000" dirty="0" err="1"/>
              <a:t>Uitleg</a:t>
            </a:r>
            <a:r>
              <a:rPr lang="en-US" sz="4000" dirty="0"/>
              <a:t>, </a:t>
            </a:r>
            <a:r>
              <a:rPr lang="en-US" sz="4000" dirty="0" err="1"/>
              <a:t>advies</a:t>
            </a:r>
            <a:r>
              <a:rPr lang="en-US" sz="4000" dirty="0"/>
              <a:t> </a:t>
            </a:r>
            <a:r>
              <a:rPr lang="en-US" sz="4000" dirty="0" err="1"/>
              <a:t>en</a:t>
            </a:r>
            <a:r>
              <a:rPr lang="en-US" sz="4000" dirty="0"/>
              <a:t> planning</a:t>
            </a:r>
            <a:br>
              <a:rPr lang="en-US" sz="4000" dirty="0"/>
            </a:br>
            <a:br>
              <a:rPr lang="en-US" sz="2400" dirty="0"/>
            </a:br>
            <a:r>
              <a:rPr lang="en-US" sz="2400" b="0" i="1" dirty="0"/>
              <a:t>(sluit </a:t>
            </a:r>
            <a:r>
              <a:rPr lang="en-US" sz="2400" b="0" i="1" dirty="0" err="1"/>
              <a:t>aan</a:t>
            </a:r>
            <a:r>
              <a:rPr lang="en-US" sz="2400" b="0" i="1" dirty="0"/>
              <a:t> </a:t>
            </a:r>
            <a:r>
              <a:rPr lang="en-US" sz="2400" b="0" i="1" dirty="0" err="1"/>
              <a:t>bij</a:t>
            </a:r>
            <a:r>
              <a:rPr lang="en-US" sz="2400" b="0" i="1" dirty="0"/>
              <a:t> MAAS </a:t>
            </a:r>
            <a:r>
              <a:rPr lang="en-US" sz="2400" b="0" i="1" dirty="0" err="1"/>
              <a:t>Globaal</a:t>
            </a:r>
            <a:r>
              <a:rPr lang="en-US" sz="2400" b="0" i="1" dirty="0"/>
              <a:t> subitems ‘</a:t>
            </a:r>
            <a:r>
              <a:rPr lang="en-US" sz="2400" b="0" i="1" dirty="0" err="1"/>
              <a:t>bevindingen</a:t>
            </a:r>
            <a:r>
              <a:rPr lang="en-US" sz="2400" b="0" i="1" dirty="0"/>
              <a:t>’ </a:t>
            </a:r>
            <a:r>
              <a:rPr lang="en-US" sz="2400" b="0" i="1" dirty="0" err="1"/>
              <a:t>en</a:t>
            </a:r>
            <a:r>
              <a:rPr lang="en-US" sz="2400" b="0" i="1" dirty="0"/>
              <a:t> ‘</a:t>
            </a:r>
            <a:r>
              <a:rPr lang="en-US" sz="2400" b="0" i="1" dirty="0" err="1"/>
              <a:t>gezamenlijke</a:t>
            </a:r>
            <a:r>
              <a:rPr lang="en-US" sz="2400" b="0" i="1" dirty="0"/>
              <a:t>’  </a:t>
            </a:r>
            <a:r>
              <a:rPr lang="en-US" sz="2400" b="0" i="1" dirty="0" err="1"/>
              <a:t>besluitvorming</a:t>
            </a:r>
            <a:r>
              <a:rPr lang="en-US" sz="2400" b="0" i="1" dirty="0"/>
              <a:t> </a:t>
            </a:r>
            <a:r>
              <a:rPr lang="en-US" sz="2400" b="0" i="1" dirty="0" err="1"/>
              <a:t>en</a:t>
            </a:r>
            <a:r>
              <a:rPr lang="en-US" sz="2400" b="0" i="1" dirty="0"/>
              <a:t> ‘</a:t>
            </a:r>
            <a:r>
              <a:rPr lang="en-US" sz="2400" b="0" i="1" dirty="0" err="1"/>
              <a:t>informatieoverdracht</a:t>
            </a:r>
            <a:r>
              <a:rPr lang="en-US" sz="2400" b="0" i="1" dirty="0"/>
              <a:t>’)</a:t>
            </a:r>
            <a:endParaRPr lang="nl-NL" sz="2400" b="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5" name="Tijdelijke aanduiding voor voettekst 3">
            <a:extLst>
              <a:ext uri="{FF2B5EF4-FFF2-40B4-BE49-F238E27FC236}">
                <a16:creationId xmlns:a16="http://schemas.microsoft.com/office/drawing/2014/main" id="{530A6D59-C56C-2B48-81A8-48455CE65C13}"/>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3A4A40A-AF9E-514F-9C14-B984E827B5E9}"/>
              </a:ext>
            </a:extLst>
          </p:cNvPr>
          <p:cNvSpPr>
            <a:spLocks noGrp="1"/>
          </p:cNvSpPr>
          <p:nvPr>
            <p:ph type="title"/>
          </p:nvPr>
        </p:nvSpPr>
        <p:spPr/>
        <p:txBody>
          <a:bodyPr/>
          <a:lstStyle/>
          <a:p>
            <a:r>
              <a:rPr lang="nl-NL" dirty="0"/>
              <a:t>Diagnose in de MAAS 2.0 Globaal scorelijst</a:t>
            </a:r>
          </a:p>
        </p:txBody>
      </p:sp>
      <p:sp>
        <p:nvSpPr>
          <p:cNvPr id="5" name="Tijdelijke aanduiding voor voettekst 4">
            <a:extLst>
              <a:ext uri="{FF2B5EF4-FFF2-40B4-BE49-F238E27FC236}">
                <a16:creationId xmlns:a16="http://schemas.microsoft.com/office/drawing/2014/main" id="{0FD8F459-48C6-B34F-8F30-5B9872F41631}"/>
              </a:ext>
            </a:extLst>
          </p:cNvPr>
          <p:cNvSpPr>
            <a:spLocks noGrp="1"/>
          </p:cNvSpPr>
          <p:nvPr>
            <p:ph type="ftr" sz="quarter" idx="11"/>
          </p:nvPr>
        </p:nvSpPr>
        <p:spPr/>
        <p:txBody>
          <a:bodyPr/>
          <a:lstStyle/>
          <a:p>
            <a:endParaRPr lang="nl-NL" dirty="0"/>
          </a:p>
        </p:txBody>
      </p:sp>
      <p:pic>
        <p:nvPicPr>
          <p:cNvPr id="7" name="Tijdelijke aanduiding voor inhoud 6">
            <a:extLst>
              <a:ext uri="{FF2B5EF4-FFF2-40B4-BE49-F238E27FC236}">
                <a16:creationId xmlns:a16="http://schemas.microsoft.com/office/drawing/2014/main" id="{1570B426-30EC-5546-9749-B4BAB5FFC97A}"/>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1052747" y="3028950"/>
            <a:ext cx="10593109" cy="1678781"/>
          </a:xfrm>
        </p:spPr>
      </p:pic>
    </p:spTree>
    <p:extLst>
      <p:ext uri="{BB962C8B-B14F-4D97-AF65-F5344CB8AC3E}">
        <p14:creationId xmlns:p14="http://schemas.microsoft.com/office/powerpoint/2010/main" val="204584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237F7-18E6-6547-A8A6-EB81FD34811D}"/>
              </a:ext>
            </a:extLst>
          </p:cNvPr>
          <p:cNvSpPr>
            <a:spLocks noGrp="1"/>
          </p:cNvSpPr>
          <p:nvPr>
            <p:ph type="title"/>
          </p:nvPr>
        </p:nvSpPr>
        <p:spPr/>
        <p:txBody>
          <a:bodyPr/>
          <a:lstStyle/>
          <a:p>
            <a:r>
              <a:rPr lang="nl-NL" sz="3200" dirty="0"/>
              <a:t>(gezamenlijke) besluitvorming in de MAAS 2.0 Globaal scorelijst</a:t>
            </a:r>
          </a:p>
        </p:txBody>
      </p:sp>
      <p:sp>
        <p:nvSpPr>
          <p:cNvPr id="4" name="Tijdelijke aanduiding voor voettekst 3">
            <a:extLst>
              <a:ext uri="{FF2B5EF4-FFF2-40B4-BE49-F238E27FC236}">
                <a16:creationId xmlns:a16="http://schemas.microsoft.com/office/drawing/2014/main" id="{9B1CC23A-87D7-594D-9A67-92E3C39A95D8}"/>
              </a:ext>
            </a:extLst>
          </p:cNvPr>
          <p:cNvSpPr>
            <a:spLocks noGrp="1"/>
          </p:cNvSpPr>
          <p:nvPr>
            <p:ph type="ftr" sz="quarter" idx="11"/>
          </p:nvPr>
        </p:nvSpPr>
        <p:spPr/>
        <p:txBody>
          <a:bodyPr/>
          <a:lstStyle/>
          <a:p>
            <a:endParaRPr lang="nl-NL" dirty="0"/>
          </a:p>
        </p:txBody>
      </p:sp>
      <p:pic>
        <p:nvPicPr>
          <p:cNvPr id="8" name="Tijdelijke aanduiding voor inhoud 7">
            <a:extLst>
              <a:ext uri="{FF2B5EF4-FFF2-40B4-BE49-F238E27FC236}">
                <a16:creationId xmlns:a16="http://schemas.microsoft.com/office/drawing/2014/main" id="{2A0F6D2B-926D-8040-B426-9BDEB360DDFD}"/>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224902" y="2686050"/>
            <a:ext cx="11688821" cy="2459831"/>
          </a:xfrm>
        </p:spPr>
      </p:pic>
    </p:spTree>
    <p:extLst>
      <p:ext uri="{BB962C8B-B14F-4D97-AF65-F5344CB8AC3E}">
        <p14:creationId xmlns:p14="http://schemas.microsoft.com/office/powerpoint/2010/main" val="36592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B2F98-FB8D-654A-96EB-0044D745D8EE}"/>
              </a:ext>
            </a:extLst>
          </p:cNvPr>
          <p:cNvSpPr>
            <a:spLocks noGrp="1"/>
          </p:cNvSpPr>
          <p:nvPr>
            <p:ph type="title"/>
          </p:nvPr>
        </p:nvSpPr>
        <p:spPr/>
        <p:txBody>
          <a:bodyPr/>
          <a:lstStyle/>
          <a:p>
            <a:r>
              <a:rPr lang="nl-NL" dirty="0"/>
              <a:t>De vaardigheden nog even op een rij (MAAS 2.0 item 11)</a:t>
            </a:r>
          </a:p>
        </p:txBody>
      </p:sp>
      <p:sp>
        <p:nvSpPr>
          <p:cNvPr id="3" name="Tijdelijke aanduiding voor inhoud 2">
            <a:extLst>
              <a:ext uri="{FF2B5EF4-FFF2-40B4-BE49-F238E27FC236}">
                <a16:creationId xmlns:a16="http://schemas.microsoft.com/office/drawing/2014/main" id="{2EA936BA-9D68-1448-8C65-D7CD30A700F3}"/>
              </a:ext>
            </a:extLst>
          </p:cNvPr>
          <p:cNvSpPr>
            <a:spLocks noGrp="1"/>
          </p:cNvSpPr>
          <p:nvPr>
            <p:ph sz="half" idx="2"/>
          </p:nvPr>
        </p:nvSpPr>
        <p:spPr/>
        <p:txBody>
          <a:bodyPr/>
          <a:lstStyle/>
          <a:p>
            <a:pPr marL="0" indent="0">
              <a:buNone/>
            </a:pPr>
            <a:endParaRPr lang="nl-NL" dirty="0"/>
          </a:p>
        </p:txBody>
      </p:sp>
      <p:sp>
        <p:nvSpPr>
          <p:cNvPr id="4" name="Tijdelijke aanduiding voor voettekst 3">
            <a:extLst>
              <a:ext uri="{FF2B5EF4-FFF2-40B4-BE49-F238E27FC236}">
                <a16:creationId xmlns:a16="http://schemas.microsoft.com/office/drawing/2014/main" id="{25B7D038-536E-2043-9681-EC9B2815DE9E}"/>
              </a:ext>
            </a:extLst>
          </p:cNvPr>
          <p:cNvSpPr>
            <a:spLocks noGrp="1"/>
          </p:cNvSpPr>
          <p:nvPr>
            <p:ph type="ftr" sz="quarter" idx="11"/>
          </p:nvPr>
        </p:nvSpPr>
        <p:spPr/>
        <p:txBody>
          <a:bodyPr/>
          <a:lstStyle/>
          <a:p>
            <a:endParaRPr lang="nl-NL" dirty="0"/>
          </a:p>
        </p:txBody>
      </p:sp>
      <p:pic>
        <p:nvPicPr>
          <p:cNvPr id="6" name="Afbeelding 5">
            <a:extLst>
              <a:ext uri="{FF2B5EF4-FFF2-40B4-BE49-F238E27FC236}">
                <a16:creationId xmlns:a16="http://schemas.microsoft.com/office/drawing/2014/main" id="{9ADB82BF-1847-D641-BC92-86D68CA3D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57" y="2886075"/>
            <a:ext cx="12011343" cy="2071687"/>
          </a:xfrm>
          <a:prstGeom prst="rect">
            <a:avLst/>
          </a:prstGeom>
        </p:spPr>
      </p:pic>
    </p:spTree>
    <p:extLst>
      <p:ext uri="{BB962C8B-B14F-4D97-AF65-F5344CB8AC3E}">
        <p14:creationId xmlns:p14="http://schemas.microsoft.com/office/powerpoint/2010/main" val="238058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fase ‘uitleg, advies en planning’ </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Tree>
    <p:extLst>
      <p:ext uri="{BB962C8B-B14F-4D97-AF65-F5344CB8AC3E}">
        <p14:creationId xmlns:p14="http://schemas.microsoft.com/office/powerpoint/2010/main" val="233680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2022</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a:t>
            </a:r>
          </a:p>
          <a:p>
            <a:pPr marL="0" indent="0">
              <a:buNone/>
            </a:pPr>
            <a:r>
              <a:rPr lang="nl-NL" sz="2000" dirty="0" err="1"/>
              <a:t>Mariël</a:t>
            </a:r>
            <a:r>
              <a:rPr lang="nl-NL" sz="2000" dirty="0"/>
              <a:t> Jacobs (</a:t>
            </a:r>
            <a:r>
              <a:rPr lang="nl-NL" sz="2000" dirty="0" err="1"/>
              <a:t>m.jacobs@</a:t>
            </a:r>
            <a:r>
              <a:rPr lang="nl-NL" sz="2000" err="1"/>
              <a:t>amsterdamumc</a:t>
            </a:r>
            <a:r>
              <a:rPr lang="nl-NL" sz="2000"/>
              <a:t>.nl)</a:t>
            </a:r>
            <a:endParaRPr lang="nl-NL" sz="2000" dirty="0"/>
          </a:p>
          <a:p>
            <a:pPr marL="0" indent="0">
              <a:buNone/>
            </a:pPr>
            <a:endParaRPr lang="nl-NL" sz="2000" dirty="0"/>
          </a:p>
        </p:txBody>
      </p:sp>
    </p:spTree>
    <p:extLst>
      <p:ext uri="{BB962C8B-B14F-4D97-AF65-F5344CB8AC3E}">
        <p14:creationId xmlns:p14="http://schemas.microsoft.com/office/powerpoint/2010/main" val="257771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E476E-24FE-3A46-B1CE-386C9D69D6E4}"/>
              </a:ext>
            </a:extLst>
          </p:cNvPr>
          <p:cNvSpPr>
            <a:spLocks noGrp="1"/>
          </p:cNvSpPr>
          <p:nvPr>
            <p:ph type="title"/>
          </p:nvPr>
        </p:nvSpPr>
        <p:spPr/>
        <p:txBody>
          <a:bodyPr/>
          <a:lstStyle/>
          <a:p>
            <a:pPr algn="ctr"/>
            <a:r>
              <a:rPr lang="nl-NL" dirty="0"/>
              <a:t> </a:t>
            </a:r>
          </a:p>
        </p:txBody>
      </p:sp>
      <p:sp>
        <p:nvSpPr>
          <p:cNvPr id="3" name="Tijdelijke aanduiding voor inhoud 2">
            <a:extLst>
              <a:ext uri="{FF2B5EF4-FFF2-40B4-BE49-F238E27FC236}">
                <a16:creationId xmlns:a16="http://schemas.microsoft.com/office/drawing/2014/main" id="{CDF7E7C0-EE30-804D-942E-478A534BE135}"/>
              </a:ext>
            </a:extLst>
          </p:cNvPr>
          <p:cNvSpPr>
            <a:spLocks noGrp="1"/>
          </p:cNvSpPr>
          <p:nvPr>
            <p:ph sz="half" idx="2"/>
          </p:nvPr>
        </p:nvSpPr>
        <p:spPr/>
        <p:txBody>
          <a:bodyPr/>
          <a:lstStyle/>
          <a:p>
            <a:pPr marL="457200" indent="-457200">
              <a:buFont typeface="+mj-lt"/>
              <a:buAutoNum type="arabicPeriod"/>
            </a:pPr>
            <a:r>
              <a:rPr lang="nl-NL" dirty="0"/>
              <a:t>Uitwerking voorbereidings-opdracht</a:t>
            </a:r>
          </a:p>
          <a:p>
            <a:pPr marL="457200" indent="-457200">
              <a:buFont typeface="+mj-lt"/>
              <a:buAutoNum type="arabicPeriod"/>
            </a:pPr>
            <a:r>
              <a:rPr lang="nl-NL" dirty="0"/>
              <a:t>Theorie</a:t>
            </a:r>
          </a:p>
          <a:p>
            <a:pPr marL="457200" indent="-457200">
              <a:buFont typeface="+mj-lt"/>
              <a:buAutoNum type="arabicPeriod"/>
            </a:pPr>
            <a:r>
              <a:rPr lang="nl-NL" dirty="0"/>
              <a:t>Brug naar toepassen van de theorie</a:t>
            </a:r>
          </a:p>
          <a:p>
            <a:pPr lvl="1"/>
            <a:r>
              <a:rPr lang="nl-NL" dirty="0"/>
              <a:t>Bij het uitleggen van je bevindingen (‘bevindingen’-fase MAAS Globaal)</a:t>
            </a:r>
          </a:p>
          <a:p>
            <a:pPr lvl="1"/>
            <a:r>
              <a:rPr lang="nl-NL" dirty="0"/>
              <a:t>Bij het bespreken van je beleid/advies (‘gezamenlijke’ besluitvorming-fase MAAS Globaal)</a:t>
            </a:r>
          </a:p>
          <a:p>
            <a:pPr marL="457200" indent="-457200">
              <a:buFont typeface="+mj-lt"/>
              <a:buAutoNum type="arabicPeriod"/>
            </a:pPr>
            <a:r>
              <a:rPr lang="nl-NL" dirty="0"/>
              <a:t>Ontwikkelpunten formuleren</a:t>
            </a:r>
          </a:p>
        </p:txBody>
      </p:sp>
      <p:sp>
        <p:nvSpPr>
          <p:cNvPr id="4" name="Tijdelijke aanduiding voor voettekst 3">
            <a:extLst>
              <a:ext uri="{FF2B5EF4-FFF2-40B4-BE49-F238E27FC236}">
                <a16:creationId xmlns:a16="http://schemas.microsoft.com/office/drawing/2014/main" id="{9CCF5C15-E641-4246-AAB2-DBE3A705486A}"/>
              </a:ext>
            </a:extLst>
          </p:cNvPr>
          <p:cNvSpPr>
            <a:spLocks noGrp="1"/>
          </p:cNvSpPr>
          <p:nvPr>
            <p:ph type="ftr" sz="quarter" idx="11"/>
          </p:nvPr>
        </p:nvSpPr>
        <p:spPr/>
        <p:txBody>
          <a:bodyPr/>
          <a:lstStyle/>
          <a:p>
            <a:endParaRPr lang="nl-NL" dirty="0"/>
          </a:p>
        </p:txBody>
      </p:sp>
      <p:sp>
        <p:nvSpPr>
          <p:cNvPr id="6" name="Titel 1">
            <a:extLst>
              <a:ext uri="{FF2B5EF4-FFF2-40B4-BE49-F238E27FC236}">
                <a16:creationId xmlns:a16="http://schemas.microsoft.com/office/drawing/2014/main" id="{72A75219-1708-DE44-B47C-0016C11029B7}"/>
              </a:ext>
            </a:extLst>
          </p:cNvPr>
          <p:cNvSpPr txBox="1">
            <a:spLocks/>
          </p:cNvSpPr>
          <p:nvPr/>
        </p:nvSpPr>
        <p:spPr>
          <a:xfrm>
            <a:off x="825500" y="1252492"/>
            <a:ext cx="107660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a:lstStyle>
          <a:p>
            <a:r>
              <a:rPr lang="nl-NL" dirty="0"/>
              <a:t>Opbouw onderwijs</a:t>
            </a:r>
          </a:p>
        </p:txBody>
      </p:sp>
    </p:spTree>
    <p:extLst>
      <p:ext uri="{BB962C8B-B14F-4D97-AF65-F5344CB8AC3E}">
        <p14:creationId xmlns:p14="http://schemas.microsoft.com/office/powerpoint/2010/main" val="26931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E476E-24FE-3A46-B1CE-386C9D69D6E4}"/>
              </a:ext>
            </a:extLst>
          </p:cNvPr>
          <p:cNvSpPr>
            <a:spLocks noGrp="1"/>
          </p:cNvSpPr>
          <p:nvPr>
            <p:ph type="title"/>
          </p:nvPr>
        </p:nvSpPr>
        <p:spPr/>
        <p:txBody>
          <a:bodyPr/>
          <a:lstStyle/>
          <a:p>
            <a:r>
              <a:rPr lang="nl-NL" dirty="0"/>
              <a:t>Uitwerking huiswerkopdracht</a:t>
            </a:r>
          </a:p>
        </p:txBody>
      </p:sp>
      <p:sp>
        <p:nvSpPr>
          <p:cNvPr id="3" name="Tijdelijke aanduiding voor inhoud 2">
            <a:extLst>
              <a:ext uri="{FF2B5EF4-FFF2-40B4-BE49-F238E27FC236}">
                <a16:creationId xmlns:a16="http://schemas.microsoft.com/office/drawing/2014/main" id="{CDF7E7C0-EE30-804D-942E-478A534BE135}"/>
              </a:ext>
            </a:extLst>
          </p:cNvPr>
          <p:cNvSpPr>
            <a:spLocks noGrp="1"/>
          </p:cNvSpPr>
          <p:nvPr>
            <p:ph sz="half" idx="2"/>
          </p:nvPr>
        </p:nvSpPr>
        <p:spPr/>
        <p:txBody>
          <a:bodyPr/>
          <a:lstStyle/>
          <a:p>
            <a:pPr marL="514350" indent="-514350">
              <a:buFont typeface="+mj-lt"/>
              <a:buAutoNum type="arabicPeriod"/>
            </a:pPr>
            <a:r>
              <a:rPr lang="nl-NL" sz="2800" dirty="0"/>
              <a:t>Inventariseer welke factoren jij ervaart als storend of remmend bij </a:t>
            </a:r>
            <a:r>
              <a:rPr lang="nl-NL" sz="2800" dirty="0" err="1"/>
              <a:t>informatie-overdracht</a:t>
            </a:r>
            <a:r>
              <a:rPr lang="nl-NL" sz="2800" dirty="0"/>
              <a:t>.</a:t>
            </a:r>
          </a:p>
          <a:p>
            <a:pPr marL="514350" indent="-514350">
              <a:buFont typeface="+mj-lt"/>
              <a:buAutoNum type="arabicPeriod"/>
            </a:pPr>
            <a:r>
              <a:rPr lang="nl-NL" sz="2800" dirty="0"/>
              <a:t>Inventariseer wat jou juist ondersteunt bij </a:t>
            </a:r>
            <a:r>
              <a:rPr lang="nl-NL" sz="2800" dirty="0" err="1"/>
              <a:t>informatie-overdracht</a:t>
            </a:r>
            <a:r>
              <a:rPr lang="nl-NL" sz="2800" dirty="0"/>
              <a:t>. Wat helpt je om informatie goed te begrijpen en te onthouden?</a:t>
            </a:r>
          </a:p>
          <a:p>
            <a:endParaRPr lang="nl-NL" dirty="0"/>
          </a:p>
        </p:txBody>
      </p:sp>
      <p:sp>
        <p:nvSpPr>
          <p:cNvPr id="4" name="Tijdelijke aanduiding voor voettekst 3">
            <a:extLst>
              <a:ext uri="{FF2B5EF4-FFF2-40B4-BE49-F238E27FC236}">
                <a16:creationId xmlns:a16="http://schemas.microsoft.com/office/drawing/2014/main" id="{9CCF5C15-E641-4246-AAB2-DBE3A705486A}"/>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127771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Consultopbouw volgens Silverman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1609725" y="1573966"/>
            <a:ext cx="11744325" cy="4602996"/>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marL="0" indent="0">
              <a:buNone/>
            </a:pPr>
            <a:endParaRPr lang="nl-NL" dirty="0"/>
          </a:p>
          <a:p>
            <a:pPr marL="0" indent="0">
              <a:buNone/>
            </a:pPr>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endParaRPr lang="nl-NL" dirty="0"/>
          </a:p>
        </p:txBody>
      </p:sp>
      <p:pic>
        <p:nvPicPr>
          <p:cNvPr id="6" name="Afbeelding 5">
            <a:extLst>
              <a:ext uri="{FF2B5EF4-FFF2-40B4-BE49-F238E27FC236}">
                <a16:creationId xmlns:a16="http://schemas.microsoft.com/office/drawing/2014/main" id="{88CCDB5C-F4DE-C748-A95C-12235C415F8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27906" y="1813810"/>
            <a:ext cx="5856431" cy="3221037"/>
          </a:xfrm>
          <a:prstGeom prst="rect">
            <a:avLst/>
          </a:prstGeom>
        </p:spPr>
      </p:pic>
    </p:spTree>
    <p:extLst>
      <p:ext uri="{BB962C8B-B14F-4D97-AF65-F5344CB8AC3E}">
        <p14:creationId xmlns:p14="http://schemas.microsoft.com/office/powerpoint/2010/main" val="415328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A9A9F-9C96-F142-A75A-D13435968816}"/>
              </a:ext>
            </a:extLst>
          </p:cNvPr>
          <p:cNvSpPr>
            <a:spLocks noGrp="1"/>
          </p:cNvSpPr>
          <p:nvPr>
            <p:ph type="title"/>
          </p:nvPr>
        </p:nvSpPr>
        <p:spPr/>
        <p:txBody>
          <a:bodyPr/>
          <a:lstStyle/>
          <a:p>
            <a:r>
              <a:rPr lang="nl-NL" dirty="0"/>
              <a:t>Theorie over communicatievaardigheden in fase ‘Uitleg, advies en planning’</a:t>
            </a:r>
          </a:p>
        </p:txBody>
      </p:sp>
      <p:sp>
        <p:nvSpPr>
          <p:cNvPr id="3" name="Tijdelijke aanduiding voor inhoud 2">
            <a:extLst>
              <a:ext uri="{FF2B5EF4-FFF2-40B4-BE49-F238E27FC236}">
                <a16:creationId xmlns:a16="http://schemas.microsoft.com/office/drawing/2014/main" id="{24D7A19D-1FE0-C248-AC6C-C6071286692E}"/>
              </a:ext>
            </a:extLst>
          </p:cNvPr>
          <p:cNvSpPr>
            <a:spLocks noGrp="1"/>
          </p:cNvSpPr>
          <p:nvPr>
            <p:ph sz="half" idx="2"/>
          </p:nvPr>
        </p:nvSpPr>
        <p:spPr/>
        <p:txBody>
          <a:bodyPr/>
          <a:lstStyle/>
          <a:p>
            <a:pPr marL="514350" indent="-514350">
              <a:buFont typeface="+mj-lt"/>
              <a:buAutoNum type="arabicPeriod"/>
            </a:pPr>
            <a:r>
              <a:rPr lang="nl-NL" sz="2800" dirty="0"/>
              <a:t>De juiste hoeveelheid en het juiste soort informatie geven</a:t>
            </a:r>
          </a:p>
          <a:p>
            <a:pPr marL="514350" indent="-514350">
              <a:buFont typeface="+mj-lt"/>
              <a:buAutoNum type="arabicPeriod"/>
            </a:pPr>
            <a:r>
              <a:rPr lang="nl-NL" sz="2800" dirty="0"/>
              <a:t>De patiënt helpen te begrijpen en te onthouden</a:t>
            </a:r>
          </a:p>
          <a:p>
            <a:pPr marL="514350" indent="-514350">
              <a:buFont typeface="+mj-lt"/>
              <a:buAutoNum type="arabicPeriod"/>
            </a:pPr>
            <a:r>
              <a:rPr lang="nl-NL" sz="2800" dirty="0"/>
              <a:t>Wederzijds begrip tot stand brengen, aandacht voor gezichtspunt patiënt</a:t>
            </a:r>
          </a:p>
          <a:p>
            <a:pPr marL="514350" indent="-514350">
              <a:buFont typeface="+mj-lt"/>
              <a:buAutoNum type="arabicPeriod"/>
            </a:pPr>
            <a:r>
              <a:rPr lang="nl-NL" sz="2800" dirty="0"/>
              <a:t>Planning, gezamenlijke besluitvorming</a:t>
            </a:r>
          </a:p>
          <a:p>
            <a:endParaRPr lang="nl-NL" sz="2800" dirty="0"/>
          </a:p>
          <a:p>
            <a:endParaRPr lang="nl-NL" sz="2800" b="1" dirty="0"/>
          </a:p>
          <a:p>
            <a:pPr marL="0" indent="0">
              <a:buNone/>
            </a:pPr>
            <a:endParaRPr lang="nl-NL" b="1" dirty="0"/>
          </a:p>
        </p:txBody>
      </p:sp>
      <p:sp>
        <p:nvSpPr>
          <p:cNvPr id="4" name="Tijdelijke aanduiding voor voettekst 3">
            <a:extLst>
              <a:ext uri="{FF2B5EF4-FFF2-40B4-BE49-F238E27FC236}">
                <a16:creationId xmlns:a16="http://schemas.microsoft.com/office/drawing/2014/main" id="{31E7DA00-F14A-CC46-9AD0-7EC82F684FDB}"/>
              </a:ext>
            </a:extLst>
          </p:cNvPr>
          <p:cNvSpPr>
            <a:spLocks noGrp="1"/>
          </p:cNvSpPr>
          <p:nvPr>
            <p:ph type="ftr" sz="quarter" idx="11"/>
          </p:nvPr>
        </p:nvSpPr>
        <p:spPr/>
        <p:txBody>
          <a:bodyPr/>
          <a:lstStyle/>
          <a:p>
            <a:endParaRPr lang="nl-NL" dirty="0"/>
          </a:p>
          <a:p>
            <a:endParaRPr lang="nl-NL" dirty="0"/>
          </a:p>
        </p:txBody>
      </p:sp>
    </p:spTree>
    <p:extLst>
      <p:ext uri="{BB962C8B-B14F-4D97-AF65-F5344CB8AC3E}">
        <p14:creationId xmlns:p14="http://schemas.microsoft.com/office/powerpoint/2010/main" val="207535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51BE8-7E4A-9745-BCB8-D8C254E66469}"/>
              </a:ext>
            </a:extLst>
          </p:cNvPr>
          <p:cNvSpPr>
            <a:spLocks noGrp="1"/>
          </p:cNvSpPr>
          <p:nvPr>
            <p:ph type="title"/>
          </p:nvPr>
        </p:nvSpPr>
        <p:spPr>
          <a:xfrm>
            <a:off x="673100" y="808925"/>
            <a:ext cx="10766044" cy="1202727"/>
          </a:xfrm>
        </p:spPr>
        <p:txBody>
          <a:bodyPr/>
          <a:lstStyle/>
          <a:p>
            <a:r>
              <a:rPr lang="nl-NL" dirty="0"/>
              <a:t>Informatie geven: </a:t>
            </a:r>
            <a:br>
              <a:rPr lang="nl-NL" dirty="0"/>
            </a:br>
            <a:r>
              <a:rPr lang="nl-NL" dirty="0"/>
              <a:t>juiste soort en juiste hoeveelheid</a:t>
            </a:r>
          </a:p>
        </p:txBody>
      </p:sp>
      <p:sp>
        <p:nvSpPr>
          <p:cNvPr id="3" name="Tijdelijke aanduiding voor inhoud 2">
            <a:extLst>
              <a:ext uri="{FF2B5EF4-FFF2-40B4-BE49-F238E27FC236}">
                <a16:creationId xmlns:a16="http://schemas.microsoft.com/office/drawing/2014/main" id="{98E1925A-26C2-2446-A654-77BBDA219F91}"/>
              </a:ext>
            </a:extLst>
          </p:cNvPr>
          <p:cNvSpPr>
            <a:spLocks noGrp="1"/>
          </p:cNvSpPr>
          <p:nvPr>
            <p:ph sz="half" idx="2"/>
          </p:nvPr>
        </p:nvSpPr>
        <p:spPr>
          <a:xfrm>
            <a:off x="123444" y="2441984"/>
            <a:ext cx="10744200" cy="3751308"/>
          </a:xfrm>
        </p:spPr>
        <p:txBody>
          <a:bodyPr/>
          <a:lstStyle/>
          <a:p>
            <a:pPr marL="971550" lvl="1" indent="-514350">
              <a:buFont typeface="+mj-lt"/>
              <a:buAutoNum type="arabicPeriod"/>
            </a:pPr>
            <a:r>
              <a:rPr lang="nl-NL" sz="2800" dirty="0"/>
              <a:t>Informatie bij stukjes en beetjes geven</a:t>
            </a:r>
          </a:p>
          <a:p>
            <a:pPr marL="971550" lvl="1" indent="-514350">
              <a:buFont typeface="+mj-lt"/>
              <a:buAutoNum type="arabicPeriod"/>
            </a:pPr>
            <a:r>
              <a:rPr lang="nl-NL" sz="2800" dirty="0"/>
              <a:t>Vaststellen wat de patiënt al weet alvorens te starten</a:t>
            </a:r>
          </a:p>
          <a:p>
            <a:pPr marL="971550" lvl="1" indent="-514350">
              <a:buFont typeface="+mj-lt"/>
              <a:buAutoNum type="arabicPeriod"/>
            </a:pPr>
            <a:r>
              <a:rPr lang="nl-NL" sz="2800" dirty="0"/>
              <a:t>De patiënt vragen welke andere informatie nuttig kan zijn.</a:t>
            </a:r>
          </a:p>
          <a:p>
            <a:pPr marL="971550" lvl="1" indent="-514350">
              <a:buFont typeface="+mj-lt"/>
              <a:buAutoNum type="arabicPeriod"/>
            </a:pPr>
            <a:r>
              <a:rPr lang="nl-NL" sz="2800" dirty="0"/>
              <a:t>Op de juiste momenten informatie geven, niet ‘te vroeg’</a:t>
            </a:r>
          </a:p>
        </p:txBody>
      </p:sp>
      <p:sp>
        <p:nvSpPr>
          <p:cNvPr id="4" name="Tijdelijke aanduiding voor voettekst 3">
            <a:extLst>
              <a:ext uri="{FF2B5EF4-FFF2-40B4-BE49-F238E27FC236}">
                <a16:creationId xmlns:a16="http://schemas.microsoft.com/office/drawing/2014/main" id="{764F87A2-B92E-4740-852C-B2CD670A29D4}"/>
              </a:ext>
            </a:extLst>
          </p:cNvPr>
          <p:cNvSpPr>
            <a:spLocks noGrp="1"/>
          </p:cNvSpPr>
          <p:nvPr>
            <p:ph type="ftr" sz="quarter" idx="11"/>
          </p:nvPr>
        </p:nvSpPr>
        <p:spPr/>
        <p:txBody>
          <a:bodyPr/>
          <a:lstStyle/>
          <a:p>
            <a:endParaRPr lang="nl-NL" dirty="0"/>
          </a:p>
        </p:txBody>
      </p:sp>
      <p:pic>
        <p:nvPicPr>
          <p:cNvPr id="5" name="Afbeelding 4">
            <a:extLst>
              <a:ext uri="{FF2B5EF4-FFF2-40B4-BE49-F238E27FC236}">
                <a16:creationId xmlns:a16="http://schemas.microsoft.com/office/drawing/2014/main" id="{FFAE3A1A-ADD3-A846-AA5C-FD3E44E26921}"/>
              </a:ext>
            </a:extLst>
          </p:cNvPr>
          <p:cNvPicPr>
            <a:picLocks noChangeAspect="1"/>
          </p:cNvPicPr>
          <p:nvPr/>
        </p:nvPicPr>
        <p:blipFill>
          <a:blip r:embed="rId3"/>
          <a:stretch>
            <a:fillRect/>
          </a:stretch>
        </p:blipFill>
        <p:spPr>
          <a:xfrm>
            <a:off x="9848538" y="1089604"/>
            <a:ext cx="1740316" cy="1844096"/>
          </a:xfrm>
          <a:prstGeom prst="rect">
            <a:avLst/>
          </a:prstGeom>
        </p:spPr>
      </p:pic>
    </p:spTree>
    <p:extLst>
      <p:ext uri="{BB962C8B-B14F-4D97-AF65-F5344CB8AC3E}">
        <p14:creationId xmlns:p14="http://schemas.microsoft.com/office/powerpoint/2010/main" val="4811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51BE8-7E4A-9745-BCB8-D8C254E66469}"/>
              </a:ext>
            </a:extLst>
          </p:cNvPr>
          <p:cNvSpPr>
            <a:spLocks noGrp="1"/>
          </p:cNvSpPr>
          <p:nvPr>
            <p:ph type="title"/>
          </p:nvPr>
        </p:nvSpPr>
        <p:spPr>
          <a:xfrm>
            <a:off x="673100" y="982035"/>
            <a:ext cx="10766044" cy="1034320"/>
          </a:xfrm>
        </p:spPr>
        <p:txBody>
          <a:bodyPr/>
          <a:lstStyle/>
          <a:p>
            <a:r>
              <a:rPr lang="nl-NL" dirty="0"/>
              <a:t>De patiënt helpen om te begrijpen </a:t>
            </a:r>
            <a:br>
              <a:rPr lang="nl-NL" dirty="0"/>
            </a:br>
            <a:r>
              <a:rPr lang="nl-NL" dirty="0"/>
              <a:t>en onthouden</a:t>
            </a:r>
          </a:p>
        </p:txBody>
      </p:sp>
      <p:sp>
        <p:nvSpPr>
          <p:cNvPr id="3" name="Tijdelijke aanduiding voor inhoud 2">
            <a:extLst>
              <a:ext uri="{FF2B5EF4-FFF2-40B4-BE49-F238E27FC236}">
                <a16:creationId xmlns:a16="http://schemas.microsoft.com/office/drawing/2014/main" id="{98E1925A-26C2-2446-A654-77BBDA219F91}"/>
              </a:ext>
            </a:extLst>
          </p:cNvPr>
          <p:cNvSpPr>
            <a:spLocks noGrp="1"/>
          </p:cNvSpPr>
          <p:nvPr>
            <p:ph sz="half" idx="2"/>
          </p:nvPr>
        </p:nvSpPr>
        <p:spPr/>
        <p:txBody>
          <a:bodyPr/>
          <a:lstStyle/>
          <a:p>
            <a:pPr lvl="1"/>
            <a:r>
              <a:rPr lang="nl-NL" sz="2800" dirty="0"/>
              <a:t>Informatie ordenen </a:t>
            </a:r>
          </a:p>
          <a:p>
            <a:pPr lvl="1"/>
            <a:r>
              <a:rPr lang="nl-NL" sz="2800" dirty="0"/>
              <a:t>Markeringen aanbrengen</a:t>
            </a:r>
          </a:p>
          <a:p>
            <a:pPr lvl="1"/>
            <a:r>
              <a:rPr lang="nl-NL" sz="2800" dirty="0"/>
              <a:t>Herhalen en samenvatten</a:t>
            </a:r>
          </a:p>
          <a:p>
            <a:pPr lvl="1"/>
            <a:r>
              <a:rPr lang="nl-NL" sz="2800" dirty="0"/>
              <a:t>Beknopte, begrijpelijke taal gebruiken </a:t>
            </a:r>
          </a:p>
          <a:p>
            <a:pPr lvl="1"/>
            <a:r>
              <a:rPr lang="nl-NL" sz="2800" dirty="0"/>
              <a:t>Aansluiten bij gezondheidsvaardigheden patiënt</a:t>
            </a:r>
          </a:p>
          <a:p>
            <a:pPr lvl="1"/>
            <a:r>
              <a:rPr lang="nl-NL" sz="2800" dirty="0"/>
              <a:t>Visuele ondersteuning gebruiken</a:t>
            </a:r>
          </a:p>
          <a:p>
            <a:pPr lvl="1"/>
            <a:r>
              <a:rPr lang="nl-NL" sz="2800" dirty="0"/>
              <a:t>Controleren of patiënt de informatie begrijpt</a:t>
            </a:r>
          </a:p>
        </p:txBody>
      </p:sp>
      <p:sp>
        <p:nvSpPr>
          <p:cNvPr id="4" name="Tijdelijke aanduiding voor voettekst 3">
            <a:extLst>
              <a:ext uri="{FF2B5EF4-FFF2-40B4-BE49-F238E27FC236}">
                <a16:creationId xmlns:a16="http://schemas.microsoft.com/office/drawing/2014/main" id="{764F87A2-B92E-4740-852C-B2CD670A29D4}"/>
              </a:ext>
            </a:extLst>
          </p:cNvPr>
          <p:cNvSpPr>
            <a:spLocks noGrp="1"/>
          </p:cNvSpPr>
          <p:nvPr>
            <p:ph type="ftr" sz="quarter" idx="11"/>
          </p:nvPr>
        </p:nvSpPr>
        <p:spPr/>
        <p:txBody>
          <a:bodyPr/>
          <a:lstStyle/>
          <a:p>
            <a:endParaRPr lang="nl-NL" dirty="0"/>
          </a:p>
        </p:txBody>
      </p:sp>
      <p:pic>
        <p:nvPicPr>
          <p:cNvPr id="6" name="Afbeelding 5">
            <a:extLst>
              <a:ext uri="{FF2B5EF4-FFF2-40B4-BE49-F238E27FC236}">
                <a16:creationId xmlns:a16="http://schemas.microsoft.com/office/drawing/2014/main" id="{E8EB88AA-147A-244B-9045-6D97A29DFD8F}"/>
              </a:ext>
            </a:extLst>
          </p:cNvPr>
          <p:cNvPicPr>
            <a:picLocks noChangeAspect="1"/>
          </p:cNvPicPr>
          <p:nvPr/>
        </p:nvPicPr>
        <p:blipFill>
          <a:blip r:embed="rId3"/>
          <a:stretch>
            <a:fillRect/>
          </a:stretch>
        </p:blipFill>
        <p:spPr>
          <a:xfrm>
            <a:off x="9504439" y="271451"/>
            <a:ext cx="2564288" cy="1744904"/>
          </a:xfrm>
          <a:prstGeom prst="rect">
            <a:avLst/>
          </a:prstGeom>
        </p:spPr>
      </p:pic>
    </p:spTree>
    <p:extLst>
      <p:ext uri="{BB962C8B-B14F-4D97-AF65-F5344CB8AC3E}">
        <p14:creationId xmlns:p14="http://schemas.microsoft.com/office/powerpoint/2010/main" val="80951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51BE8-7E4A-9745-BCB8-D8C254E66469}"/>
              </a:ext>
            </a:extLst>
          </p:cNvPr>
          <p:cNvSpPr>
            <a:spLocks noGrp="1"/>
          </p:cNvSpPr>
          <p:nvPr>
            <p:ph type="title"/>
          </p:nvPr>
        </p:nvSpPr>
        <p:spPr>
          <a:xfrm>
            <a:off x="711200" y="1256749"/>
            <a:ext cx="10766044" cy="1177742"/>
          </a:xfrm>
        </p:spPr>
        <p:txBody>
          <a:bodyPr/>
          <a:lstStyle/>
          <a:p>
            <a:r>
              <a:rPr lang="nl-NL" sz="3200" dirty="0"/>
              <a:t>Wederzijds begrip tot stand brengen, aandacht voor gezichtspunt patiënt</a:t>
            </a:r>
            <a:br>
              <a:rPr lang="nl-NL" dirty="0"/>
            </a:br>
            <a:endParaRPr lang="nl-NL" dirty="0"/>
          </a:p>
        </p:txBody>
      </p:sp>
      <p:sp>
        <p:nvSpPr>
          <p:cNvPr id="3" name="Tijdelijke aanduiding voor inhoud 2">
            <a:extLst>
              <a:ext uri="{FF2B5EF4-FFF2-40B4-BE49-F238E27FC236}">
                <a16:creationId xmlns:a16="http://schemas.microsoft.com/office/drawing/2014/main" id="{98E1925A-26C2-2446-A654-77BBDA219F91}"/>
              </a:ext>
            </a:extLst>
          </p:cNvPr>
          <p:cNvSpPr>
            <a:spLocks noGrp="1"/>
          </p:cNvSpPr>
          <p:nvPr>
            <p:ph sz="half" idx="2"/>
          </p:nvPr>
        </p:nvSpPr>
        <p:spPr>
          <a:xfrm>
            <a:off x="354455" y="2715029"/>
            <a:ext cx="11549073" cy="3751308"/>
          </a:xfrm>
        </p:spPr>
        <p:txBody>
          <a:bodyPr/>
          <a:lstStyle/>
          <a:p>
            <a:pPr marL="971550" lvl="1" indent="-514350">
              <a:buFont typeface="+mj-lt"/>
              <a:buAutoNum type="arabicPeriod"/>
            </a:pPr>
            <a:r>
              <a:rPr lang="nl-NL" sz="2800" dirty="0"/>
              <a:t>Aansluiten bij de hulpvraag (ideeën, zorgen, verwachtingen), die herhalen!</a:t>
            </a:r>
          </a:p>
          <a:p>
            <a:pPr marL="971550" lvl="1" indent="-514350">
              <a:buFont typeface="+mj-lt"/>
              <a:buAutoNum type="arabicPeriod"/>
            </a:pPr>
            <a:r>
              <a:rPr lang="nl-NL" sz="2800" dirty="0"/>
              <a:t>De patiënt stimuleren om aan het gesprek deel te nemen</a:t>
            </a:r>
          </a:p>
          <a:p>
            <a:pPr marL="971550" lvl="1" indent="-514350">
              <a:buFont typeface="+mj-lt"/>
              <a:buAutoNum type="arabicPeriod"/>
            </a:pPr>
            <a:r>
              <a:rPr lang="nl-NL" sz="2800" dirty="0"/>
              <a:t>De patiënt gedachten, reacties en gevoelens laten vertellen</a:t>
            </a:r>
          </a:p>
          <a:p>
            <a:pPr marL="971550" lvl="1" indent="-514350">
              <a:buFont typeface="+mj-lt"/>
              <a:buAutoNum type="arabicPeriod"/>
            </a:pPr>
            <a:r>
              <a:rPr lang="nl-NL" sz="2800" dirty="0"/>
              <a:t>Verbale- en non verbale signalen opmerken (vage vragen, uitingen spanning)</a:t>
            </a:r>
          </a:p>
          <a:p>
            <a:pPr marL="0" indent="0">
              <a:buNone/>
            </a:pPr>
            <a:endParaRPr lang="nl-NL" dirty="0"/>
          </a:p>
        </p:txBody>
      </p:sp>
      <p:sp>
        <p:nvSpPr>
          <p:cNvPr id="4" name="Tijdelijke aanduiding voor voettekst 3">
            <a:extLst>
              <a:ext uri="{FF2B5EF4-FFF2-40B4-BE49-F238E27FC236}">
                <a16:creationId xmlns:a16="http://schemas.microsoft.com/office/drawing/2014/main" id="{764F87A2-B92E-4740-852C-B2CD670A29D4}"/>
              </a:ext>
            </a:extLst>
          </p:cNvPr>
          <p:cNvSpPr>
            <a:spLocks noGrp="1"/>
          </p:cNvSpPr>
          <p:nvPr>
            <p:ph type="ftr" sz="quarter" idx="11"/>
          </p:nvPr>
        </p:nvSpPr>
        <p:spPr>
          <a:xfrm>
            <a:off x="711200" y="6392696"/>
            <a:ext cx="4114800" cy="365125"/>
          </a:xfrm>
        </p:spPr>
        <p:txBody>
          <a:bodyPr/>
          <a:lstStyle/>
          <a:p>
            <a:endParaRPr lang="nl-NL" dirty="0"/>
          </a:p>
        </p:txBody>
      </p:sp>
    </p:spTree>
    <p:extLst>
      <p:ext uri="{BB962C8B-B14F-4D97-AF65-F5344CB8AC3E}">
        <p14:creationId xmlns:p14="http://schemas.microsoft.com/office/powerpoint/2010/main" val="113789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51BE8-7E4A-9745-BCB8-D8C254E66469}"/>
              </a:ext>
            </a:extLst>
          </p:cNvPr>
          <p:cNvSpPr>
            <a:spLocks noGrp="1"/>
          </p:cNvSpPr>
          <p:nvPr>
            <p:ph type="title"/>
          </p:nvPr>
        </p:nvSpPr>
        <p:spPr>
          <a:xfrm>
            <a:off x="673099" y="1174263"/>
            <a:ext cx="10766044" cy="871928"/>
          </a:xfrm>
        </p:spPr>
        <p:txBody>
          <a:bodyPr/>
          <a:lstStyle/>
          <a:p>
            <a:r>
              <a:rPr lang="nl-NL" dirty="0"/>
              <a:t>Planning, gezamenlijke besluitvorming</a:t>
            </a:r>
            <a:br>
              <a:rPr lang="nl-NL" dirty="0"/>
            </a:br>
            <a:endParaRPr lang="nl-NL" dirty="0"/>
          </a:p>
        </p:txBody>
      </p:sp>
      <p:sp>
        <p:nvSpPr>
          <p:cNvPr id="3" name="Tijdelijke aanduiding voor inhoud 2">
            <a:extLst>
              <a:ext uri="{FF2B5EF4-FFF2-40B4-BE49-F238E27FC236}">
                <a16:creationId xmlns:a16="http://schemas.microsoft.com/office/drawing/2014/main" id="{98E1925A-26C2-2446-A654-77BBDA219F91}"/>
              </a:ext>
            </a:extLst>
          </p:cNvPr>
          <p:cNvSpPr>
            <a:spLocks noGrp="1"/>
          </p:cNvSpPr>
          <p:nvPr>
            <p:ph sz="half" idx="2"/>
          </p:nvPr>
        </p:nvSpPr>
        <p:spPr>
          <a:xfrm>
            <a:off x="333530" y="1967611"/>
            <a:ext cx="10744200" cy="3751308"/>
          </a:xfrm>
        </p:spPr>
        <p:txBody>
          <a:bodyPr/>
          <a:lstStyle/>
          <a:p>
            <a:pPr marL="971550" lvl="1" indent="-514350">
              <a:buFont typeface="+mj-lt"/>
              <a:buAutoNum type="arabicPeriod"/>
            </a:pPr>
            <a:endParaRPr lang="nl-NL" sz="2800" dirty="0"/>
          </a:p>
          <a:p>
            <a:pPr marL="971550" lvl="1" indent="-514350">
              <a:buFont typeface="+mj-lt"/>
              <a:buAutoNum type="arabicPeriod"/>
            </a:pPr>
            <a:r>
              <a:rPr lang="nl-NL" sz="2800" dirty="0"/>
              <a:t>Hardop denken zo nodig, gedachtegang en dilemma’s uitspreken</a:t>
            </a:r>
          </a:p>
          <a:p>
            <a:pPr marL="971550" lvl="1" indent="-514350">
              <a:buFont typeface="+mj-lt"/>
              <a:buAutoNum type="arabicPeriod"/>
            </a:pPr>
            <a:r>
              <a:rPr lang="nl-NL" sz="2800" dirty="0"/>
              <a:t>Aangeven dat er meerdere behandelopties zijn</a:t>
            </a:r>
          </a:p>
          <a:p>
            <a:pPr marL="971550" lvl="1" indent="-514350">
              <a:buFont typeface="+mj-lt"/>
              <a:buAutoNum type="arabicPeriod"/>
            </a:pPr>
            <a:r>
              <a:rPr lang="nl-NL" sz="2800" dirty="0"/>
              <a:t>Deze behandelopties onderzoeken op voor- en nadelen en geschiktheid voor de patiënt</a:t>
            </a:r>
          </a:p>
          <a:p>
            <a:pPr marL="971550" lvl="1" indent="-514350">
              <a:buFont typeface="+mj-lt"/>
              <a:buAutoNum type="arabicPeriod"/>
            </a:pPr>
            <a:r>
              <a:rPr lang="nl-NL" sz="2800" dirty="0"/>
              <a:t>Tijd nemen om de patiënt een keuze te laten maken, eventueel in een volgend consult daarop terugkomen</a:t>
            </a:r>
          </a:p>
          <a:p>
            <a:pPr marL="0" indent="0">
              <a:buNone/>
            </a:pPr>
            <a:endParaRPr lang="nl-NL" dirty="0"/>
          </a:p>
        </p:txBody>
      </p:sp>
      <p:pic>
        <p:nvPicPr>
          <p:cNvPr id="5" name="Afbeelding 4">
            <a:extLst>
              <a:ext uri="{FF2B5EF4-FFF2-40B4-BE49-F238E27FC236}">
                <a16:creationId xmlns:a16="http://schemas.microsoft.com/office/drawing/2014/main" id="{B538F6E6-610F-2842-9C23-F0AC72D0D0DB}"/>
              </a:ext>
            </a:extLst>
          </p:cNvPr>
          <p:cNvPicPr>
            <a:picLocks noChangeAspect="1"/>
          </p:cNvPicPr>
          <p:nvPr/>
        </p:nvPicPr>
        <p:blipFill>
          <a:blip r:embed="rId3"/>
          <a:stretch>
            <a:fillRect/>
          </a:stretch>
        </p:blipFill>
        <p:spPr>
          <a:xfrm>
            <a:off x="10209950" y="411594"/>
            <a:ext cx="2458387" cy="1786372"/>
          </a:xfrm>
          <a:prstGeom prst="rect">
            <a:avLst/>
          </a:prstGeom>
        </p:spPr>
      </p:pic>
    </p:spTree>
    <p:extLst>
      <p:ext uri="{BB962C8B-B14F-4D97-AF65-F5344CB8AC3E}">
        <p14:creationId xmlns:p14="http://schemas.microsoft.com/office/powerpoint/2010/main" val="10150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2463</TotalTime>
  <Words>2156</Words>
  <Application>Microsoft Office PowerPoint</Application>
  <PresentationFormat>Breedbeeld</PresentationFormat>
  <Paragraphs>174</Paragraphs>
  <Slides>14</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Trebuchet MS</vt:lpstr>
      <vt:lpstr>Kantoorthema</vt:lpstr>
      <vt:lpstr>Fase: Uitleg, advies en planning  (sluit aan bij MAAS Globaal subitems ‘bevindingen’ en ‘gezamenlijke’  besluitvorming en ‘informatieoverdracht’)</vt:lpstr>
      <vt:lpstr> </vt:lpstr>
      <vt:lpstr>Uitwerking huiswerkopdracht</vt:lpstr>
      <vt:lpstr>Consultopbouw volgens Silverman</vt:lpstr>
      <vt:lpstr>Theorie over communicatievaardigheden in fase ‘Uitleg, advies en planning’</vt:lpstr>
      <vt:lpstr>Informatie geven:  juiste soort en juiste hoeveelheid</vt:lpstr>
      <vt:lpstr>De patiënt helpen om te begrijpen  en onthouden</vt:lpstr>
      <vt:lpstr>Wederzijds begrip tot stand brengen, aandacht voor gezichtspunt patiënt </vt:lpstr>
      <vt:lpstr>Planning, gezamenlijke besluitvorming </vt:lpstr>
      <vt:lpstr>Diagnose in de MAAS 2.0 Globaal scorelijst</vt:lpstr>
      <vt:lpstr>(gezamenlijke) besluitvorming in de MAAS 2.0 Globaal scorelijst</vt:lpstr>
      <vt:lpstr>De vaardigheden nog even op een rij (MAAS 2.0 item 11)</vt:lpstr>
      <vt:lpstr>Afsluiting</vt:lpstr>
      <vt:lpstr>©️ APC-Werkgroep,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noor gimbrere</cp:lastModifiedBy>
  <cp:revision>176</cp:revision>
  <dcterms:created xsi:type="dcterms:W3CDTF">2018-06-28T15:32:29Z</dcterms:created>
  <dcterms:modified xsi:type="dcterms:W3CDTF">2022-05-24T07:55:00Z</dcterms:modified>
</cp:coreProperties>
</file>