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72" r:id="rId3"/>
    <p:sldId id="273" r:id="rId4"/>
    <p:sldId id="275" r:id="rId5"/>
    <p:sldId id="265" r:id="rId6"/>
    <p:sldId id="285" r:id="rId7"/>
    <p:sldId id="266" r:id="rId8"/>
    <p:sldId id="284" r:id="rId9"/>
    <p:sldId id="281" r:id="rId10"/>
    <p:sldId id="283" r:id="rId11"/>
    <p:sldId id="27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71" r:id="rId20"/>
    <p:sldId id="277" r:id="rId21"/>
    <p:sldId id="278" r:id="rId22"/>
    <p:sldId id="269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85" autoAdjust="0"/>
    <p:restoredTop sz="86055" autoAdjust="0"/>
  </p:normalViewPr>
  <p:slideViewPr>
    <p:cSldViewPr snapToGrid="0">
      <p:cViewPr varScale="1">
        <p:scale>
          <a:sx n="71" d="100"/>
          <a:sy n="71" d="100"/>
        </p:scale>
        <p:origin x="10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AB4B9-0ED5-4478-92CD-E6FBDC42951B}" type="datetimeFigureOut">
              <a:rPr lang="nl-NL" smtClean="0"/>
              <a:t>14-3-2024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025ED-2BC5-46DB-8A96-FAF97CDC18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00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Bron: </a:t>
            </a:r>
            <a:r>
              <a:rPr lang="nl-NL" sz="1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Poiesz</a:t>
            </a:r>
            <a:r>
              <a:rPr lang="nl-NL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T. (1999) Gedragsmanagement, waarom mensen zich (niet) gedragen. Wormer: Uitgeverij </a:t>
            </a:r>
            <a:r>
              <a:rPr lang="nl-NL" sz="18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Inmerce</a:t>
            </a:r>
            <a:endParaRPr lang="nl-NL" sz="1800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800" kern="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Uit: https://blog3.han.nl/communicatietoolbox/triade-model/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Motivatie is de mate waarin de persoon een doel wenst te bereiken, of interesse heeft voor specifiek gedrag.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Capaciteit is de mate waarin de persoon zelf over de eigenschappen, vaardigheden of instrumenten beschikt om specifiek gedrag uit te voeren.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nl-NL" sz="18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Poiesz</a:t>
            </a:r>
            <a:r>
              <a:rPr lang="nl-N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benoemt vier soorten capaciteit, namelijk: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 Mentale (bijv. kennis)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 Fysieke (bijv. kracht)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 Financiële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- Materiële capaciteit (capaciteit door hulpmiddelen of instrumenten)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Gelegenheid betreft de mate waarin de buiten de persoon gelegen omstandigheden bevorderend of remmend werken op specifiek gedrag.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6930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zit er in deze fase als het gaat om verduurzamen?</a:t>
            </a:r>
          </a:p>
          <a:p>
            <a:r>
              <a:rPr lang="nl-NL" dirty="0"/>
              <a:t>Wie wil de ‘dokter’ zijn voor deze ‘patiënt’ en een kort gesprekje oefenen aan de hand van de tips op deze dia voor deze fase?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kun je doen als arts?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Complimenteer de patiënt met zijn/haar prestatie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Ondersteunen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Informeer regelmatig hoe het gaat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kun je beter NIET doen als arts?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400" dirty="0"/>
              <a:t>Vergeten aandacht te geven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685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zit er in deze fase als het gaat om verduurzamen?</a:t>
            </a:r>
          </a:p>
          <a:p>
            <a:r>
              <a:rPr lang="nl-NL" dirty="0"/>
              <a:t>Wie wil de ‘dokter’ zijn voor deze ‘patiënt’ en een kort gesprekje oefenen aan de hand van de tips op deze dia voor deze fase?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600" dirty="0"/>
              <a:t>Wat kun je doen als arts?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Complimenteer de patiënt met zijn/haar prestatie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Vraag door: ‘</a:t>
            </a:r>
            <a:r>
              <a:rPr lang="nl-NL" sz="2200" i="1" dirty="0"/>
              <a:t>Hoe is het u gelukt?’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Bevorder de coping door te bespreken hoe de patiënt omgaat met verleidelijke situaties en stress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600" dirty="0"/>
              <a:t>Wat kun je beter NIET doen als arts?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200" dirty="0"/>
              <a:t>Vergeten aandacht te geven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740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zit er in deze fase als het gaat om verduurzamen?</a:t>
            </a:r>
          </a:p>
          <a:p>
            <a:r>
              <a:rPr lang="nl-NL" dirty="0"/>
              <a:t>Wie wil de ‘dokter’ zijn voor deze ‘patiënt’ en een kort gesprekje oefenen aan de hand van de tips op deze dia voor deze fase? </a:t>
            </a:r>
          </a:p>
          <a:p>
            <a:r>
              <a:rPr lang="nl-NL" dirty="0"/>
              <a:t>Wat zegt de patiënt?: </a:t>
            </a:r>
            <a:r>
              <a:rPr lang="nl-NL" sz="2200" dirty="0"/>
              <a:t>‘</a:t>
            </a:r>
            <a:r>
              <a:rPr lang="nl-NL" sz="2200" i="1" dirty="0"/>
              <a:t>Zie je nou wel, </a:t>
            </a:r>
            <a:br>
              <a:rPr lang="nl-NL" sz="2200" i="1" dirty="0"/>
            </a:br>
            <a:r>
              <a:rPr lang="nl-NL" sz="2200" i="1" dirty="0"/>
              <a:t>het zal me ook nooit lukken’.</a:t>
            </a:r>
          </a:p>
          <a:p>
            <a:r>
              <a:rPr lang="nl-NL" dirty="0"/>
              <a:t>Wat kun je doen als arts?</a:t>
            </a:r>
          </a:p>
          <a:p>
            <a:pPr lvl="1"/>
            <a:r>
              <a:rPr lang="nl-NL" sz="2200" dirty="0"/>
              <a:t>Formuleer terugval positief of als iets normaals: ‘</a:t>
            </a:r>
            <a:r>
              <a:rPr lang="nl-NL" sz="2200" i="1" dirty="0"/>
              <a:t>Het klinkt alsof de oude gewoonte nog even de kop op steekt’, ‘Het zou toch gek zijn als het in 1x zou lukken’.</a:t>
            </a:r>
          </a:p>
          <a:p>
            <a:pPr lvl="1"/>
            <a:r>
              <a:rPr lang="nl-NL" sz="2200" dirty="0"/>
              <a:t>Voorkom alles-of-niets-denken: ‘</a:t>
            </a:r>
            <a:r>
              <a:rPr lang="nl-NL" sz="2200" i="1" dirty="0"/>
              <a:t>Je had een aantal geslaagde dagen en nu zit er even een slechte dag tussen. Morgen weer een nieuwe kans’. </a:t>
            </a:r>
          </a:p>
          <a:p>
            <a:r>
              <a:rPr lang="nl-NL" dirty="0"/>
              <a:t>Wat kun je beter NIET doen als arts?</a:t>
            </a:r>
          </a:p>
          <a:p>
            <a:pPr lvl="1"/>
            <a:r>
              <a:rPr lang="nl-NL" sz="2200" dirty="0"/>
              <a:t>Negatief formuleren: ‘</a:t>
            </a:r>
            <a:r>
              <a:rPr lang="nl-NL" sz="2200" i="1" dirty="0"/>
              <a:t>Wat zonde dat het niet gelukt is’.</a:t>
            </a:r>
          </a:p>
          <a:p>
            <a:pPr lvl="1"/>
            <a:r>
              <a:rPr lang="nl-NL" sz="2200" dirty="0"/>
              <a:t>Alles-of-niets- denken bevorderen: ‘</a:t>
            </a:r>
            <a:r>
              <a:rPr lang="nl-NL" sz="2200" i="1" dirty="0"/>
              <a:t>Ik snap dat u erg teleurgesteld bent dat het niet gelukt is’.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2941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E-</a:t>
            </a:r>
            <a:r>
              <a:rPr lang="nl-NL" dirty="0" err="1"/>
              <a:t>learnings</a:t>
            </a:r>
            <a:r>
              <a:rPr lang="nl-NL" dirty="0"/>
              <a:t> over VBA voor hulpverleners: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https://www.trimbos.nl/aanbod/webwinkel/af1947-het-stoppen-met-rokenadvies-hoe-geef-ik-dat/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https://medischescholing.nl/cursus/2156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l-NL" dirty="0"/>
              <a:t>https://hartvaathag.org/vba-very-brief-advice/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9695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sz="1200" dirty="0"/>
              <a:t>Ad 1: aan begin gesprek; vooral luisteren; gelijkwaardigheid</a:t>
            </a:r>
          </a:p>
          <a:p>
            <a:pPr>
              <a:lnSpc>
                <a:spcPct val="150000"/>
              </a:lnSpc>
            </a:pPr>
            <a:r>
              <a:rPr lang="nl-NL" sz="1200" dirty="0"/>
              <a:t>Ad 2: helpen de patiënt een eigen oplossing te vinden</a:t>
            </a:r>
          </a:p>
          <a:p>
            <a:pPr>
              <a:lnSpc>
                <a:spcPct val="150000"/>
              </a:lnSpc>
            </a:pPr>
            <a:r>
              <a:rPr lang="nl-NL" sz="1200" dirty="0"/>
              <a:t>Ad 3: als je als arts meer kennis of deskundigheid hebt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139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Onderdrukken</a:t>
            </a:r>
            <a:r>
              <a:rPr lang="nl-NL" dirty="0"/>
              <a:t> van </a:t>
            </a:r>
            <a:r>
              <a:rPr lang="nl-NL" b="1" dirty="0"/>
              <a:t>reparatiereflex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(argumenten aandragen waarom  verandering nodig is), omdat patiënt dan tegenargumenten gaat noemen, dus weerstand (welles-nietes discussie)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5632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Er zijn argumenten vóór en tégen verandering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6008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ORBS=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Open vragen </a:t>
            </a:r>
            <a:r>
              <a:rPr lang="nl-NL" dirty="0"/>
              <a:t>die met verandertaal kunnen worden beantwoord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/>
              <a:t>Reflectief</a:t>
            </a:r>
            <a:r>
              <a:rPr lang="nl-NL" dirty="0"/>
              <a:t> luisteren (empathisch, niet-oordelend, volgend, nieuwsgierig)</a:t>
            </a:r>
          </a:p>
          <a:p>
            <a:r>
              <a:rPr lang="nl-NL" b="1" dirty="0"/>
              <a:t>Bevestigen</a:t>
            </a:r>
          </a:p>
          <a:p>
            <a:r>
              <a:rPr lang="nl-NL" b="1" dirty="0"/>
              <a:t>Samenvatten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065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Voorbeelden als persoon:</a:t>
            </a:r>
          </a:p>
          <a:p>
            <a:pPr lvl="1"/>
            <a:r>
              <a:rPr lang="nl-NL" dirty="0"/>
              <a:t>(meer) plantaardig eten</a:t>
            </a:r>
          </a:p>
          <a:p>
            <a:pPr lvl="1"/>
            <a:r>
              <a:rPr lang="nl-NL" dirty="0"/>
              <a:t>met trein i.p.v. vliegtuig op vakantie</a:t>
            </a:r>
          </a:p>
          <a:p>
            <a:pPr lvl="1"/>
            <a:r>
              <a:rPr lang="nl-NL" dirty="0"/>
              <a:t>tweedehands kleding kopen i.p.v. nieuw</a:t>
            </a:r>
          </a:p>
          <a:p>
            <a:r>
              <a:rPr lang="nl-NL" dirty="0"/>
              <a:t>Voorbeelden als dokter:</a:t>
            </a:r>
          </a:p>
          <a:p>
            <a:pPr lvl="1"/>
            <a:r>
              <a:rPr lang="nl-NL" dirty="0"/>
              <a:t>geen </a:t>
            </a:r>
            <a:r>
              <a:rPr lang="nl-NL" dirty="0" err="1"/>
              <a:t>diclofenac</a:t>
            </a:r>
            <a:r>
              <a:rPr lang="nl-NL" dirty="0"/>
              <a:t> meer voorschrijven</a:t>
            </a:r>
          </a:p>
          <a:p>
            <a:pPr lvl="1"/>
            <a:r>
              <a:rPr lang="nl-NL" dirty="0"/>
              <a:t>opleider mee krijgen om op de fiets visites te doen</a:t>
            </a:r>
          </a:p>
          <a:p>
            <a:pPr lvl="1"/>
            <a:r>
              <a:rPr lang="nl-NL" dirty="0"/>
              <a:t>collega’s overhalen </a:t>
            </a:r>
            <a:r>
              <a:rPr lang="nl-NL" dirty="0" err="1"/>
              <a:t>vega</a:t>
            </a:r>
            <a:r>
              <a:rPr lang="nl-NL" dirty="0"/>
              <a:t>(n) lunches te verzorgen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1397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zit er in deze fase als het gaat om verduurzamen?</a:t>
            </a:r>
          </a:p>
          <a:p>
            <a:r>
              <a:rPr lang="nl-NL" dirty="0"/>
              <a:t>Wie wil de ‘dokter’ zijn voor deze ‘patiënt’ en een kort gesprekje oefenen aan de hand van de tips op deze dia voor deze fase? </a:t>
            </a:r>
          </a:p>
          <a:p>
            <a:r>
              <a:rPr lang="nl-NL" dirty="0"/>
              <a:t>Wat kun je doen als arts?</a:t>
            </a:r>
          </a:p>
          <a:p>
            <a:pPr lvl="1"/>
            <a:r>
              <a:rPr lang="nl-NL" dirty="0"/>
              <a:t>Klacht in verband brengen met ongewenst gedrag</a:t>
            </a:r>
          </a:p>
          <a:p>
            <a:pPr lvl="1"/>
            <a:r>
              <a:rPr lang="nl-NL" dirty="0"/>
              <a:t>Vragen wat mensen in de omgeving zeggen</a:t>
            </a:r>
          </a:p>
          <a:p>
            <a:pPr lvl="1"/>
            <a:r>
              <a:rPr lang="nl-NL" dirty="0"/>
              <a:t>Probeer tot hulpvraag te komen</a:t>
            </a:r>
          </a:p>
          <a:p>
            <a:pPr lvl="1"/>
            <a:r>
              <a:rPr lang="nl-NL" dirty="0"/>
              <a:t>Geef informatie in nauwe aansluiting bij de behoeften van de patiënt</a:t>
            </a:r>
          </a:p>
          <a:p>
            <a:pPr lvl="1"/>
            <a:r>
              <a:rPr lang="nl-NL" dirty="0"/>
              <a:t>Accepteer en respecteer de wens van de patiënt</a:t>
            </a:r>
          </a:p>
          <a:p>
            <a:pPr lvl="1"/>
            <a:r>
              <a:rPr lang="nl-NL" dirty="0"/>
              <a:t>Zoek opening het later nog eens te mogen bespreken: ‘</a:t>
            </a:r>
            <a:r>
              <a:rPr lang="nl-NL" i="1" dirty="0"/>
              <a:t>Neem de tijd. Misschien wilt u er nog eens over denken en kunnen we het een volgende keer nog eens bespreken?’</a:t>
            </a:r>
            <a:r>
              <a:rPr lang="nl-NL" dirty="0"/>
              <a:t>. </a:t>
            </a:r>
          </a:p>
          <a:p>
            <a:r>
              <a:rPr lang="nl-NL" dirty="0"/>
              <a:t>Wat kun je beter NIET doen als arts?</a:t>
            </a:r>
          </a:p>
          <a:p>
            <a:pPr lvl="1"/>
            <a:r>
              <a:rPr lang="nl-NL" dirty="0"/>
              <a:t>Blijven doorvragen en informeren als de patiënt (nog) niet gemotiveerd is tot verandering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625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zit er in deze fase als het gaat om verduurzamen?</a:t>
            </a:r>
          </a:p>
          <a:p>
            <a:r>
              <a:rPr lang="nl-NL" dirty="0"/>
              <a:t>Wie wil de ‘dokter’ zijn voor deze ‘patiënt’ en een kort gesprekje oefenen aan de hand van de tips op deze dia voor deze fase? 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kun je doen als arts?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200" u="sng" dirty="0"/>
              <a:t>Peilen</a:t>
            </a:r>
            <a:r>
              <a:rPr lang="nl-NL" sz="2200" dirty="0"/>
              <a:t> hoe de patiënt denkt over veranderen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200" u="sng" dirty="0"/>
              <a:t>Ambivalentie vergroten </a:t>
            </a:r>
            <a:r>
              <a:rPr lang="nl-NL" sz="2200" dirty="0"/>
              <a:t>door beslissingsbalans: voor- en nadelen van ongewenste en gewenste gedrag bespreken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200" u="sng" dirty="0"/>
              <a:t>Schaalvragen</a:t>
            </a:r>
            <a:r>
              <a:rPr lang="nl-NL" sz="2200" dirty="0"/>
              <a:t> stellen naar motivatie om te veranderen en vertrouwen in eigen kunnen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200" u="sng" dirty="0"/>
              <a:t>Samenvatten</a:t>
            </a:r>
            <a:r>
              <a:rPr lang="nl-NL" sz="2200" dirty="0"/>
              <a:t>: ‘Dus aan de ene kant…. aan de andere kant…’.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200" dirty="0"/>
              <a:t>Vragen: ‘Wat nu?’. Dus patiënt aan het denken zetten.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kun je beter NIET doen als arts?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2200" dirty="0"/>
              <a:t>Je eigen mening geven: als jij pleit voor verandering, zal patiënt vaak de tegenovergestelde kant kiezen (‘ik verander toch niet’)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9307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zit er in deze fase als het gaat om verduurzamen?</a:t>
            </a:r>
          </a:p>
          <a:p>
            <a:r>
              <a:rPr lang="nl-NL" dirty="0"/>
              <a:t>Wie wil de ‘dokter’ zijn voor deze ‘patiënt’ en een kort gesprekje oefenen aan de hand van de tips op deze dia voor deze fase? </a:t>
            </a:r>
          </a:p>
          <a:p>
            <a:r>
              <a:rPr lang="nl-NL" dirty="0"/>
              <a:t>Wat kun je doen als arts?</a:t>
            </a:r>
          </a:p>
          <a:p>
            <a:pPr lvl="1"/>
            <a:r>
              <a:rPr lang="nl-NL" sz="2200" dirty="0"/>
              <a:t>Markeer het moment: ‘</a:t>
            </a:r>
            <a:r>
              <a:rPr lang="nl-NL" sz="2200" i="1" dirty="0"/>
              <a:t>U bent op de goede weg. Nu zijn we op het punt beland waarop u klaar bent om de 1</a:t>
            </a:r>
            <a:r>
              <a:rPr lang="nl-NL" sz="2200" i="1" baseline="30000" dirty="0"/>
              <a:t>e</a:t>
            </a:r>
            <a:r>
              <a:rPr lang="nl-NL" sz="2200" i="1" dirty="0"/>
              <a:t> stappen te zetten</a:t>
            </a:r>
            <a:r>
              <a:rPr lang="nl-NL" sz="2200" dirty="0"/>
              <a:t>’. </a:t>
            </a:r>
          </a:p>
          <a:p>
            <a:pPr lvl="1"/>
            <a:r>
              <a:rPr lang="nl-NL" sz="2200" dirty="0"/>
              <a:t>Concreet en haalbaar plan opstellen met patiënt in </a:t>
            </a:r>
            <a:r>
              <a:rPr lang="nl-NL" sz="2200" dirty="0" err="1"/>
              <a:t>the</a:t>
            </a:r>
            <a:r>
              <a:rPr lang="nl-NL" sz="2200" dirty="0"/>
              <a:t> lead (SMART)</a:t>
            </a:r>
          </a:p>
          <a:p>
            <a:pPr lvl="1"/>
            <a:r>
              <a:rPr lang="nl-NL" sz="2200" dirty="0"/>
              <a:t>Eerdere successen bespreken</a:t>
            </a:r>
          </a:p>
          <a:p>
            <a:pPr lvl="1"/>
            <a:r>
              <a:rPr lang="nl-NL" sz="2200" dirty="0"/>
              <a:t>Risicosituaties bespreken en hoe daarmee om te gaan (bijv. hulp omgeving)</a:t>
            </a:r>
          </a:p>
          <a:p>
            <a:pPr lvl="1"/>
            <a:r>
              <a:rPr lang="nl-NL" sz="2200" dirty="0"/>
              <a:t>Vragen aan de patiënt het plan te herhalen of op te schrijven</a:t>
            </a:r>
          </a:p>
          <a:p>
            <a:pPr lvl="1"/>
            <a:r>
              <a:rPr lang="nl-NL" sz="2200" dirty="0"/>
              <a:t>Eindig gesprek met erkenning: ‘</a:t>
            </a:r>
            <a:r>
              <a:rPr lang="nl-NL" sz="2200" i="1" dirty="0"/>
              <a:t>Geweldig! Succes!’. </a:t>
            </a:r>
          </a:p>
          <a:p>
            <a:r>
              <a:rPr lang="nl-NL" dirty="0"/>
              <a:t>Wat kun je beter NIET doen als arts?</a:t>
            </a:r>
          </a:p>
          <a:p>
            <a:pPr lvl="1"/>
            <a:r>
              <a:rPr lang="nl-NL" sz="2200" dirty="0"/>
              <a:t>Meer gedrag tegelijk willen aanpakken</a:t>
            </a:r>
          </a:p>
          <a:p>
            <a:pPr lvl="1"/>
            <a:r>
              <a:rPr lang="nl-NL" sz="2200" dirty="0"/>
              <a:t>Niet realistische doelen stellen</a:t>
            </a:r>
          </a:p>
          <a:p>
            <a:pPr lvl="1"/>
            <a:r>
              <a:rPr lang="nl-NL" sz="2200" dirty="0"/>
              <a:t>Te snel suggesties doen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025ED-2BC5-46DB-8A96-FAF97CDC18B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25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68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61651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307643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49802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86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213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338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2064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38574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107422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9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43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44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08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81224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316250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390042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4">
            <a:extLst>
              <a:ext uri="{FF2B5EF4-FFF2-40B4-BE49-F238E27FC236}">
                <a16:creationId xmlns:a16="http://schemas.microsoft.com/office/drawing/2014/main" id="{DA58A6F3-534A-40A0-83C6-89CBA29261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3738"/>
            <a:ext cx="12192000" cy="62542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DD695A-1081-46FE-92DA-DE89DD3F4C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0CF99-A5EE-47F7-B059-995BBB2FEC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8477DA9-7DB8-479F-B3DD-0CB0763FF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ECB07C-6937-4143-9CCA-34C055810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0D9D0-92B8-49AC-AA49-20BA52FB1061}" type="datetimeFigureOut">
              <a:rPr lang="nl-NL" smtClean="0"/>
              <a:t>14-3-2024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5B301F3-DCD9-4CA1-9A93-CF0251C66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C1DC62-4AE5-4C8F-BB45-5D694015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E989-EB2F-47D3-A13B-01DA8AD15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9424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E5F104-0DC6-4235-9205-10EDCEB97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EDDF21-B439-4557-98AE-8003A3F4D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67300B-FD0D-4FDA-8ECC-89032755E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0D9D0-92B8-49AC-AA49-20BA52FB1061}" type="datetimeFigureOut">
              <a:rPr lang="nl-NL" smtClean="0"/>
              <a:t>14-3-2024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449870-1A22-4967-8B86-5548B8D60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2DDFB9-B78D-4290-9DEC-3A907A4B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0E989-EB2F-47D3-A13B-01DA8AD152F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6648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1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55567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 dpi="0" rotWithShape="1">
            <a:blip r:embed="rId2"/>
            <a:srcRect/>
            <a:tile tx="0" ty="0" sx="60000" sy="60000" flip="none" algn="tl"/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352445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40824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64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012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70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CCC1A1E-656A-4AF0-AA4A-4C5B0A9CBB55}"/>
              </a:ext>
            </a:extLst>
          </p:cNvPr>
          <p:cNvSpPr/>
          <p:nvPr/>
        </p:nvSpPr>
        <p:spPr>
          <a:xfrm>
            <a:off x="1" y="6271260"/>
            <a:ext cx="12192000" cy="5867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5E57A9-EF42-41CC-A2FF-69FC444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100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Hier de 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C743E-8D29-4316-98AB-B30200D58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0">
                <a:solidFill>
                  <a:srgbClr val="00373E"/>
                </a:solidFill>
              </a:defRPr>
            </a:lvl1pPr>
          </a:lstStyle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6CEDF9-8401-43A2-A4AB-0E7332B8A3EF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13" y="0"/>
            <a:ext cx="495173" cy="10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22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E89E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CC7CC-07D8-45EA-BF21-50D5D6890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984" y="1122363"/>
            <a:ext cx="11354540" cy="1095605"/>
          </a:xfrm>
        </p:spPr>
        <p:txBody>
          <a:bodyPr/>
          <a:lstStyle/>
          <a:p>
            <a:r>
              <a:rPr lang="nl-NL" dirty="0"/>
              <a:t>Motiverende gespreksvoering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5AEE992-ADEC-4008-911E-E3A653EBB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9814" y="2350287"/>
            <a:ext cx="9144000" cy="730264"/>
          </a:xfrm>
        </p:spPr>
        <p:txBody>
          <a:bodyPr/>
          <a:lstStyle/>
          <a:p>
            <a:r>
              <a:rPr lang="nl-NL" dirty="0"/>
              <a:t>Leerlijn Communicatie</a:t>
            </a:r>
            <a:r>
              <a:rPr lang="nl-NL"/>
              <a:t>, oktober </a:t>
            </a:r>
            <a:r>
              <a:rPr lang="nl-NL" dirty="0"/>
              <a:t>2023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E9D95A-FB74-4495-B04D-E5DF69AC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178" y="3080551"/>
            <a:ext cx="7462151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2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C44D3-431B-FE68-94AB-FCCAD9880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Uitdagingen bij MGV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460BAB-88F0-C7BF-600E-C411FC454C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Omgaan met </a:t>
            </a:r>
            <a:r>
              <a:rPr lang="nl-NL" b="1" dirty="0"/>
              <a:t>weerstand</a:t>
            </a:r>
            <a:r>
              <a:rPr lang="nl-NL" dirty="0"/>
              <a:t> (argumenten tégen verandering) </a:t>
            </a:r>
          </a:p>
          <a:p>
            <a:pPr>
              <a:lnSpc>
                <a:spcPct val="150000"/>
              </a:lnSpc>
            </a:pPr>
            <a:r>
              <a:rPr lang="nl-NL" dirty="0"/>
              <a:t>Uitnodigen tot </a:t>
            </a:r>
            <a:r>
              <a:rPr lang="nl-NL" b="1" dirty="0"/>
              <a:t>verandertaal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(argumenten vóór verandering): </a:t>
            </a:r>
            <a:r>
              <a:rPr lang="nl-NL" i="1" dirty="0"/>
              <a:t>willen, kunnen, moeten, zullen, doen, …</a:t>
            </a:r>
          </a:p>
          <a:p>
            <a:pPr>
              <a:lnSpc>
                <a:spcPct val="150000"/>
              </a:lnSpc>
            </a:pPr>
            <a:r>
              <a:rPr lang="nl-NL" b="1" dirty="0"/>
              <a:t>Niet dwingen</a:t>
            </a:r>
          </a:p>
          <a:p>
            <a:pPr>
              <a:lnSpc>
                <a:spcPct val="150000"/>
              </a:lnSpc>
            </a:pPr>
            <a:r>
              <a:rPr lang="nl-NL" b="1" dirty="0"/>
              <a:t>Niet bevoogden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64B00FC-A7EB-E488-4064-3C74563AC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43" y="2488000"/>
            <a:ext cx="2855623" cy="33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16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D157D-A860-DBA8-F64A-DD43CE95A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681037"/>
            <a:ext cx="10766044" cy="1325563"/>
          </a:xfrm>
        </p:spPr>
        <p:txBody>
          <a:bodyPr/>
          <a:lstStyle/>
          <a:p>
            <a:r>
              <a:rPr lang="nl-NL" dirty="0"/>
              <a:t>Eigen gedrag verduurzamen?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6E7D6F-CBB4-907C-594F-49F4B738D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944" y="1714500"/>
            <a:ext cx="10744200" cy="4462463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Wat wil jij als persoon of als dokter verduurzamen?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Noteer 1 realistisch, actueel voorbeeld</a:t>
            </a:r>
            <a:r>
              <a:rPr lang="nl-NL" dirty="0"/>
              <a:t>; we komen er zo op terug!</a:t>
            </a:r>
          </a:p>
        </p:txBody>
      </p:sp>
    </p:spTree>
    <p:extLst>
      <p:ext uri="{BB962C8B-B14F-4D97-AF65-F5344CB8AC3E}">
        <p14:creationId xmlns:p14="http://schemas.microsoft.com/office/powerpoint/2010/main" val="13112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2EFCB12-0C88-4D42-9264-D535EE0C9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860" y="1728275"/>
            <a:ext cx="7382896" cy="435901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4B09873-0E1B-4444-AF74-8210F507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44" y="661386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/>
              <a:t>Fasen van verandering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1EE6BC-5458-4795-979C-A8871D257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8497"/>
            <a:ext cx="9566429" cy="412811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Voorbewustwording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Bewustwording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Voorbereiding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Actie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Volhouden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Terugval</a:t>
            </a:r>
          </a:p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endParaRPr lang="nl-NL" sz="1400" dirty="0"/>
          </a:p>
          <a:p>
            <a:pPr marL="0" indent="0">
              <a:buNone/>
            </a:pP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703035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B53E6-5EF1-4959-9702-59E7D238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223" y="638455"/>
            <a:ext cx="10515600" cy="1092692"/>
          </a:xfrm>
        </p:spPr>
        <p:txBody>
          <a:bodyPr/>
          <a:lstStyle/>
          <a:p>
            <a:r>
              <a:rPr lang="nl-NL" dirty="0"/>
              <a:t>Fase 1: voorbewustwording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7394D-06CC-4A9E-8180-A2E8AE964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3201"/>
            <a:ext cx="10515600" cy="4667250"/>
          </a:xfrm>
        </p:spPr>
        <p:txBody>
          <a:bodyPr>
            <a:normAutofit/>
          </a:bodyPr>
          <a:lstStyle/>
          <a:p>
            <a:r>
              <a:rPr lang="nl-NL" dirty="0"/>
              <a:t>Wat zegt de patiënt?: ‘</a:t>
            </a:r>
            <a:r>
              <a:rPr lang="nl-NL" i="1" dirty="0"/>
              <a:t>Ik heb geen probleem, maar de ander’.</a:t>
            </a:r>
          </a:p>
          <a:p>
            <a:r>
              <a:rPr lang="nl-NL" dirty="0"/>
              <a:t>Wat kun je doen als arts?</a:t>
            </a:r>
          </a:p>
          <a:p>
            <a:r>
              <a:rPr lang="nl-NL" dirty="0"/>
              <a:t>Wat kun je beter NIET doen als arts?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58B38E6-91ED-4658-98E0-B8593C7E3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902" y="3040609"/>
            <a:ext cx="1762650" cy="2647758"/>
          </a:xfrm>
          <a:prstGeom prst="rect">
            <a:avLst/>
          </a:prstGeom>
        </p:spPr>
      </p:pic>
      <p:pic>
        <p:nvPicPr>
          <p:cNvPr id="6" name="Graphic 5" descr="Hoofd met radertjes">
            <a:extLst>
              <a:ext uri="{FF2B5EF4-FFF2-40B4-BE49-F238E27FC236}">
                <a16:creationId xmlns:a16="http://schemas.microsoft.com/office/drawing/2014/main" id="{D2B93AD7-E1E8-4B6B-A554-ECA50A0C6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0912" y="47739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1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B53E6-5EF1-4959-9702-59E7D238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56" y="345322"/>
            <a:ext cx="10515600" cy="1325563"/>
          </a:xfrm>
        </p:spPr>
        <p:txBody>
          <a:bodyPr/>
          <a:lstStyle/>
          <a:p>
            <a:r>
              <a:rPr lang="nl-NL" dirty="0"/>
              <a:t>Fase 2: bewustwording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7394D-06CC-4A9E-8180-A2E8AE964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93DFC0E-3509-49B5-979F-51A4358139EF}"/>
              </a:ext>
            </a:extLst>
          </p:cNvPr>
          <p:cNvSpPr txBox="1"/>
          <p:nvPr/>
        </p:nvSpPr>
        <p:spPr>
          <a:xfrm>
            <a:off x="610956" y="1837677"/>
            <a:ext cx="941193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zegt de patiënt?: </a:t>
            </a:r>
            <a:r>
              <a:rPr lang="nl-NL" sz="2200" dirty="0"/>
              <a:t>‘</a:t>
            </a:r>
            <a:r>
              <a:rPr lang="nl-NL" sz="2200" i="1" dirty="0"/>
              <a:t>Heb ik een probleem?</a:t>
            </a:r>
            <a:r>
              <a:rPr lang="nl-NL" sz="2200" dirty="0"/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kun je doen als arts?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kun je beter NIET doen als arts?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D45086-5756-43B5-96E9-EF0BB54BB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444" y="3631536"/>
            <a:ext cx="4355995" cy="228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2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B53E6-5EF1-4959-9702-59E7D238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81" y="192519"/>
            <a:ext cx="10515600" cy="1325563"/>
          </a:xfrm>
        </p:spPr>
        <p:txBody>
          <a:bodyPr/>
          <a:lstStyle/>
          <a:p>
            <a:r>
              <a:rPr lang="nl-NL" dirty="0"/>
              <a:t>Fase 3: voorbereiding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7394D-06CC-4A9E-8180-A2E8AE964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81" y="1657314"/>
            <a:ext cx="11709645" cy="5326601"/>
          </a:xfrm>
        </p:spPr>
        <p:txBody>
          <a:bodyPr>
            <a:normAutofit/>
          </a:bodyPr>
          <a:lstStyle/>
          <a:p>
            <a:r>
              <a:rPr lang="nl-NL" dirty="0"/>
              <a:t>Wat zegt de patiënt?: ‘</a:t>
            </a:r>
            <a:r>
              <a:rPr lang="nl-NL" i="1" dirty="0"/>
              <a:t>Wat moet ik er aan doen?’.</a:t>
            </a:r>
          </a:p>
          <a:p>
            <a:r>
              <a:rPr lang="nl-NL" dirty="0"/>
              <a:t>Wat kun je doen als arts?</a:t>
            </a:r>
          </a:p>
          <a:p>
            <a:r>
              <a:rPr lang="nl-NL" dirty="0"/>
              <a:t>Wat kun je beter NIET doen als arts?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04F24EA-D3F0-46A5-A65A-F9F3087B5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713" y="3994950"/>
            <a:ext cx="2004969" cy="21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B53E6-5EF1-4959-9702-59E7D238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541535"/>
            <a:ext cx="10515600" cy="1325563"/>
          </a:xfrm>
        </p:spPr>
        <p:txBody>
          <a:bodyPr/>
          <a:lstStyle/>
          <a:p>
            <a:r>
              <a:rPr lang="nl-NL" dirty="0"/>
              <a:t>Fase 4: actie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7577CE-DDA8-4197-B136-08A032AEA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5651" y="2582200"/>
            <a:ext cx="3206774" cy="203624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B682274-F4F6-406E-A075-5349EC6D0A7E}"/>
              </a:ext>
            </a:extLst>
          </p:cNvPr>
          <p:cNvSpPr txBox="1"/>
          <p:nvPr/>
        </p:nvSpPr>
        <p:spPr>
          <a:xfrm>
            <a:off x="673100" y="2035254"/>
            <a:ext cx="76525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zegt de patiënt?: </a:t>
            </a:r>
            <a:r>
              <a:rPr lang="nl-NL" sz="2400" dirty="0"/>
              <a:t>‘</a:t>
            </a:r>
            <a:r>
              <a:rPr lang="nl-NL" sz="2400" i="1" dirty="0"/>
              <a:t>Ik weet wat me te doen staat</a:t>
            </a:r>
            <a:r>
              <a:rPr lang="nl-NL" sz="2400" dirty="0"/>
              <a:t>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kun je doen als arts?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600" dirty="0"/>
              <a:t>Wat kun je beter NIET doen als arts?</a:t>
            </a:r>
          </a:p>
        </p:txBody>
      </p:sp>
    </p:spTree>
    <p:extLst>
      <p:ext uri="{BB962C8B-B14F-4D97-AF65-F5344CB8AC3E}">
        <p14:creationId xmlns:p14="http://schemas.microsoft.com/office/powerpoint/2010/main" val="62192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B53E6-5EF1-4959-9702-59E7D238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Fase 5: volhouden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7394D-06CC-4A9E-8180-A2E8AE964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47F0132-E060-4D20-82AB-87537B06FD73}"/>
              </a:ext>
            </a:extLst>
          </p:cNvPr>
          <p:cNvSpPr txBox="1"/>
          <p:nvPr/>
        </p:nvSpPr>
        <p:spPr>
          <a:xfrm>
            <a:off x="745724" y="2425655"/>
            <a:ext cx="78123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600" dirty="0"/>
              <a:t>Wat zegt de patiënt?: </a:t>
            </a:r>
            <a:r>
              <a:rPr lang="nl-NL" sz="2200" dirty="0"/>
              <a:t>‘</a:t>
            </a:r>
            <a:r>
              <a:rPr lang="nl-NL" sz="2200" i="1" dirty="0"/>
              <a:t>Hoe houd ik het vast?’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600" dirty="0"/>
              <a:t>Wat kun je doen als arts?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600" dirty="0"/>
              <a:t>Wat kun je beter NIET doen als arts?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1C508E8-1592-4D77-B5D7-28758D02A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336" y="482269"/>
            <a:ext cx="3414944" cy="256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9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FB53E6-5EF1-4959-9702-59E7D238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121" y="500062"/>
            <a:ext cx="10515600" cy="1325563"/>
          </a:xfrm>
        </p:spPr>
        <p:txBody>
          <a:bodyPr/>
          <a:lstStyle/>
          <a:p>
            <a:r>
              <a:rPr lang="nl-NL" dirty="0"/>
              <a:t>Fase 6: (tijdelijke) terugval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7394D-06CC-4A9E-8180-A2E8AE964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3750"/>
          </a:xfrm>
        </p:spPr>
        <p:txBody>
          <a:bodyPr>
            <a:normAutofit/>
          </a:bodyPr>
          <a:lstStyle/>
          <a:p>
            <a:r>
              <a:rPr lang="nl-NL" dirty="0"/>
              <a:t>Wat zegt de patiënt? </a:t>
            </a:r>
          </a:p>
          <a:p>
            <a:r>
              <a:rPr lang="nl-NL" dirty="0"/>
              <a:t>Wat kun je doen als arts?</a:t>
            </a:r>
          </a:p>
          <a:p>
            <a:r>
              <a:rPr lang="nl-NL" dirty="0"/>
              <a:t>Wat kun je beter NIET doen als arts?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91772F1-5074-4643-B2E3-2DE987B8D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111" y="212556"/>
            <a:ext cx="3620378" cy="22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8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CAE8CF-6E54-4749-B796-A201923DC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778" y="930960"/>
            <a:ext cx="10515600" cy="1325563"/>
          </a:xfrm>
        </p:spPr>
        <p:txBody>
          <a:bodyPr/>
          <a:lstStyle/>
          <a:p>
            <a:r>
              <a:rPr lang="nl-NL" dirty="0"/>
              <a:t>Wat zijn jullie ervaringen met MGV in de praktijk?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971643-2A7F-4227-BD7D-5AC99BAF59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FA6A0DA-8069-4019-B333-6890DC2C2BD5}"/>
              </a:ext>
            </a:extLst>
          </p:cNvPr>
          <p:cNvSpPr txBox="1"/>
          <p:nvPr/>
        </p:nvSpPr>
        <p:spPr>
          <a:xfrm>
            <a:off x="635778" y="2677886"/>
            <a:ext cx="7041372" cy="2794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Wat blijft lastig hierbij?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Wat gaat je goed af?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Wat heb je afgelopen jaren hierin al geleerd?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400" dirty="0"/>
              <a:t>Heb je tips vanuit je ervaring in de praktijk of de oefeningen van net?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C768A6D-98AD-4D61-BC23-332970A3C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610" y="2991511"/>
            <a:ext cx="3418390" cy="24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97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E87233-52BA-0B5E-CF4D-05A3DD1B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4BCA5E-A076-7117-BF0A-1717679944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Wat en hoe van motiverende gespreksvoering: 	THEORIE</a:t>
            </a:r>
          </a:p>
          <a:p>
            <a:pPr>
              <a:lnSpc>
                <a:spcPct val="150000"/>
              </a:lnSpc>
            </a:pPr>
            <a:r>
              <a:rPr lang="nl-NL" dirty="0"/>
              <a:t>Oefenen met eigen (duurzame) voorbeelden: 	ERVAREN</a:t>
            </a:r>
          </a:p>
          <a:p>
            <a:pPr>
              <a:lnSpc>
                <a:spcPct val="150000"/>
              </a:lnSpc>
            </a:pPr>
            <a:r>
              <a:rPr lang="nl-NL" dirty="0"/>
              <a:t>Vertalen naar gesprekken met patiënt: 		PRAKTIJK</a:t>
            </a:r>
          </a:p>
          <a:p>
            <a:pPr>
              <a:lnSpc>
                <a:spcPct val="150000"/>
              </a:lnSpc>
            </a:pPr>
            <a:r>
              <a:rPr lang="nl-NL" dirty="0"/>
              <a:t>Wat als je weinig tijd hebt: ‘</a:t>
            </a:r>
            <a:r>
              <a:rPr lang="nl-NL" dirty="0" err="1"/>
              <a:t>Very</a:t>
            </a:r>
            <a:r>
              <a:rPr lang="nl-NL" dirty="0"/>
              <a:t> Brief </a:t>
            </a:r>
            <a:r>
              <a:rPr lang="nl-NL" dirty="0" err="1"/>
              <a:t>Advice</a:t>
            </a:r>
            <a:r>
              <a:rPr lang="nl-NL" dirty="0"/>
              <a:t>’ </a:t>
            </a:r>
          </a:p>
        </p:txBody>
      </p:sp>
    </p:spTree>
    <p:extLst>
      <p:ext uri="{BB962C8B-B14F-4D97-AF65-F5344CB8AC3E}">
        <p14:creationId xmlns:p14="http://schemas.microsoft.com/office/powerpoint/2010/main" val="116054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E6E819-6B31-4BFD-262D-0A845143C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aarzel je om MGV in te zetten?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196425F-7777-1979-1663-719407BD57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nl-NL" dirty="0"/>
              <a:t>Te weinig tijd</a:t>
            </a:r>
          </a:p>
          <a:p>
            <a:pPr>
              <a:lnSpc>
                <a:spcPct val="150000"/>
              </a:lnSpc>
            </a:pPr>
            <a:r>
              <a:rPr lang="nl-NL" dirty="0"/>
              <a:t>Ik weet te weinig van MGV</a:t>
            </a:r>
          </a:p>
          <a:p>
            <a:pPr>
              <a:lnSpc>
                <a:spcPct val="150000"/>
              </a:lnSpc>
            </a:pPr>
            <a:r>
              <a:rPr lang="nl-NL" dirty="0"/>
              <a:t>Ik wil de relatie met de </a:t>
            </a:r>
            <a:r>
              <a:rPr lang="nl-NL" dirty="0" err="1"/>
              <a:t>pt</a:t>
            </a:r>
            <a:r>
              <a:rPr lang="nl-NL" dirty="0"/>
              <a:t> niet in gevaar brengen</a:t>
            </a:r>
          </a:p>
          <a:p>
            <a:pPr>
              <a:lnSpc>
                <a:spcPct val="150000"/>
              </a:lnSpc>
            </a:pPr>
            <a:r>
              <a:rPr lang="nl-NL" dirty="0"/>
              <a:t>Ik vind het frustrerend als het niet lukt</a:t>
            </a:r>
          </a:p>
          <a:p>
            <a:pPr>
              <a:lnSpc>
                <a:spcPct val="150000"/>
              </a:lnSpc>
            </a:pPr>
            <a:r>
              <a:rPr lang="nl-NL" dirty="0"/>
              <a:t>Ik weet niet genoeg over verslaving,…</a:t>
            </a:r>
          </a:p>
        </p:txBody>
      </p:sp>
    </p:spTree>
    <p:extLst>
      <p:ext uri="{BB962C8B-B14F-4D97-AF65-F5344CB8AC3E}">
        <p14:creationId xmlns:p14="http://schemas.microsoft.com/office/powerpoint/2010/main" val="399262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94C34-A4AC-181D-3B93-06035424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788365"/>
            <a:ext cx="10766044" cy="1325563"/>
          </a:xfrm>
        </p:spPr>
        <p:txBody>
          <a:bodyPr/>
          <a:lstStyle/>
          <a:p>
            <a:r>
              <a:rPr lang="nl-NL" dirty="0"/>
              <a:t>MGV ‘light’: </a:t>
            </a:r>
            <a:r>
              <a:rPr lang="nl-NL" dirty="0" err="1"/>
              <a:t>Very</a:t>
            </a:r>
            <a:r>
              <a:rPr lang="nl-NL" dirty="0"/>
              <a:t> Brief </a:t>
            </a:r>
            <a:r>
              <a:rPr lang="nl-NL" dirty="0" err="1"/>
              <a:t>Advice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41DBBA-AA79-0EBA-14D2-99DB8B7F4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944" y="1891145"/>
            <a:ext cx="10744200" cy="4285818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Drie stappen in VBA:</a:t>
            </a:r>
          </a:p>
          <a:p>
            <a:pPr marL="0" indent="0">
              <a:buNone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Vaststellen</a:t>
            </a:r>
            <a:r>
              <a:rPr lang="nl-NL" dirty="0"/>
              <a:t> van de situatie (bijv. ‘</a:t>
            </a:r>
            <a:r>
              <a:rPr lang="nl-NL" i="1" dirty="0"/>
              <a:t>Rookt u?</a:t>
            </a:r>
            <a:r>
              <a:rPr lang="nl-NL" dirty="0"/>
              <a:t>’)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Korte </a:t>
            </a:r>
            <a:r>
              <a:rPr lang="nl-NL" b="1" dirty="0"/>
              <a:t>uitleg</a:t>
            </a:r>
            <a:r>
              <a:rPr lang="nl-NL" dirty="0"/>
              <a:t> geven (bijv. ‘</a:t>
            </a:r>
            <a:r>
              <a:rPr lang="nl-NL" i="1" dirty="0"/>
              <a:t>De beste manier om te stoppen met roken is met ondersteuning en behandeling</a:t>
            </a:r>
            <a:r>
              <a:rPr lang="nl-NL" dirty="0"/>
              <a:t>’)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Ondersteuning</a:t>
            </a:r>
            <a:r>
              <a:rPr lang="nl-NL" dirty="0"/>
              <a:t> aanbieden (bijv. ‘</a:t>
            </a:r>
            <a:r>
              <a:rPr lang="nl-NL" i="1" dirty="0"/>
              <a:t>Als u aan stoppen met roken toe bent, kunt u een afspraak maken met onze POH</a:t>
            </a:r>
            <a:r>
              <a:rPr lang="nl-NL" dirty="0"/>
              <a:t>’)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Eventueel een </a:t>
            </a:r>
            <a:r>
              <a:rPr lang="nl-NL" b="1" dirty="0"/>
              <a:t>folder</a:t>
            </a:r>
            <a:r>
              <a:rPr lang="nl-NL" dirty="0"/>
              <a:t> meegeven om thuis te lezen.</a:t>
            </a:r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683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A984D7-FB77-4E57-A325-8E08890C0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Bronnen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C433EE-9661-4BF3-8BD1-4AAC49EB3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F264FA6-6C43-4AD4-B4EA-70F95602CF9F}"/>
              </a:ext>
            </a:extLst>
          </p:cNvPr>
          <p:cNvSpPr txBox="1"/>
          <p:nvPr/>
        </p:nvSpPr>
        <p:spPr>
          <a:xfrm>
            <a:off x="673100" y="2498392"/>
            <a:ext cx="84515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hoofdstuk 22 ‘Motiveren tot gedragsverandering’ van het boek ‘Patiëntgericht communiceren’ van </a:t>
            </a:r>
            <a:r>
              <a:rPr lang="nl-NL" sz="2200" dirty="0" err="1"/>
              <a:t>Remke</a:t>
            </a:r>
            <a:r>
              <a:rPr lang="nl-NL" sz="2200" dirty="0"/>
              <a:t> van </a:t>
            </a:r>
            <a:r>
              <a:rPr lang="nl-NL" sz="2200" dirty="0" err="1"/>
              <a:t>Staveren</a:t>
            </a:r>
            <a:r>
              <a:rPr lang="nl-NL" sz="2200" dirty="0"/>
              <a:t> (2015)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 err="1"/>
              <a:t>Poiesz</a:t>
            </a:r>
            <a:r>
              <a:rPr lang="nl-NL" sz="2200" dirty="0"/>
              <a:t>, T. (1999) Gedragsmanagement, waarom mensen zich (niet) gedragen. Wormer: Uitgeverij </a:t>
            </a:r>
            <a:r>
              <a:rPr lang="nl-NL" sz="2200" dirty="0" err="1"/>
              <a:t>Inmerce</a:t>
            </a:r>
            <a:endParaRPr lang="nl-NL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 err="1"/>
              <a:t>Prochaska</a:t>
            </a:r>
            <a:r>
              <a:rPr lang="nl-NL" sz="2200" dirty="0"/>
              <a:t>, J.O., &amp; </a:t>
            </a:r>
            <a:r>
              <a:rPr lang="nl-NL" sz="2200" dirty="0" err="1"/>
              <a:t>DiClemente</a:t>
            </a:r>
            <a:r>
              <a:rPr lang="nl-NL" sz="2200" dirty="0"/>
              <a:t>, C.C. (1982). </a:t>
            </a:r>
            <a:r>
              <a:rPr lang="nl-NL" sz="2200" dirty="0" err="1"/>
              <a:t>Transtheoretical</a:t>
            </a:r>
            <a:r>
              <a:rPr lang="nl-NL" sz="2200" dirty="0"/>
              <a:t> </a:t>
            </a:r>
            <a:r>
              <a:rPr lang="nl-NL" sz="2200" dirty="0" err="1"/>
              <a:t>therapy</a:t>
            </a:r>
            <a:r>
              <a:rPr lang="nl-NL" sz="2200" dirty="0"/>
              <a:t>: </a:t>
            </a:r>
            <a:r>
              <a:rPr lang="nl-NL" sz="2200" dirty="0" err="1"/>
              <a:t>Toward</a:t>
            </a:r>
            <a:r>
              <a:rPr lang="nl-NL" sz="2200" dirty="0"/>
              <a:t> a more </a:t>
            </a:r>
            <a:r>
              <a:rPr lang="nl-NL" sz="2200" dirty="0" err="1"/>
              <a:t>integrative</a:t>
            </a:r>
            <a:r>
              <a:rPr lang="nl-NL" sz="2200" dirty="0"/>
              <a:t> model of change (19) 3 </a:t>
            </a:r>
            <a:r>
              <a:rPr lang="nl-NL" sz="2200" dirty="0" err="1"/>
              <a:t>Psychotherapy</a:t>
            </a:r>
            <a:r>
              <a:rPr lang="nl-NL" sz="2200" dirty="0"/>
              <a:t>: </a:t>
            </a:r>
            <a:r>
              <a:rPr lang="nl-NL" sz="2200" dirty="0" err="1"/>
              <a:t>Theory</a:t>
            </a:r>
            <a:r>
              <a:rPr lang="nl-NL" sz="2200" dirty="0"/>
              <a:t>, Research &amp; </a:t>
            </a:r>
            <a:r>
              <a:rPr lang="nl-NL" sz="2200" dirty="0" err="1"/>
              <a:t>Practice</a:t>
            </a:r>
            <a:r>
              <a:rPr lang="nl-NL" sz="2200" dirty="0"/>
              <a:t>, 276-288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200" dirty="0"/>
              <a:t>Onno van </a:t>
            </a:r>
            <a:r>
              <a:rPr lang="nl-NL" sz="2200" dirty="0" err="1"/>
              <a:t>Schayck</a:t>
            </a:r>
            <a:r>
              <a:rPr lang="nl-NL" sz="2200" dirty="0"/>
              <a:t> et al. </a:t>
            </a:r>
            <a:r>
              <a:rPr lang="nl-NL" sz="2200" dirty="0" err="1"/>
              <a:t>Very</a:t>
            </a:r>
            <a:r>
              <a:rPr lang="nl-NL" sz="2200" dirty="0"/>
              <a:t> Brief </a:t>
            </a:r>
            <a:r>
              <a:rPr lang="nl-NL" sz="2200" dirty="0" err="1"/>
              <a:t>Advice</a:t>
            </a:r>
            <a:r>
              <a:rPr lang="nl-NL" sz="2200" dirty="0"/>
              <a:t> bij behandeling van rookverslaving. Huisarts en Wetenschap, februari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2774108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0A39E8-CE83-53CF-F0E1-90F5E5F55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Wanneer zet je motiverende gespreksvoering in?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BF27132-B93A-ABDD-9C01-D846D7CD88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1913" y="2827022"/>
            <a:ext cx="2267909" cy="226790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67CB3EA-DC46-3E7F-E3D6-9FDF1C9A1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624" y="2425655"/>
            <a:ext cx="2859272" cy="191431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AB67072-D12F-7168-B3B1-59A46CA875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54" y="226366"/>
            <a:ext cx="2145904" cy="192801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6B7729-601F-0390-A949-9BB5D146C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0980" y="2305997"/>
            <a:ext cx="2347692" cy="216393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32BAB0A-A10C-EFED-D80C-61FA63A1E9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906" y="226366"/>
            <a:ext cx="2377440" cy="133807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3B14D41-7D0D-2BBE-6865-60EE5E24E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3608" y="4669208"/>
            <a:ext cx="2833299" cy="1888394"/>
          </a:xfrm>
          <a:prstGeom prst="rect">
            <a:avLst/>
          </a:prstGeom>
        </p:spPr>
      </p:pic>
      <p:pic>
        <p:nvPicPr>
          <p:cNvPr id="1026" name="Picture 2" descr="Dit mag je écht niet doen als je goed wilt slapen">
            <a:extLst>
              <a:ext uri="{FF2B5EF4-FFF2-40B4-BE49-F238E27FC236}">
                <a16:creationId xmlns:a16="http://schemas.microsoft.com/office/drawing/2014/main" id="{730B6DC7-E9A5-D18D-1BBA-E7075E6D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26" y="5094931"/>
            <a:ext cx="2971996" cy="167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9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74AD1-BCB3-C197-AC49-AB58420B8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Gedragsverandering </a:t>
            </a:r>
            <a:r>
              <a:rPr lang="nl-NL" sz="2800" dirty="0"/>
              <a:t>(</a:t>
            </a:r>
            <a:r>
              <a:rPr lang="nl-NL" sz="2800" dirty="0" err="1"/>
              <a:t>Poiesz</a:t>
            </a:r>
            <a:r>
              <a:rPr lang="nl-NL" sz="2800" dirty="0"/>
              <a:t>, 1999)</a:t>
            </a:r>
            <a:endParaRPr lang="nl-NL" dirty="0"/>
          </a:p>
        </p:txBody>
      </p:sp>
      <p:pic>
        <p:nvPicPr>
          <p:cNvPr id="2050" name="Picture 2" descr="Taakvolwassenheid opdrachtgever">
            <a:extLst>
              <a:ext uri="{FF2B5EF4-FFF2-40B4-BE49-F238E27FC236}">
                <a16:creationId xmlns:a16="http://schemas.microsoft.com/office/drawing/2014/main" id="{1457FE4C-A3D0-9210-1E17-E607F5A82A3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80" y="2116497"/>
            <a:ext cx="4367745" cy="436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AE4F943-FE33-299D-AABA-DBAABF07989B}"/>
              </a:ext>
            </a:extLst>
          </p:cNvPr>
          <p:cNvSpPr txBox="1"/>
          <p:nvPr/>
        </p:nvSpPr>
        <p:spPr>
          <a:xfrm>
            <a:off x="6096000" y="2409427"/>
            <a:ext cx="5458870" cy="3348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/>
              <a:t>Om gedrag te veranderen is nodig:</a:t>
            </a:r>
            <a:br>
              <a:rPr lang="nl-NL" sz="2400" dirty="0"/>
            </a:br>
            <a:endParaRPr lang="nl-NL" sz="24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NL" sz="2400" b="1" dirty="0"/>
              <a:t>motivatie</a:t>
            </a:r>
            <a:r>
              <a:rPr lang="nl-NL" sz="2400" dirty="0"/>
              <a:t>: ‘ik wil…’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NL" sz="2400" b="1" dirty="0"/>
              <a:t>capaciteit</a:t>
            </a:r>
            <a:r>
              <a:rPr lang="nl-NL" sz="2400" dirty="0"/>
              <a:t>: ‘ik kan…’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nl-NL" sz="2400" b="1" dirty="0"/>
              <a:t>gelegenheid</a:t>
            </a:r>
            <a:r>
              <a:rPr lang="nl-NL" sz="2400" dirty="0"/>
              <a:t>/omgeving: ‘ik heb de mogelijkheid…’</a:t>
            </a:r>
          </a:p>
        </p:txBody>
      </p:sp>
    </p:spTree>
    <p:extLst>
      <p:ext uri="{BB962C8B-B14F-4D97-AF65-F5344CB8AC3E}">
        <p14:creationId xmlns:p14="http://schemas.microsoft.com/office/powerpoint/2010/main" val="27358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137C9-3554-4AB0-B21A-EB8D7B56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706315"/>
            <a:ext cx="10515600" cy="1325563"/>
          </a:xfrm>
        </p:spPr>
        <p:txBody>
          <a:bodyPr/>
          <a:lstStyle/>
          <a:p>
            <a:r>
              <a:rPr lang="nl-NL" dirty="0"/>
              <a:t>3 communicatiestijlen binnen MGV </a:t>
            </a:r>
            <a:br>
              <a:rPr lang="nl-NL" dirty="0"/>
            </a:br>
            <a:r>
              <a:rPr lang="nl-NL" sz="2800" dirty="0"/>
              <a:t>(</a:t>
            </a:r>
            <a:r>
              <a:rPr lang="nl-NL" sz="2800" dirty="0" err="1"/>
              <a:t>Rollnick</a:t>
            </a:r>
            <a:r>
              <a:rPr lang="nl-NL" sz="2800" dirty="0"/>
              <a:t> e.a. 2009)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D2573C-47E4-4892-9248-9F3ED38C5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C114EFE-4BB3-4AEA-B3E8-AB01CD768A1B}"/>
              </a:ext>
            </a:extLst>
          </p:cNvPr>
          <p:cNvSpPr txBox="1"/>
          <p:nvPr/>
        </p:nvSpPr>
        <p:spPr>
          <a:xfrm>
            <a:off x="779631" y="2031878"/>
            <a:ext cx="99978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2200" b="1" dirty="0">
                <a:solidFill>
                  <a:schemeClr val="accent4"/>
                </a:solidFill>
              </a:rPr>
              <a:t>Volgen</a:t>
            </a:r>
            <a:r>
              <a:rPr lang="nl-NL" sz="2200" dirty="0"/>
              <a:t>: ‘</a:t>
            </a:r>
            <a:r>
              <a:rPr lang="nl-NL" sz="2200" i="1" dirty="0"/>
              <a:t>Dus als ik u goed beluister, zegt u….’</a:t>
            </a:r>
            <a:br>
              <a:rPr lang="nl-NL" sz="2200" dirty="0"/>
            </a:br>
            <a:endParaRPr lang="nl-NL" sz="2200" dirty="0"/>
          </a:p>
          <a:p>
            <a:pPr marL="457200" indent="-457200">
              <a:buFont typeface="+mj-lt"/>
              <a:buAutoNum type="arabicPeriod"/>
            </a:pPr>
            <a:r>
              <a:rPr lang="nl-NL" sz="2200" b="1" dirty="0">
                <a:solidFill>
                  <a:schemeClr val="accent4"/>
                </a:solidFill>
              </a:rPr>
              <a:t>Gidsen</a:t>
            </a:r>
            <a:r>
              <a:rPr lang="nl-NL" sz="2200" dirty="0"/>
              <a:t>: ‘</a:t>
            </a:r>
            <a:r>
              <a:rPr lang="nl-NL" sz="2200" i="1" dirty="0"/>
              <a:t>Wat zou een oplossing kunnen zijn, denkt u?’</a:t>
            </a:r>
            <a:br>
              <a:rPr lang="nl-NL" sz="2200" dirty="0"/>
            </a:br>
            <a:endParaRPr lang="nl-NL" sz="2200" dirty="0"/>
          </a:p>
          <a:p>
            <a:pPr marL="457200" indent="-457200">
              <a:buFont typeface="+mj-lt"/>
              <a:buAutoNum type="arabicPeriod"/>
            </a:pPr>
            <a:r>
              <a:rPr lang="nl-NL" sz="2200" b="1" dirty="0">
                <a:solidFill>
                  <a:schemeClr val="accent4"/>
                </a:solidFill>
              </a:rPr>
              <a:t>Richting geven</a:t>
            </a:r>
            <a:r>
              <a:rPr lang="nl-NL" sz="2200" dirty="0"/>
              <a:t>: ‘</a:t>
            </a:r>
            <a:r>
              <a:rPr lang="nl-NL" sz="2200" i="1" dirty="0"/>
              <a:t>Ik zou het zó gaan doen, als ik u was’. </a:t>
            </a:r>
          </a:p>
          <a:p>
            <a:endParaRPr lang="nl-NL" sz="2200" dirty="0"/>
          </a:p>
          <a:p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3471775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69C90C-78C9-1EB6-1C89-A79BF7AB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Fundament van MGV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0DBF9F-8A93-E0F6-FA5B-7B63622EB5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/>
              <a:t>Samenwerken vanuit </a:t>
            </a:r>
            <a:r>
              <a:rPr lang="nl-NL" b="1" dirty="0"/>
              <a:t>gelijkwaardigheid</a:t>
            </a:r>
          </a:p>
          <a:p>
            <a:r>
              <a:rPr lang="nl-NL" dirty="0"/>
              <a:t>Uitgaan van kwaliteiten en </a:t>
            </a:r>
            <a:r>
              <a:rPr lang="nl-NL" b="1" dirty="0"/>
              <a:t>capaciteiten van patiënt</a:t>
            </a:r>
          </a:p>
          <a:p>
            <a:r>
              <a:rPr lang="nl-NL" dirty="0"/>
              <a:t>Respect voor </a:t>
            </a:r>
            <a:r>
              <a:rPr lang="nl-NL" b="1" dirty="0"/>
              <a:t>autonomie</a:t>
            </a:r>
          </a:p>
          <a:p>
            <a:r>
              <a:rPr lang="nl-NL" b="1" dirty="0"/>
              <a:t>Onderdrukken</a:t>
            </a:r>
            <a:r>
              <a:rPr lang="nl-NL" dirty="0"/>
              <a:t> van </a:t>
            </a:r>
            <a:r>
              <a:rPr lang="nl-NL" b="1" dirty="0"/>
              <a:t>reparatiereflex</a:t>
            </a:r>
            <a:r>
              <a:rPr lang="nl-NL" dirty="0"/>
              <a:t> </a:t>
            </a:r>
            <a:br>
              <a:rPr lang="nl-NL" dirty="0"/>
            </a:br>
            <a:endParaRPr lang="nl-N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1F8C4C6-01D1-8E27-B0B1-3068512C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898" y="2168352"/>
            <a:ext cx="2713484" cy="316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35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BDB11-7C02-4791-B0F1-E1F706F5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 principes van MGV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BC3C98-BC93-4DF4-A8AA-522F1565D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82B462A-21A5-418F-A933-908C45120C45}"/>
              </a:ext>
            </a:extLst>
          </p:cNvPr>
          <p:cNvSpPr txBox="1"/>
          <p:nvPr/>
        </p:nvSpPr>
        <p:spPr>
          <a:xfrm>
            <a:off x="843379" y="2725445"/>
            <a:ext cx="9579005" cy="2569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200" dirty="0"/>
              <a:t>Onvoorwaardelijke </a:t>
            </a:r>
            <a:r>
              <a:rPr lang="nl-NL" sz="2200" b="1" dirty="0">
                <a:solidFill>
                  <a:schemeClr val="accent4"/>
                </a:solidFill>
              </a:rPr>
              <a:t>ACCEPTATIE</a:t>
            </a:r>
            <a:r>
              <a:rPr lang="nl-NL" sz="2200" dirty="0"/>
              <a:t> van de keuzes van de patiënt, óók als die niet stroken met jouw eigen overtuigingen als arts.</a:t>
            </a:r>
            <a:br>
              <a:rPr lang="nl-NL" sz="2200" dirty="0"/>
            </a:br>
            <a:endParaRPr lang="nl-NL" sz="2200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nl-NL" sz="2200" dirty="0"/>
              <a:t>Constructieve </a:t>
            </a:r>
            <a:r>
              <a:rPr lang="nl-NL" sz="2200" b="1" dirty="0">
                <a:solidFill>
                  <a:schemeClr val="accent4"/>
                </a:solidFill>
              </a:rPr>
              <a:t>CONFRONTATIE</a:t>
            </a:r>
            <a:r>
              <a:rPr lang="nl-NL" sz="2200" dirty="0"/>
              <a:t>: de patiënt op actieve en directieve wijze confronteren met de eigen op verandering gerichte argumenten.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4A1400-59FC-43C6-82DB-679D68585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99" y="130299"/>
            <a:ext cx="4571676" cy="244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89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178E4F-67D6-14CA-7C3B-B1DFFC36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8" y="1100092"/>
            <a:ext cx="10766044" cy="1325563"/>
          </a:xfrm>
        </p:spPr>
        <p:txBody>
          <a:bodyPr/>
          <a:lstStyle/>
          <a:p>
            <a:r>
              <a:rPr lang="nl-NL" dirty="0"/>
              <a:t>Uitgangspunten bij MGV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B5EABE-9A00-A95B-AD27-19BA72817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298" y="2425655"/>
            <a:ext cx="10744200" cy="3751308"/>
          </a:xfrm>
        </p:spPr>
        <p:txBody>
          <a:bodyPr/>
          <a:lstStyle/>
          <a:p>
            <a:r>
              <a:rPr lang="nl-NL" dirty="0"/>
              <a:t>Er is altijd een </a:t>
            </a:r>
            <a:r>
              <a:rPr lang="nl-NL" b="1" dirty="0"/>
              <a:t>motivatie</a:t>
            </a:r>
            <a:r>
              <a:rPr lang="nl-NL" dirty="0"/>
              <a:t> aanwezig om iets te veranderen aan een </a:t>
            </a:r>
            <a:br>
              <a:rPr lang="nl-NL" dirty="0"/>
            </a:br>
            <a:r>
              <a:rPr lang="nl-NL" dirty="0"/>
              <a:t>ervaren probleem</a:t>
            </a:r>
            <a:br>
              <a:rPr lang="nl-NL" dirty="0"/>
            </a:br>
            <a:endParaRPr lang="nl-NL" dirty="0"/>
          </a:p>
          <a:p>
            <a:r>
              <a:rPr lang="nl-NL" dirty="0"/>
              <a:t>Mensen voelen zich vaak </a:t>
            </a:r>
            <a:r>
              <a:rPr lang="nl-NL" b="1" dirty="0"/>
              <a:t>ambivalent</a:t>
            </a:r>
            <a:r>
              <a:rPr lang="nl-NL" dirty="0"/>
              <a:t> </a:t>
            </a:r>
            <a:br>
              <a:rPr lang="nl-NL" dirty="0"/>
            </a:br>
            <a:r>
              <a:rPr lang="nl-NL" dirty="0"/>
              <a:t>over veranderen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BF91817-5362-4CDB-979E-ADFE2507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985" y="3246408"/>
            <a:ext cx="5369396" cy="281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48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91153-03E0-6AD6-C285-8B7D8CEAE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012" y="681037"/>
            <a:ext cx="10766044" cy="1325563"/>
          </a:xfrm>
        </p:spPr>
        <p:txBody>
          <a:bodyPr/>
          <a:lstStyle/>
          <a:p>
            <a:r>
              <a:rPr lang="nl-NL" dirty="0"/>
              <a:t>Stappen in MGV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6007A7-7644-12A0-1EBE-AE9B8D30E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944" y="1762874"/>
            <a:ext cx="10744200" cy="400577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b="1" dirty="0"/>
              <a:t>Agenda</a:t>
            </a:r>
            <a:r>
              <a:rPr lang="nl-NL" dirty="0"/>
              <a:t> opstellen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 </a:t>
            </a:r>
          </a:p>
          <a:p>
            <a:pPr lvl="1"/>
            <a:r>
              <a:rPr lang="nl-NL" b="1" dirty="0">
                <a:solidFill>
                  <a:srgbClr val="FF0000"/>
                </a:solidFill>
              </a:rPr>
              <a:t>O</a:t>
            </a:r>
            <a:r>
              <a:rPr lang="nl-NL" dirty="0"/>
              <a:t>pen vragen</a:t>
            </a:r>
          </a:p>
          <a:p>
            <a:pPr lvl="1"/>
            <a:r>
              <a:rPr lang="nl-NL" b="1" dirty="0">
                <a:solidFill>
                  <a:schemeClr val="accent6"/>
                </a:solidFill>
              </a:rPr>
              <a:t>R</a:t>
            </a:r>
            <a:r>
              <a:rPr lang="nl-NL" dirty="0"/>
              <a:t>eflectief </a:t>
            </a:r>
          </a:p>
          <a:p>
            <a:pPr lvl="1"/>
            <a:r>
              <a:rPr lang="nl-NL" b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nl-NL" dirty="0"/>
              <a:t>evestigen</a:t>
            </a:r>
          </a:p>
          <a:p>
            <a:pPr lvl="1"/>
            <a:r>
              <a:rPr lang="nl-NL" dirty="0">
                <a:solidFill>
                  <a:srgbClr val="FFFF00"/>
                </a:solidFill>
              </a:rPr>
              <a:t>S</a:t>
            </a:r>
            <a:r>
              <a:rPr lang="nl-NL" dirty="0"/>
              <a:t>amenvatten </a:t>
            </a:r>
          </a:p>
          <a:p>
            <a:pPr marL="457200" lvl="1" indent="0">
              <a:buNone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Schaalvragen (1-10): </a:t>
            </a:r>
            <a:r>
              <a:rPr lang="nl-NL" dirty="0"/>
              <a:t>hoe belangrijk en hoeveel vertrouwen?</a:t>
            </a:r>
          </a:p>
          <a:p>
            <a:pPr marL="457200" indent="-457200">
              <a:buFont typeface="+mj-lt"/>
              <a:buAutoNum type="arabicPeriod"/>
            </a:pPr>
            <a:r>
              <a:rPr lang="nl-NL" b="1" dirty="0"/>
              <a:t>Afspraken</a:t>
            </a:r>
            <a:r>
              <a:rPr lang="nl-NL" dirty="0"/>
              <a:t> maken: ‘</a:t>
            </a:r>
            <a:r>
              <a:rPr lang="nl-NL" i="1" dirty="0"/>
              <a:t>wat gaat u nu doen?’</a:t>
            </a:r>
          </a:p>
          <a:p>
            <a:endParaRPr lang="nl-N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CC6EA0F-F239-02D5-B428-BCCF9CF5A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667" y="516453"/>
            <a:ext cx="4792389" cy="249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00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a Amsterdam UM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msterdam UM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a Amsterdam UMC" id="{8CD2104B-4C71-47D0-AF10-B4E6236B0B41}" vid="{C72829DF-7529-44E1-8E27-5814376FDE27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 Amsterdam UMC</Template>
  <TotalTime>553</TotalTime>
  <Words>1920</Words>
  <Application>Microsoft Office PowerPoint</Application>
  <PresentationFormat>Breedbeeld</PresentationFormat>
  <Paragraphs>209</Paragraphs>
  <Slides>22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6" baseType="lpstr">
      <vt:lpstr>Arial</vt:lpstr>
      <vt:lpstr>Calibri</vt:lpstr>
      <vt:lpstr>Trebuchet MS</vt:lpstr>
      <vt:lpstr>Thema Amsterdam UMC</vt:lpstr>
      <vt:lpstr>Motiverende gespreksvoering</vt:lpstr>
      <vt:lpstr>Inhoud</vt:lpstr>
      <vt:lpstr>Wanneer zet je motiverende gespreksvoering in?</vt:lpstr>
      <vt:lpstr>Gedragsverandering (Poiesz, 1999)</vt:lpstr>
      <vt:lpstr>3 communicatiestijlen binnen MGV  (Rollnick e.a. 2009)</vt:lpstr>
      <vt:lpstr>Fundament van MGV</vt:lpstr>
      <vt:lpstr>2 principes van MGV</vt:lpstr>
      <vt:lpstr>Uitgangspunten bij MGV</vt:lpstr>
      <vt:lpstr>Stappen in MGV</vt:lpstr>
      <vt:lpstr>Uitdagingen bij MGV</vt:lpstr>
      <vt:lpstr>Eigen gedrag verduurzamen?</vt:lpstr>
      <vt:lpstr>Fasen van verandering</vt:lpstr>
      <vt:lpstr>Fase 1: voorbewustwording</vt:lpstr>
      <vt:lpstr>Fase 2: bewustwording</vt:lpstr>
      <vt:lpstr>Fase 3: voorbereiding</vt:lpstr>
      <vt:lpstr>Fase 4: actie</vt:lpstr>
      <vt:lpstr>Fase 5: volhouden</vt:lpstr>
      <vt:lpstr>Fase 6: (tijdelijke) terugval</vt:lpstr>
      <vt:lpstr>Wat zijn jullie ervaringen met MGV in de praktijk?</vt:lpstr>
      <vt:lpstr>Wanneer aarzel je om MGV in te zetten?</vt:lpstr>
      <vt:lpstr>MGV ‘light’: Very Brief Advice</vt:lpstr>
      <vt:lpstr>Bronnen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Input voor workshop motiveren</dc:title>
  <dc:creator>hp</dc:creator>
  <cp:lastModifiedBy>fleur sutorius</cp:lastModifiedBy>
  <cp:revision>29</cp:revision>
  <dcterms:created xsi:type="dcterms:W3CDTF">2020-05-08T09:25:27Z</dcterms:created>
  <dcterms:modified xsi:type="dcterms:W3CDTF">2024-03-14T13:11:34Z</dcterms:modified>
</cp:coreProperties>
</file>