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446" r:id="rId2"/>
    <p:sldId id="447" r:id="rId3"/>
    <p:sldId id="448" r:id="rId4"/>
    <p:sldId id="454" r:id="rId5"/>
    <p:sldId id="436" r:id="rId6"/>
    <p:sldId id="449" r:id="rId7"/>
    <p:sldId id="442" r:id="rId8"/>
    <p:sldId id="470" r:id="rId9"/>
    <p:sldId id="450" r:id="rId10"/>
    <p:sldId id="502" r:id="rId11"/>
    <p:sldId id="441" r:id="rId12"/>
    <p:sldId id="451" r:id="rId13"/>
    <p:sldId id="471" r:id="rId14"/>
    <p:sldId id="472" r:id="rId15"/>
    <p:sldId id="458" r:id="rId16"/>
    <p:sldId id="453" r:id="rId17"/>
    <p:sldId id="461" r:id="rId18"/>
    <p:sldId id="455" r:id="rId19"/>
    <p:sldId id="463" r:id="rId20"/>
    <p:sldId id="465" r:id="rId21"/>
    <p:sldId id="466" r:id="rId22"/>
    <p:sldId id="467" r:id="rId23"/>
    <p:sldId id="468" r:id="rId24"/>
    <p:sldId id="440" r:id="rId25"/>
    <p:sldId id="456" r:id="rId26"/>
    <p:sldId id="457" r:id="rId2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52"/>
  </p:normalViewPr>
  <p:slideViewPr>
    <p:cSldViewPr snapToGrid="0" snapToObjects="1">
      <p:cViewPr varScale="1">
        <p:scale>
          <a:sx n="121" d="100"/>
          <a:sy n="121" d="100"/>
        </p:scale>
        <p:origin x="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6DD50-E958-7044-A522-51ADEE41117A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33821-0F5D-0647-B8DF-C2F161B182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043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A1BD9-1485-432A-A1B9-E1F7C6F5821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046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Let op de verschillen die je beiden merkt tussen het probleemgerichte en het oplossingsgerichte gesprek. Draai vervolgens de rollen om.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A1BD9-1485-432A-A1B9-E1F7C6F5821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274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763C-DF6F-44F8-BB08-6FA2EC8102B7}" type="slidenum">
              <a:rPr lang="nl-NL" smtClean="0"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3759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nl-NL" dirty="0">
              <a:ea typeface="MS PGothic" pitchFamily="34" charset="-128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763C-DF6F-44F8-BB08-6FA2EC8102B7}" type="slidenum">
              <a:rPr lang="nl-NL" smtClean="0"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77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FBE7D-171C-8F4F-9CD8-1CA67B533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083426-FCA3-434D-8E8A-9B5EC5901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C63F63-CC1E-1043-B9E5-7CDE39E1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F2AB98-917F-E541-92A9-E5F97AE6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32E8A8-67DE-2B4A-BF0A-B9C8E08D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06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C73FC-A382-C542-BFC3-D9108418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47488E-EFC5-4F41-8E54-2C61A72E7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E3076D-5D56-6A4C-804B-D583951F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88E008-6C14-4745-8427-54249433B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171152-2F1E-5B45-BCBF-30B2AAE7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58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0482C26-36F2-5948-AC32-27C012D74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51D89A7-C9FA-8C4F-9729-879411356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A8A46C-BF5B-C44B-AA57-BF4F9802C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4E237B-EFEA-B248-9100-60F788E95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989046-430A-DA42-85E0-07BBA06A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079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kolom - onderzo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100092"/>
            <a:ext cx="10766044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009CB4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94944" y="2425655"/>
            <a:ext cx="10744200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09F21871-2C4B-4827-8E5F-394F2CCD6C6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9DDBCBC5-C9FB-4C61-BBB6-8DFB13B2936C}" type="datetime1">
              <a:rPr lang="nl-NL" smtClean="0"/>
              <a:t>03-09-2020</a:t>
            </a:fld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4EB25723-929A-43E6-A3F1-572907CB7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85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C806E-08CD-F04E-8826-FA7A6EA5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C96F61-AA96-2348-AC77-33F55D112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99AB71-50CB-0B45-A9E2-90477964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A31185-BE94-FD43-88D5-E33CF9DD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0F208D-1684-DE46-B1C8-159167A3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37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19035-4D39-EA47-BA47-3932BF88F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73E5BC-ABF2-0849-9300-75065A2E0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1D17D3-692F-1547-9D27-938DFBAC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A2ADFD-D80D-6A40-BFC1-139956FF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25E637-44B2-1A44-A88A-04B11D77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11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207F0-72CF-144C-8736-368946A32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DA379C-1AB9-8C4F-B1F5-0713A2EC0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42ED0D-A754-EA4C-84CF-6F41DE0E1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A6A1DBC-D29F-F94F-B9C1-FA69A45F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812133-3389-F646-930D-BA01119F3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2D601C-5670-BD41-BBB5-F672581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45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4DEF1C-F4E1-F443-89DD-622EAAA8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C92A59-A3F9-C747-A1CE-14DBE3098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5E723E-B713-6E4B-81E0-D521817F0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0514C0B-4D51-1741-A0CE-2C7788E50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454C563-38AD-E848-AE1C-1E145C2B6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8621099-B1B0-814D-9676-C53622C1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C91693B-3C7B-9C47-B1CA-225B9FE0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6D4BFAE-8584-5D4B-8317-6051E20C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16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0AB8C-602C-824C-9E6B-30D5AC172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807C55D-887D-D849-84BC-07CE113F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03986E5-0EDD-904D-AEA8-F056F394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0BE7EEB-8CA8-7F45-845B-675A4BB6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96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F2E777E-1319-3C49-AEA7-BADDDE293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A4DBC9B-C9C2-4348-B81A-CD4DF1BE1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7AB1613-C415-994C-A073-D5C2C392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71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793B2D-7326-9745-B655-7B1459BD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C05E03-3C08-DC4A-BED0-4E96C8D40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2E1DE01-E47D-7F4A-995A-23DAC64B2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1C0F0D-1930-6F41-91A7-F2C2F01A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2C09F88-63F4-2B4F-8DFC-098128B1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DF1153-573E-1540-905F-BCA42A0E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81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59AF6-5D81-964B-A6DE-31EAE280D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7093F3A-579A-4547-887A-A7104E08D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B1D0D23-11A9-5E4E-A07F-20299E89B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B740D7-DC92-D247-BDC7-A55F48E3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ED3606-E648-0342-B79C-30FD5925F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2793EF-C887-E541-AABE-F055D1A6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31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F290817-4F4E-7242-A486-1B608F0FD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60E3BC-A20E-3945-A4A0-9F4DC5D62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6DEF81-541B-DC4B-8F67-2A376C77E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35A4-1EDB-6748-B236-32E4660D3564}" type="datetimeFigureOut">
              <a:rPr lang="nl-NL" smtClean="0"/>
              <a:t>03-09-2020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D3484C-0001-C745-8BD4-E2CB838704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3BC7D0-DFB7-BD42-B67D-4F8C9C5A5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A2989-5840-7446-A560-8CDDCAD883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528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&amp;v=cQ2J-SzgDtE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utionfocusedchange.com/" TargetMode="External"/><Relationship Id="rId2" Type="http://schemas.openxmlformats.org/officeDocument/2006/relationships/hyperlink" Target="http://www.fredrikebannink.com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oplossingsgerichte-therapie.nl/oplossingsgerichte-therapi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/>
                <a:cs typeface="Arial"/>
              </a:rPr>
              <a:t>Psychotherapeutische interventies voor de huisarts:  Oplossingsgericht 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</a:t>
            </a:fld>
            <a:endParaRPr lang="nl-NL"/>
          </a:p>
        </p:txBody>
      </p:sp>
      <p:pic>
        <p:nvPicPr>
          <p:cNvPr id="7" name="Afbeelding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099" b="-130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7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2"/>
            <a:ext cx="10766044" cy="965775"/>
          </a:xfrm>
        </p:spPr>
        <p:txBody>
          <a:bodyPr/>
          <a:lstStyle/>
          <a:p>
            <a:r>
              <a:rPr lang="nl-NL" dirty="0"/>
              <a:t>Oplossingsgericht 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94944" y="1997649"/>
            <a:ext cx="10744200" cy="417931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nl-NL" sz="2400" dirty="0">
                <a:latin typeface="Arial"/>
                <a:cs typeface="Arial"/>
              </a:rPr>
              <a:t>OT minder geschikt:</a:t>
            </a:r>
          </a:p>
          <a:p>
            <a:pPr>
              <a:defRPr/>
            </a:pPr>
            <a:endParaRPr lang="nl-NL" sz="2000" dirty="0">
              <a:latin typeface="Arial"/>
              <a:cs typeface="Arial"/>
            </a:endParaRPr>
          </a:p>
          <a:p>
            <a:pPr>
              <a:defRPr/>
            </a:pPr>
            <a:r>
              <a:rPr lang="nl-NL" sz="2000" dirty="0">
                <a:latin typeface="Arial"/>
                <a:cs typeface="Arial"/>
              </a:rPr>
              <a:t>Bij patiënten die niet in staat blijken een doel te stellen of een actiestap te zetten</a:t>
            </a:r>
          </a:p>
          <a:p>
            <a:pPr>
              <a:defRPr/>
            </a:pPr>
            <a:r>
              <a:rPr lang="nl-NL" sz="2000" dirty="0">
                <a:latin typeface="Arial"/>
                <a:cs typeface="Arial"/>
              </a:rPr>
              <a:t>Als gesprekscontact niet mogelijk is (psychose, zware depressie)</a:t>
            </a:r>
          </a:p>
          <a:p>
            <a:pPr>
              <a:defRPr/>
            </a:pPr>
            <a:r>
              <a:rPr lang="nl-NL" sz="2000" dirty="0">
                <a:latin typeface="Arial"/>
                <a:cs typeface="Arial"/>
              </a:rPr>
              <a:t>Bij verschijnselen die bij autisme kunnen voorkomen (focus op details, moeilijk begrip van de toekomst, moeite met onderscheid fantasie en werkelijkheid)</a:t>
            </a:r>
          </a:p>
          <a:p>
            <a:pPr>
              <a:defRPr/>
            </a:pPr>
            <a:r>
              <a:rPr lang="nl-NL" sz="2000" dirty="0">
                <a:latin typeface="Arial"/>
                <a:cs typeface="Arial"/>
              </a:rPr>
              <a:t>Als de hulpverlener te veel hecht aan de houding van deskundige (weinig onderzoekend, veel sturend)</a:t>
            </a:r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919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Afbeelding 1" descr="Schermafbeelding 2016-10-23 om 14.38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267" y="2053167"/>
            <a:ext cx="64516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ekstvak 3"/>
          <p:cNvSpPr txBox="1">
            <a:spLocks noChangeArrowheads="1"/>
          </p:cNvSpPr>
          <p:nvPr/>
        </p:nvSpPr>
        <p:spPr bwMode="auto">
          <a:xfrm>
            <a:off x="575733" y="838201"/>
            <a:ext cx="113961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000" b="1" dirty="0">
                <a:solidFill>
                  <a:srgbClr val="009CB4"/>
                </a:solidFill>
                <a:latin typeface="+mj-lt"/>
                <a:ea typeface="+mj-ea"/>
                <a:cs typeface="+mj-cs"/>
              </a:rPr>
              <a:t>De houding van de huisarts</a:t>
            </a:r>
            <a:endParaRPr lang="en-GB" sz="4000" b="1" dirty="0">
              <a:solidFill>
                <a:srgbClr val="009CB4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9916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3"/>
            <a:ext cx="10766044" cy="931908"/>
          </a:xfrm>
        </p:spPr>
        <p:txBody>
          <a:bodyPr/>
          <a:lstStyle/>
          <a:p>
            <a:r>
              <a:rPr lang="nl-NL" dirty="0"/>
              <a:t>Oplossingsgericht 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>
                <a:latin typeface="Arial" charset="0"/>
                <a:cs typeface="Arial" charset="0"/>
              </a:rPr>
              <a:t>Concreet en positief doel </a:t>
            </a:r>
          </a:p>
          <a:p>
            <a:r>
              <a:rPr lang="nl-NL" dirty="0">
                <a:latin typeface="Arial" charset="0"/>
                <a:cs typeface="Arial" charset="0"/>
              </a:rPr>
              <a:t>Uitlokkende vragen naar ideale situatie, successen en uitzonderingen </a:t>
            </a:r>
          </a:p>
          <a:p>
            <a:r>
              <a:rPr lang="nl-NL" dirty="0">
                <a:latin typeface="Arial" charset="0"/>
                <a:cs typeface="Arial" charset="0"/>
              </a:rPr>
              <a:t>Vragen naar competenties en geven van beloningen/complimenten</a:t>
            </a:r>
          </a:p>
          <a:p>
            <a:r>
              <a:rPr lang="nl-NL" dirty="0">
                <a:latin typeface="Arial" charset="0"/>
                <a:cs typeface="Arial" charset="0"/>
              </a:rPr>
              <a:t>Verder onderzoeken en concreet maken van de antwoorden</a:t>
            </a:r>
          </a:p>
          <a:p>
            <a:pPr marL="0" indent="0">
              <a:buNone/>
            </a:pPr>
            <a:endParaRPr lang="nl-NL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242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 die je kan nemen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1. Is er al </a:t>
            </a:r>
            <a:r>
              <a:rPr lang="nl-NL" u="sng" dirty="0"/>
              <a:t>verbetering</a:t>
            </a:r>
            <a:r>
              <a:rPr lang="nl-NL" dirty="0"/>
              <a:t> opgetreden tussen nu en een </a:t>
            </a:r>
          </a:p>
          <a:p>
            <a:pPr marL="0" indent="0">
              <a:buNone/>
            </a:pPr>
            <a:r>
              <a:rPr lang="nl-NL" dirty="0"/>
              <a:t>    eerder gesprek? Zo ja, vraag daar meer over. Zo nee, ga naar 2. </a:t>
            </a:r>
          </a:p>
          <a:p>
            <a:pPr marL="0" indent="0">
              <a:buNone/>
            </a:pPr>
            <a:r>
              <a:rPr lang="nl-NL" dirty="0"/>
              <a:t>2. Zijn er al </a:t>
            </a:r>
            <a:r>
              <a:rPr lang="nl-NL" u="sng" dirty="0"/>
              <a:t>uitzonderingen</a:t>
            </a:r>
            <a:r>
              <a:rPr lang="nl-NL" dirty="0"/>
              <a:t> op het probleem te vinden: situaties waarin het </a:t>
            </a:r>
          </a:p>
          <a:p>
            <a:pPr marL="0" indent="0">
              <a:buNone/>
            </a:pPr>
            <a:r>
              <a:rPr lang="nl-NL" dirty="0"/>
              <a:t>    probleem zich niet voordeed of minder erg was? Zo ja, vraag daar meer over.</a:t>
            </a:r>
          </a:p>
          <a:p>
            <a:pPr marL="0" indent="0">
              <a:buNone/>
            </a:pPr>
            <a:r>
              <a:rPr lang="nl-NL" dirty="0"/>
              <a:t>    Zo nee, ga naar 3. </a:t>
            </a:r>
          </a:p>
          <a:p>
            <a:pPr marL="0" indent="0">
              <a:buNone/>
            </a:pPr>
            <a:r>
              <a:rPr lang="nl-NL" dirty="0"/>
              <a:t>3. Is er al een </a:t>
            </a:r>
            <a:r>
              <a:rPr lang="nl-NL" u="sng" dirty="0"/>
              <a:t>hypothetische oplossing </a:t>
            </a:r>
            <a:r>
              <a:rPr lang="nl-NL" dirty="0"/>
              <a:t>te formuleren: kan men al beschrijven</a:t>
            </a:r>
          </a:p>
          <a:p>
            <a:pPr marL="0" indent="0">
              <a:buNone/>
            </a:pPr>
            <a:r>
              <a:rPr lang="nl-NL" dirty="0"/>
              <a:t>    wat er anders zou zijn stel dat het probleem (voldoende) was opgelost? </a:t>
            </a:r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309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Oplossingsgerichte interventies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>
                <a:latin typeface="Arial" charset="0"/>
                <a:cs typeface="Arial" charset="0"/>
              </a:rPr>
              <a:t>Wondervraag</a:t>
            </a:r>
          </a:p>
          <a:p>
            <a:r>
              <a:rPr lang="nl-NL" dirty="0">
                <a:latin typeface="Arial" charset="0"/>
                <a:cs typeface="Arial" charset="0"/>
              </a:rPr>
              <a:t>Succeservaringen en Uitzonderingsvragen</a:t>
            </a:r>
          </a:p>
          <a:p>
            <a:r>
              <a:rPr lang="nl-NL" dirty="0">
                <a:latin typeface="Arial" charset="0"/>
                <a:cs typeface="Arial" charset="0"/>
              </a:rPr>
              <a:t>Schaalvragen</a:t>
            </a:r>
          </a:p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998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2"/>
            <a:ext cx="10766044" cy="610175"/>
          </a:xfrm>
        </p:spPr>
        <p:txBody>
          <a:bodyPr/>
          <a:lstStyle/>
          <a:p>
            <a:r>
              <a:rPr lang="nl-NL" dirty="0"/>
              <a:t>Doel bepalen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94944" y="1828801"/>
            <a:ext cx="10744200" cy="4348162"/>
          </a:xfrm>
        </p:spPr>
        <p:txBody>
          <a:bodyPr/>
          <a:lstStyle/>
          <a:p>
            <a:r>
              <a:rPr lang="nl-NL" dirty="0"/>
              <a:t>Wat is het doel van uw komst? Waar hoopt u op?</a:t>
            </a:r>
          </a:p>
          <a:p>
            <a:pPr lvl="0"/>
            <a:r>
              <a:rPr lang="nl-NL" dirty="0"/>
              <a:t>Wat zou beter gaan als het doel bereikt is?</a:t>
            </a:r>
          </a:p>
          <a:p>
            <a:pPr lvl="0"/>
            <a:r>
              <a:rPr lang="nl-NL" dirty="0"/>
              <a:t>Wat zal er anders zijn in uw leven?</a:t>
            </a:r>
          </a:p>
          <a:p>
            <a:pPr lvl="0"/>
            <a:r>
              <a:rPr lang="nl-NL" dirty="0"/>
              <a:t>Waarom is dat belangrijk voor u?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789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2"/>
            <a:ext cx="10766044" cy="644041"/>
          </a:xfrm>
        </p:spPr>
        <p:txBody>
          <a:bodyPr/>
          <a:lstStyle/>
          <a:p>
            <a:r>
              <a:rPr lang="nl-NL" dirty="0"/>
              <a:t>Wondervraag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94944" y="1845733"/>
            <a:ext cx="10744200" cy="4331230"/>
          </a:xfrm>
        </p:spPr>
        <p:txBody>
          <a:bodyPr/>
          <a:lstStyle/>
          <a:p>
            <a:pPr marL="0" lvl="0" indent="0">
              <a:buNone/>
            </a:pPr>
            <a:r>
              <a:rPr lang="nl-NL" sz="2000" dirty="0"/>
              <a:t>Doel onderzoeken en op nieuw spoor zetten</a:t>
            </a:r>
          </a:p>
          <a:p>
            <a:pPr marL="0" lvl="0" indent="0">
              <a:buNone/>
            </a:pPr>
            <a:endParaRPr lang="nl-NL" sz="2000" dirty="0"/>
          </a:p>
          <a:p>
            <a:pPr marL="0" lvl="0" indent="0">
              <a:buNone/>
            </a:pPr>
            <a:r>
              <a:rPr lang="nl-NL" sz="2000" i="1" dirty="0"/>
              <a:t>Stel dat u vannacht slaapt en er gebeurt een wonder. Het wonder is dat de problemen waarvoor u hier komt zijn opgelost, maar u wist het niet want u sliep. Waaraan zou u morgenochtend het eerst merken dat er een wonder is gebeurd? En wat nog meer? En wat nog meer? </a:t>
            </a:r>
          </a:p>
          <a:p>
            <a:pPr marL="0" lvl="0" indent="0">
              <a:buNone/>
            </a:pPr>
            <a:endParaRPr lang="nl-NL" sz="2000" dirty="0"/>
          </a:p>
          <a:p>
            <a:pPr marL="0" lvl="0" indent="0">
              <a:buNone/>
            </a:pPr>
            <a:r>
              <a:rPr lang="nl-NL" sz="2000" dirty="0"/>
              <a:t>Houding open nieuwsgierig en neutraal. Vraag door en concretiseer zo veel mogelijk</a:t>
            </a:r>
          </a:p>
          <a:p>
            <a:pPr marL="0" lvl="0" indent="0">
              <a:buNone/>
            </a:pPr>
            <a:endParaRPr lang="nl-NL" sz="2000" dirty="0"/>
          </a:p>
          <a:p>
            <a:pPr marL="0" lvl="0" indent="0">
              <a:buNone/>
            </a:pPr>
            <a:r>
              <a:rPr lang="nl-NL" sz="2000" dirty="0">
                <a:hlinkClick r:id="rId2"/>
              </a:rPr>
              <a:t>https://www.youtube.com/watch?time_continue=1&amp;v=cQ2J-SzgDtE</a:t>
            </a:r>
            <a:r>
              <a:rPr lang="nl-NL" sz="2000" dirty="0"/>
              <a:t> </a:t>
            </a:r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964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3"/>
            <a:ext cx="10845800" cy="88110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9CB4"/>
                </a:solidFill>
              </a:rPr>
              <a:t>Uitzonderingsvragen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98133"/>
            <a:ext cx="10972800" cy="4470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l-NL" sz="2900" b="1" dirty="0"/>
              <a:t> </a:t>
            </a:r>
            <a:endParaRPr lang="nl-NL" sz="2900" dirty="0"/>
          </a:p>
          <a:p>
            <a:pPr marL="0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nl-NL" sz="7100" b="1" dirty="0"/>
              <a:t>Doel</a:t>
            </a:r>
            <a:r>
              <a:rPr lang="nl-NL" sz="7100" dirty="0"/>
              <a:t>:	</a:t>
            </a:r>
          </a:p>
          <a:p>
            <a:pPr>
              <a:lnSpc>
                <a:spcPct val="145000"/>
              </a:lnSpc>
              <a:spcBef>
                <a:spcPts val="0"/>
              </a:spcBef>
            </a:pPr>
            <a:r>
              <a:rPr lang="nl-NL" sz="7100" dirty="0"/>
              <a:t>Inzien dat een probleem nooit op ieder moment even erg aanwezig is. </a:t>
            </a:r>
          </a:p>
          <a:p>
            <a:pPr>
              <a:lnSpc>
                <a:spcPct val="145000"/>
              </a:lnSpc>
              <a:spcBef>
                <a:spcPts val="0"/>
              </a:spcBef>
            </a:pPr>
            <a:r>
              <a:rPr lang="nl-NL" sz="7100" dirty="0"/>
              <a:t>Om situatie te leren relativeren, naar uitzonderingen te kunnen (blijven) kijken en daarmee vertrouwen te vergroten.</a:t>
            </a:r>
          </a:p>
          <a:p>
            <a:pPr marL="0" indent="0">
              <a:lnSpc>
                <a:spcPct val="145000"/>
              </a:lnSpc>
              <a:spcBef>
                <a:spcPts val="0"/>
              </a:spcBef>
              <a:buNone/>
            </a:pPr>
            <a:endParaRPr lang="nl-NL" sz="7100" dirty="0"/>
          </a:p>
          <a:p>
            <a:pPr marL="0" indent="0">
              <a:lnSpc>
                <a:spcPct val="145000"/>
              </a:lnSpc>
              <a:spcBef>
                <a:spcPts val="0"/>
              </a:spcBef>
              <a:buNone/>
            </a:pPr>
            <a:r>
              <a:rPr lang="nl-NL" sz="7100" b="1" dirty="0"/>
              <a:t>TIP</a:t>
            </a:r>
          </a:p>
          <a:p>
            <a:pPr>
              <a:lnSpc>
                <a:spcPct val="145000"/>
              </a:lnSpc>
              <a:spcBef>
                <a:spcPts val="0"/>
              </a:spcBef>
            </a:pPr>
            <a:r>
              <a:rPr lang="nl-NL" sz="7100" dirty="0"/>
              <a:t>Geen </a:t>
            </a:r>
            <a:r>
              <a:rPr lang="nl-NL" sz="7100" i="1" dirty="0"/>
              <a:t>waarom</a:t>
            </a:r>
            <a:r>
              <a:rPr lang="nl-NL" sz="7100" dirty="0"/>
              <a:t>, maar </a:t>
            </a:r>
            <a:r>
              <a:rPr lang="nl-NL" sz="7100" i="1" dirty="0"/>
              <a:t>hoe</a:t>
            </a:r>
            <a:r>
              <a:rPr lang="nl-NL" sz="7100" dirty="0"/>
              <a:t> vragen stellen</a:t>
            </a:r>
          </a:p>
        </p:txBody>
      </p:sp>
    </p:spTree>
    <p:extLst>
      <p:ext uri="{BB962C8B-B14F-4D97-AF65-F5344CB8AC3E}">
        <p14:creationId xmlns:p14="http://schemas.microsoft.com/office/powerpoint/2010/main" val="3684823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2"/>
            <a:ext cx="10766044" cy="898041"/>
          </a:xfrm>
        </p:spPr>
        <p:txBody>
          <a:bodyPr/>
          <a:lstStyle/>
          <a:p>
            <a:r>
              <a:rPr lang="nl-NL" dirty="0"/>
              <a:t>Vragen naar competenties, proces en uitzonderingen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94944" y="2048934"/>
            <a:ext cx="10744200" cy="4216400"/>
          </a:xfrm>
        </p:spPr>
        <p:txBody>
          <a:bodyPr/>
          <a:lstStyle/>
          <a:p>
            <a:endParaRPr lang="nl-NL" sz="2000" dirty="0"/>
          </a:p>
          <a:p>
            <a:r>
              <a:rPr lang="nl-NL" sz="2000" dirty="0"/>
              <a:t>Wat was uw laatste succes? Hoe ging dat en wie deed wat? Wat was uw rol in dit succes?</a:t>
            </a:r>
          </a:p>
          <a:p>
            <a:pPr lvl="0"/>
            <a:r>
              <a:rPr lang="nl-NL" sz="2000" dirty="0"/>
              <a:t>Welke eigenschappen en vaardigheden horen bij u, gegeven dit succes? </a:t>
            </a:r>
          </a:p>
          <a:p>
            <a:r>
              <a:rPr lang="nl-NL" sz="2000" dirty="0"/>
              <a:t>Hoe zou u deze eigenschappen kunnen gebruiken om uw doel te bereiken?</a:t>
            </a:r>
          </a:p>
          <a:p>
            <a:pPr lvl="0"/>
            <a:r>
              <a:rPr lang="nl-NL" sz="2000" dirty="0"/>
              <a:t>Hoe wist u wat er nodig was?</a:t>
            </a:r>
          </a:p>
          <a:p>
            <a:r>
              <a:rPr lang="nl-NL" sz="2000" dirty="0"/>
              <a:t>Hoe lukte het u om…?</a:t>
            </a:r>
          </a:p>
          <a:p>
            <a:pPr lvl="0"/>
            <a:r>
              <a:rPr lang="nl-NL" sz="2000" dirty="0"/>
              <a:t>Hoe had u de moed om dat te doen?</a:t>
            </a:r>
          </a:p>
          <a:p>
            <a:pPr marL="0" lvl="0" indent="0">
              <a:buNone/>
            </a:pP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862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2"/>
            <a:ext cx="10845800" cy="660975"/>
          </a:xfrm>
        </p:spPr>
        <p:txBody>
          <a:bodyPr>
            <a:normAutofit fontScale="90000"/>
          </a:bodyPr>
          <a:lstStyle/>
          <a:p>
            <a:r>
              <a:rPr lang="nl-NL" dirty="0"/>
              <a:t>Schaalvraag</a:t>
            </a:r>
          </a:p>
        </p:txBody>
      </p:sp>
      <p:pic>
        <p:nvPicPr>
          <p:cNvPr id="5" name="Picture 7" descr="schaalvraag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98132"/>
            <a:ext cx="1286933" cy="397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07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charset="0"/>
                <a:cs typeface="Arial" charset="0"/>
              </a:rPr>
              <a:t>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nl-NL" dirty="0">
                <a:latin typeface="Arial" charset="0"/>
                <a:cs typeface="Arial" charset="0"/>
              </a:rPr>
              <a:t>Kennis laten maken met oplossingsgericht werken voor de huisarts</a:t>
            </a:r>
          </a:p>
          <a:p>
            <a:pPr>
              <a:defRPr/>
            </a:pPr>
            <a:endParaRPr lang="nl-NL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nl-NL" dirty="0">
                <a:latin typeface="Arial" charset="0"/>
                <a:cs typeface="Arial" charset="0"/>
              </a:rPr>
              <a:t>Oefenen met oplossingsgerichte interventies (ook tijdens reflectieronde)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12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2"/>
            <a:ext cx="10845800" cy="796441"/>
          </a:xfrm>
        </p:spPr>
        <p:txBody>
          <a:bodyPr/>
          <a:lstStyle/>
          <a:p>
            <a:r>
              <a:rPr lang="nl-NL" dirty="0"/>
              <a:t>Schaalvraag</a:t>
            </a:r>
          </a:p>
        </p:txBody>
      </p:sp>
      <p:pic>
        <p:nvPicPr>
          <p:cNvPr id="4" name="Picture 3" descr="schaalvraag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65866"/>
            <a:ext cx="6993467" cy="386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743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3"/>
            <a:ext cx="10845800" cy="728708"/>
          </a:xfrm>
        </p:spPr>
        <p:txBody>
          <a:bodyPr/>
          <a:lstStyle/>
          <a:p>
            <a:r>
              <a:rPr lang="nl-NL" dirty="0"/>
              <a:t>Schaalvraag</a:t>
            </a:r>
          </a:p>
        </p:txBody>
      </p:sp>
      <p:pic>
        <p:nvPicPr>
          <p:cNvPr id="4" name="Picture 3" descr="schaalvraag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65866"/>
            <a:ext cx="7162800" cy="387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990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2"/>
            <a:ext cx="10845800" cy="762575"/>
          </a:xfrm>
        </p:spPr>
        <p:txBody>
          <a:bodyPr/>
          <a:lstStyle/>
          <a:p>
            <a:r>
              <a:rPr lang="nl-NL" dirty="0"/>
              <a:t>Schaalvraag</a:t>
            </a:r>
          </a:p>
        </p:txBody>
      </p:sp>
      <p:pic>
        <p:nvPicPr>
          <p:cNvPr id="4" name="Picture 3" descr="schaalvraag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32000"/>
            <a:ext cx="7162800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19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3"/>
            <a:ext cx="10845800" cy="779508"/>
          </a:xfrm>
        </p:spPr>
        <p:txBody>
          <a:bodyPr/>
          <a:lstStyle/>
          <a:p>
            <a:r>
              <a:rPr lang="nl-NL" dirty="0"/>
              <a:t>Schaalvraag</a:t>
            </a:r>
          </a:p>
        </p:txBody>
      </p:sp>
      <p:pic>
        <p:nvPicPr>
          <p:cNvPr id="4" name="Picture 5" descr="schaalvraag6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48932"/>
            <a:ext cx="7162800" cy="385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444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Afbeelding 1" descr="Schermafbeelding 2016-10-23 om 14.31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1" y="0"/>
            <a:ext cx="86317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555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3"/>
            <a:ext cx="10766044" cy="982708"/>
          </a:xfrm>
        </p:spPr>
        <p:txBody>
          <a:bodyPr/>
          <a:lstStyle/>
          <a:p>
            <a:r>
              <a:rPr lang="nl-NL" dirty="0"/>
              <a:t>Oefenen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94944" y="2015067"/>
            <a:ext cx="10744200" cy="4161896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nl-NL" b="1" dirty="0">
                <a:latin typeface="Arial" charset="0"/>
                <a:cs typeface="Arial" charset="0"/>
              </a:rPr>
              <a:t>Wat</a:t>
            </a:r>
          </a:p>
          <a:p>
            <a:pPr marL="0" indent="0">
              <a:buFont typeface="Arial" charset="0"/>
              <a:buNone/>
            </a:pPr>
            <a:r>
              <a:rPr lang="nl-NL" dirty="0">
                <a:latin typeface="Arial" charset="0"/>
                <a:cs typeface="Arial" charset="0"/>
              </a:rPr>
              <a:t>Eigen doel/casus</a:t>
            </a:r>
          </a:p>
          <a:p>
            <a:pPr marL="0" indent="0">
              <a:buFont typeface="Arial" charset="0"/>
              <a:buNone/>
            </a:pPr>
            <a:r>
              <a:rPr lang="nl-NL" dirty="0">
                <a:latin typeface="Arial" charset="0"/>
                <a:cs typeface="Arial" charset="0"/>
              </a:rPr>
              <a:t>Oefenen in 2 tallen: Iedereen een keer HA en Patiënt</a:t>
            </a:r>
          </a:p>
          <a:p>
            <a:pPr marL="0" indent="0">
              <a:buFont typeface="Arial" charset="0"/>
              <a:buNone/>
            </a:pPr>
            <a:endParaRPr lang="nl-NL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nl-NL" b="1" dirty="0">
                <a:latin typeface="Arial" charset="0"/>
                <a:cs typeface="Arial" charset="0"/>
              </a:rPr>
              <a:t>Hoe</a:t>
            </a:r>
          </a:p>
          <a:p>
            <a:pPr marL="0" indent="0">
              <a:buFont typeface="Arial" charset="0"/>
              <a:buNone/>
            </a:pPr>
            <a:r>
              <a:rPr lang="nl-NL" dirty="0">
                <a:latin typeface="Arial" charset="0"/>
                <a:cs typeface="Arial" charset="0"/>
              </a:rPr>
              <a:t>HA : Feedbackvraag / doel?</a:t>
            </a:r>
          </a:p>
          <a:p>
            <a:pPr marL="0" indent="0">
              <a:buFont typeface="Arial" charset="0"/>
              <a:buNone/>
            </a:pPr>
            <a:r>
              <a:rPr lang="nl-NL" dirty="0">
                <a:latin typeface="Arial" charset="0"/>
                <a:cs typeface="Arial" charset="0"/>
              </a:rPr>
              <a:t>Gesprek uitvoeren: 10 min per gesprek 5 min nabespreken</a:t>
            </a:r>
          </a:p>
          <a:p>
            <a:pPr marL="0" indent="0">
              <a:buFont typeface="Arial" charset="0"/>
              <a:buNone/>
            </a:pPr>
            <a:r>
              <a:rPr lang="nl-NL" dirty="0">
                <a:latin typeface="Arial" charset="0"/>
                <a:cs typeface="Arial" charset="0"/>
              </a:rPr>
              <a:t>Terugblik en Feedback : Hoe was het voor de HA om te doen? Wat voor feedback heeft de Patiënt? Wat neemt de HA mee van het oefenen?  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7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Handige bronnen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  <a:hlinkClick r:id="rId2"/>
              </a:rPr>
              <a:t>www.fredrikebannink.com</a:t>
            </a:r>
            <a:r>
              <a:rPr lang="en-US" dirty="0">
                <a:latin typeface="Arial" charset="0"/>
                <a:cs typeface="Arial" charset="0"/>
              </a:rPr>
              <a:t>  </a:t>
            </a:r>
            <a:r>
              <a:rPr lang="en-US" dirty="0" err="1">
                <a:latin typeface="Arial" charset="0"/>
                <a:cs typeface="Arial" charset="0"/>
              </a:rPr>
              <a:t>Oplossingsgerichte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vragen</a:t>
            </a:r>
            <a:r>
              <a:rPr lang="en-US" dirty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  <a:hlinkClick r:id="rId3"/>
              </a:rPr>
              <a:t>www.solutionfocusedchange.com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Coert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Visser</a:t>
            </a: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  <a:hlinkClick r:id="rId4"/>
              </a:rPr>
              <a:t>https://www.oplossingsgerichte-therapie.nl/oplossingsgerichte-therapie</a:t>
            </a:r>
            <a:r>
              <a:rPr lang="en-US" dirty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 err="1">
                <a:latin typeface="Arial" charset="0"/>
                <a:cs typeface="Arial" charset="0"/>
              </a:rPr>
              <a:t>Boeken</a:t>
            </a:r>
            <a:r>
              <a:rPr lang="en-US" dirty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Arial" charset="0"/>
                <a:cs typeface="Arial" charset="0"/>
              </a:rPr>
              <a:t>Positieve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gezondheidszorg</a:t>
            </a:r>
            <a:r>
              <a:rPr lang="en-US" dirty="0">
                <a:latin typeface="Arial" charset="0"/>
                <a:cs typeface="Arial" charset="0"/>
              </a:rPr>
              <a:t>: </a:t>
            </a:r>
            <a:r>
              <a:rPr lang="en-US" dirty="0" err="1">
                <a:latin typeface="Arial" charset="0"/>
                <a:cs typeface="Arial" charset="0"/>
              </a:rPr>
              <a:t>oplossingsgericht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werken</a:t>
            </a:r>
            <a:r>
              <a:rPr lang="en-US" dirty="0">
                <a:latin typeface="Arial" charset="0"/>
                <a:cs typeface="Arial" charset="0"/>
              </a:rPr>
              <a:t> in de </a:t>
            </a:r>
            <a:r>
              <a:rPr lang="en-US" dirty="0" err="1">
                <a:latin typeface="Arial" charset="0"/>
                <a:cs typeface="Arial" charset="0"/>
              </a:rPr>
              <a:t>huisartspraktijk</a:t>
            </a:r>
            <a:r>
              <a:rPr lang="en-US" dirty="0">
                <a:latin typeface="Arial" charset="0"/>
                <a:cs typeface="Arial" charset="0"/>
              </a:rPr>
              <a:t>: </a:t>
            </a:r>
            <a:r>
              <a:rPr lang="en-US" dirty="0" err="1">
                <a:latin typeface="Arial" charset="0"/>
                <a:cs typeface="Arial" charset="0"/>
              </a:rPr>
              <a:t>Frederike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Bannink</a:t>
            </a:r>
            <a:r>
              <a:rPr lang="en-US" dirty="0">
                <a:latin typeface="Arial" charset="0"/>
                <a:cs typeface="Arial" charset="0"/>
              </a:rPr>
              <a:t> en Pieter Janssen. 2017</a:t>
            </a: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‘1001 </a:t>
            </a:r>
            <a:r>
              <a:rPr lang="en-US" dirty="0" err="1">
                <a:latin typeface="Arial" charset="0"/>
                <a:cs typeface="Arial" charset="0"/>
              </a:rPr>
              <a:t>oplossingsgerichte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vragen</a:t>
            </a:r>
            <a:r>
              <a:rPr lang="en-US" dirty="0">
                <a:latin typeface="Arial" charset="0"/>
                <a:cs typeface="Arial" charset="0"/>
              </a:rPr>
              <a:t>’: </a:t>
            </a:r>
            <a:r>
              <a:rPr lang="en-US" dirty="0" err="1">
                <a:latin typeface="Arial" charset="0"/>
                <a:cs typeface="Arial" charset="0"/>
              </a:rPr>
              <a:t>Fredrike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Bannink</a:t>
            </a:r>
            <a:endParaRPr lang="en-US" dirty="0">
              <a:latin typeface="Arial" charset="0"/>
              <a:cs typeface="Arial" charset="0"/>
            </a:endParaRPr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20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2"/>
            <a:ext cx="10766044" cy="762575"/>
          </a:xfrm>
        </p:spPr>
        <p:txBody>
          <a:bodyPr/>
          <a:lstStyle/>
          <a:p>
            <a:r>
              <a:rPr lang="nl-NL" dirty="0"/>
              <a:t>Oplossingsgericht therapie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94944" y="1917625"/>
            <a:ext cx="10744200" cy="4259338"/>
          </a:xfrm>
        </p:spPr>
        <p:txBody>
          <a:bodyPr/>
          <a:lstStyle/>
          <a:p>
            <a:pPr>
              <a:defRPr/>
            </a:pPr>
            <a:endParaRPr lang="en-GB" sz="2400" dirty="0">
              <a:latin typeface="Arial"/>
              <a:cs typeface="Arial"/>
            </a:endParaRPr>
          </a:p>
          <a:p>
            <a:pPr>
              <a:defRPr/>
            </a:pPr>
            <a:r>
              <a:rPr lang="en-GB" sz="2400" dirty="0" err="1">
                <a:latin typeface="Arial"/>
                <a:cs typeface="Arial"/>
              </a:rPr>
              <a:t>Jaren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tachtig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ontwikkeld</a:t>
            </a:r>
            <a:r>
              <a:rPr lang="en-GB" sz="2400" dirty="0">
                <a:latin typeface="Arial"/>
                <a:cs typeface="Arial"/>
              </a:rPr>
              <a:t> in de V.S. door Steve de </a:t>
            </a:r>
            <a:r>
              <a:rPr lang="en-GB" sz="2400" dirty="0" err="1">
                <a:latin typeface="Arial"/>
                <a:cs typeface="Arial"/>
              </a:rPr>
              <a:t>Shazer</a:t>
            </a:r>
            <a:r>
              <a:rPr lang="en-GB" sz="2400" dirty="0">
                <a:latin typeface="Arial"/>
                <a:cs typeface="Arial"/>
              </a:rPr>
              <a:t>, </a:t>
            </a:r>
            <a:r>
              <a:rPr lang="en-GB" sz="2400" dirty="0" err="1">
                <a:latin typeface="Arial"/>
                <a:cs typeface="Arial"/>
              </a:rPr>
              <a:t>Insoo</a:t>
            </a:r>
            <a:r>
              <a:rPr lang="en-GB" sz="2400" dirty="0">
                <a:latin typeface="Arial"/>
                <a:cs typeface="Arial"/>
              </a:rPr>
              <a:t> Kim Berg en </a:t>
            </a:r>
            <a:r>
              <a:rPr lang="en-GB" sz="2400" dirty="0" err="1">
                <a:latin typeface="Arial"/>
                <a:cs typeface="Arial"/>
              </a:rPr>
              <a:t>collegae</a:t>
            </a:r>
            <a:r>
              <a:rPr lang="en-GB" sz="2400" dirty="0">
                <a:latin typeface="Arial"/>
                <a:cs typeface="Arial"/>
              </a:rPr>
              <a:t> van het Brief Family Therapy </a:t>
            </a:r>
            <a:r>
              <a:rPr lang="en-GB" sz="2400" dirty="0" err="1">
                <a:latin typeface="Arial"/>
                <a:cs typeface="Arial"/>
              </a:rPr>
              <a:t>Center</a:t>
            </a:r>
            <a:r>
              <a:rPr lang="en-GB" sz="2400" dirty="0">
                <a:latin typeface="Arial"/>
                <a:cs typeface="Arial"/>
              </a:rPr>
              <a:t> in Milwaukee.</a:t>
            </a:r>
          </a:p>
          <a:p>
            <a:pPr marL="0" indent="0">
              <a:buNone/>
              <a:defRPr/>
            </a:pPr>
            <a:endParaRPr lang="en-GB" sz="2400" dirty="0">
              <a:latin typeface="Arial"/>
              <a:cs typeface="Arial"/>
            </a:endParaRPr>
          </a:p>
          <a:p>
            <a:pPr>
              <a:defRPr/>
            </a:pPr>
            <a:r>
              <a:rPr lang="en-GB" sz="2400" u="sng" dirty="0" err="1">
                <a:latin typeface="Arial"/>
                <a:cs typeface="Arial"/>
              </a:rPr>
              <a:t>Doelgericht</a:t>
            </a:r>
            <a:r>
              <a:rPr lang="en-GB" sz="2400" dirty="0">
                <a:latin typeface="Arial"/>
                <a:cs typeface="Arial"/>
              </a:rPr>
              <a:t> en </a:t>
            </a:r>
            <a:r>
              <a:rPr lang="en-GB" sz="2400" dirty="0" err="1">
                <a:latin typeface="Arial"/>
                <a:cs typeface="Arial"/>
              </a:rPr>
              <a:t>kortere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therapieduur</a:t>
            </a:r>
            <a:r>
              <a:rPr lang="en-GB" sz="2400" dirty="0">
                <a:latin typeface="Arial"/>
                <a:cs typeface="Arial"/>
              </a:rPr>
              <a:t>. </a:t>
            </a:r>
            <a:r>
              <a:rPr lang="en-GB" sz="2400" dirty="0" err="1"/>
              <a:t>Begint</a:t>
            </a:r>
            <a:r>
              <a:rPr lang="en-GB" sz="2400" dirty="0"/>
              <a:t> met het </a:t>
            </a:r>
            <a:r>
              <a:rPr lang="en-GB" sz="2400" dirty="0" err="1"/>
              <a:t>eind</a:t>
            </a:r>
            <a:r>
              <a:rPr lang="en-GB" sz="2400" dirty="0"/>
              <a:t> </a:t>
            </a:r>
            <a:r>
              <a:rPr lang="en-GB" sz="2400" dirty="0" err="1"/>
              <a:t>voor</a:t>
            </a:r>
            <a:r>
              <a:rPr lang="en-GB" sz="2400" dirty="0"/>
              <a:t> </a:t>
            </a:r>
            <a:r>
              <a:rPr lang="en-GB" sz="2400" dirty="0" err="1"/>
              <a:t>ogen</a:t>
            </a:r>
            <a:r>
              <a:rPr lang="en-GB" sz="2400" dirty="0"/>
              <a:t>. </a:t>
            </a:r>
            <a:r>
              <a:rPr lang="en-GB" sz="2400" dirty="0" err="1"/>
              <a:t>Wat</a:t>
            </a:r>
            <a:r>
              <a:rPr lang="en-GB" sz="2400" dirty="0"/>
              <a:t> </a:t>
            </a:r>
            <a:r>
              <a:rPr lang="en-GB" sz="2400" dirty="0" err="1"/>
              <a:t>wil</a:t>
            </a:r>
            <a:r>
              <a:rPr lang="en-GB" sz="2400" dirty="0"/>
              <a:t> de </a:t>
            </a:r>
            <a:r>
              <a:rPr lang="en-GB" sz="2400" dirty="0" err="1"/>
              <a:t>ander</a:t>
            </a:r>
            <a:r>
              <a:rPr lang="en-GB" sz="2400" dirty="0"/>
              <a:t> </a:t>
            </a:r>
            <a:r>
              <a:rPr lang="en-GB" sz="2400" dirty="0" err="1"/>
              <a:t>bereiken</a:t>
            </a:r>
            <a:r>
              <a:rPr lang="en-GB" sz="2400" dirty="0"/>
              <a:t>, </a:t>
            </a:r>
            <a:r>
              <a:rPr lang="en-GB" sz="2400" dirty="0" err="1"/>
              <a:t>waar</a:t>
            </a:r>
            <a:r>
              <a:rPr lang="en-GB" sz="2400" dirty="0"/>
              <a:t> </a:t>
            </a:r>
            <a:r>
              <a:rPr lang="en-GB" sz="2400" dirty="0" err="1"/>
              <a:t>wordt</a:t>
            </a:r>
            <a:r>
              <a:rPr lang="en-GB" sz="2400" dirty="0"/>
              <a:t> </a:t>
            </a:r>
            <a:r>
              <a:rPr lang="en-GB" sz="2400" dirty="0" err="1"/>
              <a:t>hij</a:t>
            </a:r>
            <a:r>
              <a:rPr lang="en-GB" sz="2400" dirty="0"/>
              <a:t> </a:t>
            </a:r>
            <a:r>
              <a:rPr lang="en-GB" sz="2400" dirty="0" err="1"/>
              <a:t>blij</a:t>
            </a:r>
            <a:r>
              <a:rPr lang="en-GB" sz="2400" dirty="0"/>
              <a:t> van? 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 err="1"/>
              <a:t>Houding</a:t>
            </a:r>
            <a:r>
              <a:rPr lang="en-GB" sz="2400" dirty="0"/>
              <a:t> </a:t>
            </a:r>
            <a:r>
              <a:rPr lang="en-GB" sz="2400" dirty="0" err="1"/>
              <a:t>behandelaar</a:t>
            </a:r>
            <a:r>
              <a:rPr lang="en-GB" sz="2400" dirty="0"/>
              <a:t> : </a:t>
            </a:r>
            <a:r>
              <a:rPr lang="en-GB" sz="2400" dirty="0" err="1"/>
              <a:t>nieuwsgierig</a:t>
            </a:r>
            <a:r>
              <a:rPr lang="en-GB" sz="2400" dirty="0"/>
              <a:t> en </a:t>
            </a:r>
            <a:r>
              <a:rPr lang="en-GB" sz="2400" dirty="0" err="1"/>
              <a:t>respectvol</a:t>
            </a:r>
            <a:r>
              <a:rPr lang="en-GB" sz="2400" dirty="0"/>
              <a:t>.</a:t>
            </a:r>
          </a:p>
          <a:p>
            <a:pPr>
              <a:defRPr/>
            </a:pPr>
            <a:endParaRPr lang="en-GB" sz="2400" b="1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13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2"/>
            <a:ext cx="10766044" cy="813375"/>
          </a:xfrm>
        </p:spPr>
        <p:txBody>
          <a:bodyPr/>
          <a:lstStyle/>
          <a:p>
            <a:r>
              <a:rPr lang="nl-NL" dirty="0"/>
              <a:t>Oplossingsgerichte therapie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94944" y="2032000"/>
            <a:ext cx="10744200" cy="4144963"/>
          </a:xfrm>
        </p:spPr>
        <p:txBody>
          <a:bodyPr/>
          <a:lstStyle/>
          <a:p>
            <a:r>
              <a:rPr lang="en-GB" sz="2400" dirty="0"/>
              <a:t>De </a:t>
            </a:r>
            <a:r>
              <a:rPr lang="en-GB" sz="2400" dirty="0" err="1"/>
              <a:t>cliënt</a:t>
            </a:r>
            <a:r>
              <a:rPr lang="en-GB" sz="2400" dirty="0"/>
              <a:t> is </a:t>
            </a:r>
            <a:r>
              <a:rPr lang="en-GB" sz="2400" dirty="0" err="1"/>
              <a:t>bepalend</a:t>
            </a:r>
            <a:r>
              <a:rPr lang="en-GB" sz="2400" dirty="0"/>
              <a:t> </a:t>
            </a:r>
            <a:r>
              <a:rPr lang="en-GB" sz="2400" dirty="0" err="1"/>
              <a:t>voor</a:t>
            </a:r>
            <a:r>
              <a:rPr lang="en-GB" sz="2400" dirty="0"/>
              <a:t> het </a:t>
            </a:r>
            <a:r>
              <a:rPr lang="en-GB" sz="2400" dirty="0" err="1"/>
              <a:t>succes</a:t>
            </a:r>
            <a:r>
              <a:rPr lang="en-GB" sz="2400" dirty="0"/>
              <a:t> van </a:t>
            </a:r>
            <a:r>
              <a:rPr lang="en-GB" sz="2400" dirty="0" err="1"/>
              <a:t>oplossingsgerichte</a:t>
            </a:r>
            <a:r>
              <a:rPr lang="en-GB" sz="2400" dirty="0"/>
              <a:t> </a:t>
            </a:r>
            <a:r>
              <a:rPr lang="en-GB" sz="2400" dirty="0" err="1"/>
              <a:t>therapie</a:t>
            </a:r>
            <a:r>
              <a:rPr lang="en-GB" sz="2400" dirty="0"/>
              <a:t>. </a:t>
            </a:r>
            <a:r>
              <a:rPr lang="en-GB" sz="2400" dirty="0" err="1"/>
              <a:t>Jij</a:t>
            </a:r>
            <a:r>
              <a:rPr lang="en-GB" sz="2400" dirty="0"/>
              <a:t> </a:t>
            </a:r>
            <a:r>
              <a:rPr lang="en-GB" sz="2400" dirty="0" err="1"/>
              <a:t>helpt</a:t>
            </a:r>
            <a:r>
              <a:rPr lang="en-GB" sz="2400" dirty="0"/>
              <a:t> hem </a:t>
            </a:r>
            <a:r>
              <a:rPr lang="en-GB" sz="2400" dirty="0" err="1"/>
              <a:t>zijn</a:t>
            </a:r>
            <a:r>
              <a:rPr lang="en-GB" sz="2400" dirty="0"/>
              <a:t> </a:t>
            </a:r>
            <a:r>
              <a:rPr lang="en-GB" sz="2400" dirty="0" err="1"/>
              <a:t>kracht</a:t>
            </a:r>
            <a:r>
              <a:rPr lang="en-GB" sz="2400" dirty="0"/>
              <a:t> </a:t>
            </a:r>
            <a:r>
              <a:rPr lang="en-GB" sz="2400" dirty="0" err="1"/>
              <a:t>naar</a:t>
            </a:r>
            <a:r>
              <a:rPr lang="en-GB" sz="2400" dirty="0"/>
              <a:t> </a:t>
            </a:r>
            <a:r>
              <a:rPr lang="en-GB" sz="2400" dirty="0" err="1"/>
              <a:t>boven</a:t>
            </a:r>
            <a:r>
              <a:rPr lang="en-GB" sz="2400" dirty="0"/>
              <a:t> </a:t>
            </a:r>
            <a:r>
              <a:rPr lang="en-GB" sz="2400" dirty="0" err="1"/>
              <a:t>te</a:t>
            </a:r>
            <a:r>
              <a:rPr lang="en-GB" sz="2400" dirty="0"/>
              <a:t> </a:t>
            </a:r>
            <a:r>
              <a:rPr lang="en-GB" sz="2400" dirty="0" err="1"/>
              <a:t>halen</a:t>
            </a:r>
            <a:r>
              <a:rPr lang="en-GB" sz="2400" dirty="0"/>
              <a:t> en </a:t>
            </a:r>
            <a:r>
              <a:rPr lang="en-GB" sz="2400" dirty="0" err="1"/>
              <a:t>te</a:t>
            </a:r>
            <a:r>
              <a:rPr lang="en-GB" sz="2400" dirty="0"/>
              <a:t> </a:t>
            </a:r>
            <a:r>
              <a:rPr lang="en-GB" sz="2400" dirty="0" err="1"/>
              <a:t>concretiseren</a:t>
            </a:r>
            <a:r>
              <a:rPr lang="en-GB" sz="2400" dirty="0"/>
              <a:t>. </a:t>
            </a:r>
            <a:r>
              <a:rPr lang="en-GB" sz="2400" dirty="0" err="1"/>
              <a:t>Waarborgen</a:t>
            </a:r>
            <a:r>
              <a:rPr lang="en-GB" sz="2400" dirty="0"/>
              <a:t> </a:t>
            </a:r>
            <a:r>
              <a:rPr lang="en-GB" sz="2400" dirty="0" err="1"/>
              <a:t>autonomie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r>
              <a:rPr lang="en-GB" sz="2400" dirty="0" err="1">
                <a:latin typeface="Arial"/>
                <a:cs typeface="Arial"/>
              </a:rPr>
              <a:t>Mensen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u="sng" dirty="0" err="1">
                <a:latin typeface="Arial"/>
                <a:cs typeface="Arial"/>
              </a:rPr>
              <a:t>activeren</a:t>
            </a:r>
            <a:r>
              <a:rPr lang="en-GB" sz="2400" dirty="0">
                <a:latin typeface="Arial"/>
                <a:cs typeface="Arial"/>
              </a:rPr>
              <a:t> in de </a:t>
            </a:r>
            <a:r>
              <a:rPr lang="en-GB" sz="2400" dirty="0" err="1">
                <a:latin typeface="Arial"/>
                <a:cs typeface="Arial"/>
              </a:rPr>
              <a:t>richting</a:t>
            </a:r>
            <a:r>
              <a:rPr lang="en-GB" sz="2400" dirty="0">
                <a:latin typeface="Arial"/>
                <a:cs typeface="Arial"/>
              </a:rPr>
              <a:t> van de </a:t>
            </a:r>
            <a:r>
              <a:rPr lang="en-GB" sz="2400" u="sng" dirty="0" err="1">
                <a:latin typeface="Arial"/>
                <a:cs typeface="Arial"/>
              </a:rPr>
              <a:t>gewenste</a:t>
            </a:r>
            <a:r>
              <a:rPr lang="en-GB" sz="2400" u="sng" dirty="0">
                <a:latin typeface="Arial"/>
                <a:cs typeface="Arial"/>
              </a:rPr>
              <a:t> </a:t>
            </a:r>
            <a:r>
              <a:rPr lang="en-GB" sz="2400" u="sng" dirty="0" err="1">
                <a:latin typeface="Arial"/>
                <a:cs typeface="Arial"/>
              </a:rPr>
              <a:t>situatie</a:t>
            </a:r>
            <a:r>
              <a:rPr lang="en-GB" sz="2400" u="sng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door hen </a:t>
            </a:r>
            <a:r>
              <a:rPr lang="en-GB" sz="2400" dirty="0" err="1">
                <a:latin typeface="Arial"/>
                <a:cs typeface="Arial"/>
              </a:rPr>
              <a:t>te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helpen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een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brug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te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bouwen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tussen</a:t>
            </a:r>
            <a:r>
              <a:rPr lang="en-GB" sz="2400" dirty="0">
                <a:latin typeface="Arial"/>
                <a:cs typeface="Arial"/>
              </a:rPr>
              <a:t> </a:t>
            </a:r>
            <a:r>
              <a:rPr lang="en-GB" sz="2400" dirty="0" err="1">
                <a:latin typeface="Arial"/>
                <a:cs typeface="Arial"/>
              </a:rPr>
              <a:t>succes</a:t>
            </a:r>
            <a:r>
              <a:rPr lang="en-GB" sz="2400" dirty="0">
                <a:latin typeface="Arial"/>
                <a:cs typeface="Arial"/>
              </a:rPr>
              <a:t> in het </a:t>
            </a:r>
            <a:r>
              <a:rPr lang="en-GB" sz="2400" dirty="0" err="1">
                <a:latin typeface="Arial"/>
                <a:cs typeface="Arial"/>
              </a:rPr>
              <a:t>verleden</a:t>
            </a:r>
            <a:r>
              <a:rPr lang="en-GB" sz="2400" dirty="0">
                <a:latin typeface="Arial"/>
                <a:cs typeface="Arial"/>
              </a:rPr>
              <a:t> en </a:t>
            </a:r>
            <a:r>
              <a:rPr lang="en-GB" sz="2400" dirty="0" err="1">
                <a:latin typeface="Arial"/>
                <a:cs typeface="Arial"/>
              </a:rPr>
              <a:t>succes</a:t>
            </a:r>
            <a:r>
              <a:rPr lang="en-GB" sz="2400" dirty="0">
                <a:latin typeface="Arial"/>
                <a:cs typeface="Arial"/>
              </a:rPr>
              <a:t> in de </a:t>
            </a:r>
            <a:r>
              <a:rPr lang="en-GB" sz="2400" dirty="0" err="1">
                <a:latin typeface="Arial"/>
                <a:cs typeface="Arial"/>
              </a:rPr>
              <a:t>toekomst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err="1"/>
              <a:t>Goed</a:t>
            </a:r>
            <a:r>
              <a:rPr lang="en-GB" sz="2400" dirty="0"/>
              <a:t> </a:t>
            </a:r>
            <a:r>
              <a:rPr lang="en-GB" sz="2400" dirty="0" err="1"/>
              <a:t>te</a:t>
            </a:r>
            <a:r>
              <a:rPr lang="en-GB" sz="2400" dirty="0"/>
              <a:t> </a:t>
            </a:r>
            <a:r>
              <a:rPr lang="en-GB" sz="2400" dirty="0" err="1"/>
              <a:t>combineren</a:t>
            </a:r>
            <a:r>
              <a:rPr lang="en-GB" sz="2400" dirty="0"/>
              <a:t> met </a:t>
            </a:r>
            <a:r>
              <a:rPr lang="en-GB" sz="2400" dirty="0" err="1"/>
              <a:t>andere</a:t>
            </a:r>
            <a:r>
              <a:rPr lang="en-GB" sz="2400" dirty="0"/>
              <a:t>, </a:t>
            </a:r>
            <a:r>
              <a:rPr lang="en-GB" sz="2400" dirty="0" err="1"/>
              <a:t>meer</a:t>
            </a:r>
            <a:r>
              <a:rPr lang="en-GB" sz="2400" dirty="0"/>
              <a:t> </a:t>
            </a:r>
            <a:r>
              <a:rPr lang="en-GB" sz="2400" dirty="0" err="1"/>
              <a:t>probleemgerichte</a:t>
            </a:r>
            <a:r>
              <a:rPr lang="en-GB" sz="2400" dirty="0"/>
              <a:t> </a:t>
            </a:r>
            <a:r>
              <a:rPr lang="en-GB" sz="2400" dirty="0" err="1"/>
              <a:t>therapieën</a:t>
            </a:r>
            <a:r>
              <a:rPr lang="en-GB" sz="2400" dirty="0"/>
              <a:t> </a:t>
            </a:r>
            <a:r>
              <a:rPr lang="en-GB" sz="2400" dirty="0" err="1"/>
              <a:t>als</a:t>
            </a:r>
            <a:r>
              <a:rPr lang="en-GB" sz="2400" dirty="0"/>
              <a:t> </a:t>
            </a:r>
            <a:r>
              <a:rPr lang="en-GB" sz="2400" dirty="0" err="1"/>
              <a:t>gedragstherapie</a:t>
            </a:r>
            <a:r>
              <a:rPr lang="en-GB" sz="2400" dirty="0"/>
              <a:t> en EMDR.</a:t>
            </a:r>
          </a:p>
          <a:p>
            <a:endParaRPr lang="en-GB" sz="2000" dirty="0"/>
          </a:p>
          <a:p>
            <a:pPr marL="0" indent="0">
              <a:buNone/>
              <a:defRPr/>
            </a:pPr>
            <a:endParaRPr lang="en-GB" sz="2000" dirty="0">
              <a:latin typeface="Arial"/>
              <a:cs typeface="Arial"/>
            </a:endParaRPr>
          </a:p>
          <a:p>
            <a:pPr>
              <a:defRPr/>
            </a:pPr>
            <a:endParaRPr lang="en-GB" sz="2000" dirty="0">
              <a:latin typeface="Arial"/>
              <a:cs typeface="Arial"/>
            </a:endParaRPr>
          </a:p>
          <a:p>
            <a:pPr>
              <a:defRPr/>
            </a:pPr>
            <a:endParaRPr lang="en-GB" sz="2000" dirty="0">
              <a:latin typeface="Arial"/>
              <a:cs typeface="Arial"/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/>
              <a:t>https</a:t>
            </a:r>
            <a:r>
              <a:rPr lang="nl-NL" dirty="0"/>
              <a:t>://</a:t>
            </a:r>
            <a:r>
              <a:rPr lang="nl-NL" dirty="0" err="1"/>
              <a:t>www.oplossingsgerichte-therapie.nl</a:t>
            </a:r>
            <a:r>
              <a:rPr lang="nl-NL" dirty="0"/>
              <a:t>/oplossingsgerichte-therapie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19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Afbeelding 2" descr="Schermafbeelding 2016-10-23 om 14.30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2192000" cy="678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158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2"/>
            <a:ext cx="10766044" cy="491641"/>
          </a:xfrm>
        </p:spPr>
        <p:txBody>
          <a:bodyPr/>
          <a:lstStyle/>
          <a:p>
            <a:r>
              <a:rPr lang="nl-NL" dirty="0"/>
              <a:t>Uitgangspunten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94944" y="1981200"/>
            <a:ext cx="10744200" cy="41957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nl-NL" sz="2400" dirty="0">
                <a:latin typeface="Arial"/>
                <a:cs typeface="Arial"/>
              </a:rPr>
              <a:t>Als iets werkt, doe er dan meer van.</a:t>
            </a:r>
          </a:p>
          <a:p>
            <a:pPr>
              <a:defRPr/>
            </a:pPr>
            <a:r>
              <a:rPr lang="nl-NL" sz="2400" dirty="0">
                <a:latin typeface="Arial"/>
                <a:cs typeface="Arial"/>
              </a:rPr>
              <a:t>Als iets niet werkt, doe er dan minder van; doe dan iets anders.</a:t>
            </a:r>
          </a:p>
          <a:p>
            <a:pPr>
              <a:defRPr/>
            </a:pPr>
            <a:r>
              <a:rPr lang="nl-NL" sz="2400" dirty="0">
                <a:latin typeface="Arial"/>
                <a:cs typeface="Arial"/>
              </a:rPr>
              <a:t>De oplossing hoeft geen verband te hebben met het probleem. Denk dus niet (alleen) lineair.</a:t>
            </a:r>
          </a:p>
          <a:p>
            <a:pPr>
              <a:defRPr/>
            </a:pPr>
            <a:r>
              <a:rPr lang="nl-NL" sz="2400" dirty="0">
                <a:latin typeface="Arial"/>
                <a:cs typeface="Arial"/>
              </a:rPr>
              <a:t>Verandering vindt voortdurend plaats en is onvermijdelijk: alles verandert altijd, stabiliteit is een illusie.</a:t>
            </a:r>
          </a:p>
          <a:p>
            <a:pPr>
              <a:defRPr/>
            </a:pPr>
            <a:r>
              <a:rPr lang="nl-NL" sz="2400" dirty="0">
                <a:latin typeface="Arial"/>
                <a:cs typeface="Arial"/>
              </a:rPr>
              <a:t>Als iets ok of goed genoeg is, ga er dan niet aan 'sleutelen'.</a:t>
            </a:r>
          </a:p>
          <a:p>
            <a:pPr>
              <a:defRPr/>
            </a:pPr>
            <a:r>
              <a:rPr lang="nl-NL" sz="2400" dirty="0">
                <a:latin typeface="Arial"/>
                <a:cs typeface="Arial"/>
              </a:rPr>
              <a:t>'Zoom in', vertraag en vraag naar details: kleine stapjes kunnen voor grote veranderingen zorgen.</a:t>
            </a:r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56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Afbeelding 1" descr="Focu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067" y="0"/>
            <a:ext cx="662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36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236133"/>
            <a:ext cx="10766044" cy="609600"/>
          </a:xfrm>
        </p:spPr>
        <p:txBody>
          <a:bodyPr/>
          <a:lstStyle/>
          <a:p>
            <a:r>
              <a:rPr lang="nl-NL" dirty="0"/>
              <a:t>Oefening </a:t>
            </a:r>
            <a:br>
              <a:rPr lang="nl-NL" dirty="0"/>
            </a:br>
            <a:r>
              <a:rPr lang="nl-NL" sz="2800" dirty="0"/>
              <a:t>Bespreek een persoonlijk probleem, een zorg of irritatie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94944" y="1998133"/>
            <a:ext cx="10744200" cy="417883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nl-NL" dirty="0"/>
              <a:t>Luisteraar reageert probleemgericht, </a:t>
            </a:r>
            <a:r>
              <a:rPr lang="nl-NL" dirty="0" err="1"/>
              <a:t>bijv</a:t>
            </a:r>
            <a:r>
              <a:rPr lang="nl-NL" dirty="0"/>
              <a:t>: Wat is er precies aan de hand, hoe lang heb je dit al, hoeveel last heb je ervan, etc. </a:t>
            </a:r>
          </a:p>
          <a:p>
            <a:pPr marL="457200" indent="-457200">
              <a:buAutoNum type="arabicPeriod" startAt="2"/>
            </a:pPr>
            <a:r>
              <a:rPr lang="nl-NL" dirty="0"/>
              <a:t>Voer vervolgens 5 minuten hetzelfde gesprek, maar de luisteraar stelt nu </a:t>
            </a:r>
          </a:p>
          <a:p>
            <a:pPr marL="0" indent="0">
              <a:buNone/>
            </a:pPr>
            <a:r>
              <a:rPr lang="nl-NL" dirty="0"/>
              <a:t>     oplossingsgerichte vragen, bijv.: </a:t>
            </a:r>
          </a:p>
          <a:p>
            <a:r>
              <a:rPr lang="nl-NL" dirty="0"/>
              <a:t>Waar hoop je op? </a:t>
            </a:r>
          </a:p>
          <a:p>
            <a:r>
              <a:rPr lang="nl-NL" dirty="0"/>
              <a:t>Welk verschil zou dat maken? </a:t>
            </a:r>
          </a:p>
          <a:p>
            <a:r>
              <a:rPr lang="nl-NL" dirty="0"/>
              <a:t>Wat werkt al in de goede richting? </a:t>
            </a:r>
          </a:p>
          <a:p>
            <a:r>
              <a:rPr lang="nl-NL" dirty="0"/>
              <a:t>Hoe is je dat gelukt?</a:t>
            </a:r>
          </a:p>
          <a:p>
            <a:r>
              <a:rPr lang="nl-NL" dirty="0"/>
              <a:t>Wat zou de volgende stap/ het volgende teken van vooruitgang zijn?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2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100" y="1100092"/>
            <a:ext cx="10766044" cy="965775"/>
          </a:xfrm>
        </p:spPr>
        <p:txBody>
          <a:bodyPr/>
          <a:lstStyle/>
          <a:p>
            <a:r>
              <a:rPr lang="nl-NL" dirty="0"/>
              <a:t>Oplossingsgericht werken in de spreekkamer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>
                <a:latin typeface="Arial"/>
                <a:cs typeface="Arial"/>
              </a:rPr>
              <a:t>Patiënten</a:t>
            </a:r>
            <a:r>
              <a:rPr lang="en-US" sz="2400" dirty="0">
                <a:latin typeface="Arial"/>
                <a:cs typeface="Arial"/>
              </a:rPr>
              <a:t> met </a:t>
            </a:r>
            <a:r>
              <a:rPr lang="en-US" sz="2400" dirty="0" err="1">
                <a:latin typeface="Arial"/>
                <a:cs typeface="Arial"/>
              </a:rPr>
              <a:t>een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chronische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ziekte</a:t>
            </a:r>
            <a:endParaRPr lang="en-US" sz="2400" dirty="0">
              <a:latin typeface="Arial"/>
              <a:cs typeface="Arial"/>
            </a:endParaRPr>
          </a:p>
          <a:p>
            <a:pPr>
              <a:defRPr/>
            </a:pPr>
            <a:r>
              <a:rPr lang="en-US" sz="2400" dirty="0" err="1">
                <a:latin typeface="Arial"/>
                <a:cs typeface="Arial"/>
              </a:rPr>
              <a:t>Patiënten</a:t>
            </a:r>
            <a:r>
              <a:rPr lang="en-US" sz="2400" dirty="0">
                <a:latin typeface="Arial"/>
                <a:cs typeface="Arial"/>
              </a:rPr>
              <a:t> met </a:t>
            </a:r>
            <a:r>
              <a:rPr lang="en-US" sz="2400" dirty="0" err="1">
                <a:latin typeface="Arial"/>
                <a:cs typeface="Arial"/>
              </a:rPr>
              <a:t>onbegrepen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lichamelijke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klachten</a:t>
            </a:r>
            <a:endParaRPr lang="en-US" sz="2400" dirty="0">
              <a:latin typeface="Arial"/>
              <a:cs typeface="Arial"/>
            </a:endParaRPr>
          </a:p>
          <a:p>
            <a:pPr>
              <a:defRPr/>
            </a:pPr>
            <a:r>
              <a:rPr lang="en-US" sz="2400" dirty="0" err="1">
                <a:latin typeface="Arial"/>
                <a:cs typeface="Arial"/>
              </a:rPr>
              <a:t>Klagende</a:t>
            </a:r>
            <a:r>
              <a:rPr lang="en-US" sz="2400" dirty="0">
                <a:latin typeface="Arial"/>
                <a:cs typeface="Arial"/>
              </a:rPr>
              <a:t>- en </a:t>
            </a:r>
            <a:r>
              <a:rPr lang="en-US" sz="2400" dirty="0" err="1">
                <a:latin typeface="Arial"/>
                <a:cs typeface="Arial"/>
              </a:rPr>
              <a:t>externaliserende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patiënten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ongemotiveerde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patiënten</a:t>
            </a:r>
            <a:endParaRPr lang="en-US" sz="2400" dirty="0">
              <a:latin typeface="Arial"/>
              <a:cs typeface="Arial"/>
            </a:endParaRPr>
          </a:p>
          <a:p>
            <a:pPr>
              <a:defRPr/>
            </a:pPr>
            <a:endParaRPr lang="en-US" sz="2400" dirty="0">
              <a:latin typeface="Arial"/>
              <a:cs typeface="Arial"/>
            </a:endParaRPr>
          </a:p>
          <a:p>
            <a:pPr>
              <a:defRPr/>
            </a:pPr>
            <a:r>
              <a:rPr lang="en-US" sz="2400" dirty="0">
                <a:latin typeface="Arial"/>
                <a:cs typeface="Arial"/>
              </a:rPr>
              <a:t>(</a:t>
            </a:r>
            <a:r>
              <a:rPr lang="en-US" sz="2400" dirty="0" err="1">
                <a:latin typeface="Arial"/>
                <a:cs typeface="Arial"/>
              </a:rPr>
              <a:t>Ook</a:t>
            </a:r>
            <a:r>
              <a:rPr lang="en-US" sz="2400" dirty="0">
                <a:latin typeface="Arial"/>
                <a:cs typeface="Arial"/>
              </a:rPr>
              <a:t>) </a:t>
            </a:r>
            <a:r>
              <a:rPr lang="en-US" sz="2400" dirty="0" err="1">
                <a:latin typeface="Arial"/>
                <a:cs typeface="Arial"/>
              </a:rPr>
              <a:t>als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hulpverlener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voel</a:t>
            </a:r>
            <a:r>
              <a:rPr lang="en-US" sz="2400" dirty="0">
                <a:latin typeface="Arial"/>
                <a:cs typeface="Arial"/>
              </a:rPr>
              <a:t> je </a:t>
            </a:r>
            <a:r>
              <a:rPr lang="en-US" sz="2400" dirty="0" err="1">
                <a:latin typeface="Arial"/>
                <a:cs typeface="Arial"/>
              </a:rPr>
              <a:t>meer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energie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na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een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gesprek</a:t>
            </a:r>
            <a:endParaRPr lang="en-US" sz="2400" dirty="0">
              <a:latin typeface="Arial"/>
              <a:cs typeface="Arial"/>
            </a:endParaRPr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72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1043</Words>
  <Application>Microsoft Macintosh PowerPoint</Application>
  <PresentationFormat>Breedbeeld</PresentationFormat>
  <Paragraphs>142</Paragraphs>
  <Slides>26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Kantoorthema</vt:lpstr>
      <vt:lpstr>Psychotherapeutische interventies voor de huisarts:  Oplossingsgericht werken</vt:lpstr>
      <vt:lpstr>Doelstellingen</vt:lpstr>
      <vt:lpstr>Oplossingsgericht therapie</vt:lpstr>
      <vt:lpstr>Oplossingsgerichte therapie</vt:lpstr>
      <vt:lpstr>PowerPoint-presentatie</vt:lpstr>
      <vt:lpstr>Uitgangspunten</vt:lpstr>
      <vt:lpstr>PowerPoint-presentatie</vt:lpstr>
      <vt:lpstr>Oefening  Bespreek een persoonlijk probleem, een zorg of irritatie </vt:lpstr>
      <vt:lpstr>Oplossingsgericht werken in de spreekkamer</vt:lpstr>
      <vt:lpstr>Oplossingsgericht werken</vt:lpstr>
      <vt:lpstr>PowerPoint-presentatie</vt:lpstr>
      <vt:lpstr>Oplossingsgericht werken</vt:lpstr>
      <vt:lpstr>Stappen die je kan nemen</vt:lpstr>
      <vt:lpstr>Oplossingsgerichte interventies</vt:lpstr>
      <vt:lpstr>Doel bepalen</vt:lpstr>
      <vt:lpstr>Wondervraag</vt:lpstr>
      <vt:lpstr>Uitzonderingsvragen</vt:lpstr>
      <vt:lpstr>Vragen naar competenties, proces en uitzonderingen</vt:lpstr>
      <vt:lpstr>Schaalvraag</vt:lpstr>
      <vt:lpstr>Schaalvraag</vt:lpstr>
      <vt:lpstr>Schaalvraag</vt:lpstr>
      <vt:lpstr>Schaalvraag</vt:lpstr>
      <vt:lpstr>Schaalvraag</vt:lpstr>
      <vt:lpstr>PowerPoint-presentatie</vt:lpstr>
      <vt:lpstr>Oefenen</vt:lpstr>
      <vt:lpstr>Handige bronnen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Anouk Bogers</dc:creator>
  <cp:lastModifiedBy>Anouk Bogers</cp:lastModifiedBy>
  <cp:revision>3</cp:revision>
  <dcterms:created xsi:type="dcterms:W3CDTF">2020-06-16T14:18:42Z</dcterms:created>
  <dcterms:modified xsi:type="dcterms:W3CDTF">2020-09-03T14:43:24Z</dcterms:modified>
</cp:coreProperties>
</file>