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76" r:id="rId2"/>
    <p:sldId id="277" r:id="rId3"/>
    <p:sldId id="280" r:id="rId4"/>
    <p:sldId id="281" r:id="rId5"/>
    <p:sldId id="282"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rit Kool" initials="" lastIdx="9" clrIdx="0"/>
  <p:cmAuthor id="1" name="Gert Roos" initials="GR" lastIdx="2" clrIdx="1">
    <p:extLst>
      <p:ext uri="{19B8F6BF-5375-455C-9EA6-DF929625EA0E}">
        <p15:presenceInfo xmlns:p15="http://schemas.microsoft.com/office/powerpoint/2012/main" xmlns="" userId="454153578d8027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000"/>
  </p:normalViewPr>
  <p:slideViewPr>
    <p:cSldViewPr snapToGrid="0" snapToObjects="1">
      <p:cViewPr varScale="1">
        <p:scale>
          <a:sx n="65" d="100"/>
          <a:sy n="65" d="100"/>
        </p:scale>
        <p:origin x="-16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03-28T13:00:54.367" idx="3">
    <p:pos x="2806" y="893"/>
    <p:text>We stelden eerder dat de term APC (te) onbekend is, voorstel om m daarom juist wel structureel te gebruiken waar ie van toepassing is. Kun je je daar in vinden hier? </p:text>
  </p:cm>
  <p:cm authorId="1" dt="2019-04-02T11:09:14.856" idx="1">
    <p:pos x="2806" y="1029"/>
    <p:text>Ja, maar goed om elke keer toch weer even uit te schrijven met APC in haakjes erachter.</p:text>
    <p:extLst>
      <p:ext uri="{C676402C-5697-4E1C-873F-D02D1690AC5C}">
        <p15:threadingInfo xmlns:p15="http://schemas.microsoft.com/office/powerpoint/2012/main" xmlns="" timeZoneBias="-120">
          <p15:parentCm authorId="0" idx="3"/>
        </p15:threadingInfo>
      </p:ext>
    </p:extLst>
  </p:cm>
  <p:cm authorId="0" dt="2019-03-28T13:17:15.640" idx="7">
    <p:pos x="10" y="10"/>
    <p:text>Met het oog op duidelijkheid wat betreft bestandsnaam en wiki-link zou ik de titel veranderen in iets als dit. 
</p:text>
  </p:cm>
  <p:cm authorId="0" dt="2019-03-28T13:19:43.446" idx="9">
    <p:pos x="146" y="146"/>
    <p:text>Ik heb de layout uniform gemaakt zodat de samenhang en opeenvolging van de slides beter naar voren komt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9-03-28T13:19:07.985" idx="8">
    <p:pos x="3026" y="499"/>
    <p:text>Ik twijfel of het woord 'vormgeven' hier geschikter is, met name vanwege bullet 3, die het wat breder benadert dan alleen praktijkorganisatie. Hoe zie jij dit?Als het wel echt om de organisatie (als in: managen, organiseren) gaat, zou ik het kopje kunnen aanpassen naar 'APC-onderwijs: praktijk-organisatie'. </p:text>
  </p:cm>
  <p:cm authorId="1" dt="2019-04-02T11:11:57.886" idx="2">
    <p:pos x="3026" y="635"/>
    <p:text>Het gaat m.i. wel om praktische zaken, zoals zorgen dat bepaalde patiënten op het spreekuur van de aios worden ingepland</p:text>
    <p:extLst>
      <p:ext uri="{C676402C-5697-4E1C-873F-D02D1690AC5C}">
        <p15:threadingInfo xmlns:p15="http://schemas.microsoft.com/office/powerpoint/2012/main" xmlns="" timeZoneBias="-120">
          <p15:parentCm authorId="0" idx="8"/>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50A077-BA2F-9140-A287-307C4C7C4101}" type="datetimeFigureOut">
              <a:rPr lang="nl-NL" smtClean="0"/>
              <a:t>03-04-19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BB097A-A45B-6042-924F-C91A2B8EE2AF}" type="slidenum">
              <a:rPr lang="nl-NL" smtClean="0"/>
              <a:t>‹nr.›</a:t>
            </a:fld>
            <a:endParaRPr lang="nl-NL"/>
          </a:p>
        </p:txBody>
      </p:sp>
    </p:spTree>
    <p:extLst>
      <p:ext uri="{BB962C8B-B14F-4D97-AF65-F5344CB8AC3E}">
        <p14:creationId xmlns:p14="http://schemas.microsoft.com/office/powerpoint/2010/main" val="1496220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nl-NL" dirty="0"/>
              <a:t>Deze presentatie sluit aan bij de volgende twee doelen </a:t>
            </a:r>
          </a:p>
          <a:p>
            <a:pPr marL="171450" indent="-171450">
              <a:buFontTx/>
              <a:buChar char="-"/>
            </a:pPr>
            <a:r>
              <a:rPr lang="nl-NL" dirty="0"/>
              <a:t>Kennis van de manier waarop dokters steeds weer leren van ervaringen en zo hun communicatievaardigheid verbeteren/</a:t>
            </a:r>
            <a:r>
              <a:rPr lang="nl-NL" dirty="0" err="1"/>
              <a:t>optimalseren</a:t>
            </a:r>
            <a:r>
              <a:rPr lang="nl-NL" dirty="0"/>
              <a:t>.</a:t>
            </a:r>
          </a:p>
          <a:p>
            <a:pPr marL="171450" indent="-171450">
              <a:buFontTx/>
              <a:buChar char="-"/>
            </a:pPr>
            <a:r>
              <a:rPr lang="nl-NL" dirty="0"/>
              <a:t>Deze kennis toepassen in de opleidingspraktijk, komen tot een zo goed mogelijke leeromgeving voor deze </a:t>
            </a:r>
            <a:r>
              <a:rPr lang="nl-NL" dirty="0" err="1"/>
              <a:t>aios</a:t>
            </a:r>
            <a:r>
              <a:rPr lang="nl-NL" dirty="0"/>
              <a:t>.</a:t>
            </a:r>
          </a:p>
          <a:p>
            <a:pPr marL="171450" indent="-171450">
              <a:buFont typeface="Arial" panose="020B0604020202020204" pitchFamily="34" charset="0"/>
              <a:buChar char="•"/>
            </a:pPr>
            <a:endParaRPr lang="nl-NL" dirty="0"/>
          </a:p>
          <a:p>
            <a:r>
              <a:rPr lang="nl-NL" sz="1200" kern="1200">
                <a:solidFill>
                  <a:schemeClr val="tx1"/>
                </a:solidFill>
                <a:effectLst/>
                <a:latin typeface="+mn-lt"/>
                <a:ea typeface="+mn-ea"/>
                <a:cs typeface="+mn-cs"/>
              </a:rPr>
              <a:t>Tijdsinschatting: 45 minuten (15 minuten powerpoint-presentatie, 30 minuten werktijd voor het begeleidingsplan van de aios in de praktijk). </a:t>
            </a:r>
          </a:p>
          <a:p>
            <a:endParaRPr lang="nl-NL" sz="1200" kern="1200">
              <a:solidFill>
                <a:schemeClr val="tx1"/>
              </a:solidFill>
              <a:effectLst/>
              <a:latin typeface="+mn-lt"/>
              <a:ea typeface="+mn-ea"/>
              <a:cs typeface="+mn-cs"/>
            </a:endParaRPr>
          </a:p>
          <a:p>
            <a:r>
              <a:rPr lang="nl-NL" sz="1200" kern="1200">
                <a:solidFill>
                  <a:schemeClr val="tx1"/>
                </a:solidFill>
                <a:effectLst/>
                <a:latin typeface="+mn-lt"/>
                <a:ea typeface="+mn-ea"/>
                <a:cs typeface="+mn-cs"/>
              </a:rPr>
              <a:t>De samenvatting van hoofdstuk 6 van het proefschrift van Giroldi, dient ter voorbereiding van dit onderwis, het gaat over de leercirkel van de aios op het gebied van arts-patiëntcommunicatie. </a:t>
            </a:r>
          </a:p>
          <a:p>
            <a:pPr marL="171450" indent="-171450">
              <a:buFont typeface="Arial" panose="020B0604020202020204" pitchFamily="34" charset="0"/>
              <a:buChar char="•"/>
            </a:pPr>
            <a:endParaRPr lang="nl-NL" dirty="0"/>
          </a:p>
        </p:txBody>
      </p:sp>
      <p:sp>
        <p:nvSpPr>
          <p:cNvPr id="4" name="Tijdelijke aanduiding voor dianummer 3"/>
          <p:cNvSpPr>
            <a:spLocks noGrp="1"/>
          </p:cNvSpPr>
          <p:nvPr>
            <p:ph type="sldNum" sz="quarter" idx="5"/>
          </p:nvPr>
        </p:nvSpPr>
        <p:spPr/>
        <p:txBody>
          <a:bodyPr/>
          <a:lstStyle/>
          <a:p>
            <a:fld id="{C9BB097A-A45B-6042-924F-C91A2B8EE2AF}" type="slidenum">
              <a:rPr lang="nl-NL" smtClean="0"/>
              <a:t>1</a:t>
            </a:fld>
            <a:endParaRPr lang="nl-NL"/>
          </a:p>
        </p:txBody>
      </p:sp>
    </p:spTree>
    <p:extLst>
      <p:ext uri="{BB962C8B-B14F-4D97-AF65-F5344CB8AC3E}">
        <p14:creationId xmlns:p14="http://schemas.microsoft.com/office/powerpoint/2010/main" val="306698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9BB097A-A45B-6042-924F-C91A2B8EE2AF}" type="slidenum">
              <a:rPr lang="nl-NL" smtClean="0"/>
              <a:t>2</a:t>
            </a:fld>
            <a:endParaRPr lang="nl-NL"/>
          </a:p>
        </p:txBody>
      </p:sp>
    </p:spTree>
    <p:extLst>
      <p:ext uri="{BB962C8B-B14F-4D97-AF65-F5344CB8AC3E}">
        <p14:creationId xmlns:p14="http://schemas.microsoft.com/office/powerpoint/2010/main" val="3066987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beschrijft de manier waarop de </a:t>
            </a:r>
            <a:r>
              <a:rPr lang="nl-NL" dirty="0" err="1"/>
              <a:t>aios</a:t>
            </a:r>
            <a:r>
              <a:rPr lang="nl-NL" dirty="0"/>
              <a:t> leert: Een betekenisvolle ervaring zet het proces in gang. De </a:t>
            </a:r>
            <a:r>
              <a:rPr lang="nl-NL" dirty="0" err="1"/>
              <a:t>aios</a:t>
            </a:r>
            <a:r>
              <a:rPr lang="nl-NL" dirty="0"/>
              <a:t> gaat nadenken over de eigen ‘vanzelfsprekendheden’ (referentiekader), maakt hierin aanpassingen en komt vandaar op nieuwe communicatie strategieën die uitgeprobeerd worden. Dat leidt dan weer tot nieuwe ervaringen.</a:t>
            </a:r>
          </a:p>
          <a:p>
            <a:endParaRPr lang="nl-NL" dirty="0"/>
          </a:p>
          <a:p>
            <a:r>
              <a:rPr lang="nl-NL" dirty="0"/>
              <a:t>Voorbeeld: De ervaring met een zeer breedsprakige vrouw (uitlopen!) zet aan tot denken: Is die vriendelijke, hummende dokter hier wel zo effectief. Mag ik niet ook begrenzen, ingrijpen. De </a:t>
            </a:r>
            <a:r>
              <a:rPr lang="nl-NL" dirty="0" err="1"/>
              <a:t>aios</a:t>
            </a:r>
            <a:r>
              <a:rPr lang="nl-NL" dirty="0"/>
              <a:t> overdenkt dit, bespreekt het met de opleider. Van daaruit komt een nieuwe aanpak, bijvoorbeeld met handige ‘zinnetjes’ waarbij de opleider ook </a:t>
            </a:r>
            <a:r>
              <a:rPr lang="nl-NL" dirty="0" err="1"/>
              <a:t>aktief</a:t>
            </a:r>
            <a:r>
              <a:rPr lang="nl-NL" dirty="0"/>
              <a:t> mag meedenken. Dat gaat de </a:t>
            </a:r>
            <a:r>
              <a:rPr lang="nl-NL" dirty="0" err="1"/>
              <a:t>aios</a:t>
            </a:r>
            <a:r>
              <a:rPr lang="nl-NL" dirty="0"/>
              <a:t> uitproberen.</a:t>
            </a:r>
          </a:p>
          <a:p>
            <a:endParaRPr lang="nl-NL" dirty="0"/>
          </a:p>
          <a:p>
            <a:r>
              <a:rPr lang="nl-NL" dirty="0"/>
              <a:t>Literatuur: hoofdstuk 6 van promotie Esther </a:t>
            </a:r>
            <a:r>
              <a:rPr lang="nl-NL" dirty="0" err="1"/>
              <a:t>Giroldi</a:t>
            </a:r>
            <a:r>
              <a:rPr lang="nl-NL" dirty="0"/>
              <a:t>, zie </a:t>
            </a:r>
            <a:r>
              <a:rPr lang="nl-NL" dirty="0" err="1"/>
              <a:t>WiKi</a:t>
            </a:r>
            <a:r>
              <a:rPr lang="nl-NL" dirty="0"/>
              <a:t>.</a:t>
            </a:r>
          </a:p>
        </p:txBody>
      </p:sp>
      <p:sp>
        <p:nvSpPr>
          <p:cNvPr id="4" name="Tijdelijke aanduiding voor dianummer 3"/>
          <p:cNvSpPr>
            <a:spLocks noGrp="1"/>
          </p:cNvSpPr>
          <p:nvPr>
            <p:ph type="sldNum" sz="quarter" idx="5"/>
          </p:nvPr>
        </p:nvSpPr>
        <p:spPr/>
        <p:txBody>
          <a:bodyPr/>
          <a:lstStyle/>
          <a:p>
            <a:fld id="{F19D9928-2786-6748-9137-E7B3FEBD2F2E}" type="slidenum">
              <a:rPr lang="en-US" smtClean="0"/>
              <a:t>3</a:t>
            </a:fld>
            <a:endParaRPr lang="en-US"/>
          </a:p>
        </p:txBody>
      </p:sp>
    </p:spTree>
    <p:extLst>
      <p:ext uri="{BB962C8B-B14F-4D97-AF65-F5344CB8AC3E}">
        <p14:creationId xmlns:p14="http://schemas.microsoft.com/office/powerpoint/2010/main" val="2076756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2 of 3 tallen. Laat ze kijken welke vragen aanspreken en de antwoorden op 4 flappen noteren.</a:t>
            </a:r>
          </a:p>
          <a:p>
            <a:endParaRPr lang="nl-NL" dirty="0"/>
          </a:p>
          <a:p>
            <a:r>
              <a:rPr lang="nl-NL" dirty="0"/>
              <a:t>is dat zichtbaar wordt:</a:t>
            </a:r>
          </a:p>
          <a:p>
            <a:r>
              <a:rPr lang="nl-NL" dirty="0"/>
              <a:t>Bedoeling </a:t>
            </a:r>
          </a:p>
          <a:p>
            <a:pPr marL="171450" indent="-171450">
              <a:buFont typeface="Arial" panose="020B0604020202020204" pitchFamily="34" charset="0"/>
              <a:buChar char="•"/>
            </a:pPr>
            <a:r>
              <a:rPr lang="nl-NL" dirty="0"/>
              <a:t>Is de opleider zich bewust dat deze thema’s er zijn, en steeds kunnen wisselen?</a:t>
            </a:r>
          </a:p>
          <a:p>
            <a:pPr marL="171450" indent="-171450">
              <a:buFont typeface="Arial" panose="020B0604020202020204" pitchFamily="34" charset="0"/>
              <a:buChar char="•"/>
            </a:pPr>
            <a:r>
              <a:rPr lang="nl-NL" dirty="0"/>
              <a:t>Is de </a:t>
            </a:r>
            <a:r>
              <a:rPr lang="nl-NL" dirty="0" err="1"/>
              <a:t>aios</a:t>
            </a:r>
            <a:r>
              <a:rPr lang="nl-NL" dirty="0"/>
              <a:t> bewust bezig met leren, of is er ‘ad hoc’ leren met wat zich voordoet?</a:t>
            </a:r>
          </a:p>
          <a:p>
            <a:pPr marL="171450" indent="-171450">
              <a:buFont typeface="Arial" panose="020B0604020202020204" pitchFamily="34" charset="0"/>
              <a:buChar char="•"/>
            </a:pPr>
            <a:r>
              <a:rPr lang="nl-NL" dirty="0"/>
              <a:t>Heeft de HAO een rol bij het begeleiden of coördineren van dit leerproces in de praktijk?</a:t>
            </a:r>
          </a:p>
          <a:p>
            <a:pPr marL="171450" indent="-171450">
              <a:buFont typeface="Arial" panose="020B0604020202020204" pitchFamily="34" charset="0"/>
              <a:buChar char="•"/>
            </a:pPr>
            <a:r>
              <a:rPr lang="nl-NL" dirty="0"/>
              <a:t>Zijn er al opleiders die daarmee bewust bezig zijn.</a:t>
            </a:r>
          </a:p>
        </p:txBody>
      </p:sp>
      <p:sp>
        <p:nvSpPr>
          <p:cNvPr id="4" name="Tijdelijke aanduiding voor dianummer 3"/>
          <p:cNvSpPr>
            <a:spLocks noGrp="1"/>
          </p:cNvSpPr>
          <p:nvPr>
            <p:ph type="sldNum" sz="quarter" idx="5"/>
          </p:nvPr>
        </p:nvSpPr>
        <p:spPr/>
        <p:txBody>
          <a:bodyPr/>
          <a:lstStyle/>
          <a:p>
            <a:fld id="{F19D9928-2786-6748-9137-E7B3FEBD2F2E}" type="slidenum">
              <a:rPr lang="en-US" smtClean="0"/>
              <a:t>4</a:t>
            </a:fld>
            <a:endParaRPr lang="en-US"/>
          </a:p>
        </p:txBody>
      </p:sp>
    </p:spTree>
    <p:extLst>
      <p:ext uri="{BB962C8B-B14F-4D97-AF65-F5344CB8AC3E}">
        <p14:creationId xmlns:p14="http://schemas.microsoft.com/office/powerpoint/2010/main" val="2076756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err="1"/>
              <a:t>Giroldi</a:t>
            </a:r>
            <a:r>
              <a:rPr lang="nl-NL" baseline="0" dirty="0"/>
              <a:t> (promovendus 2016 Maastricht) geeft hier per fase aan wat ondersteunend is. Leg dit uit en laat de </a:t>
            </a:r>
            <a:r>
              <a:rPr lang="nl-NL" baseline="0" dirty="0" err="1"/>
              <a:t>HAO’s</a:t>
            </a:r>
            <a:r>
              <a:rPr lang="nl-NL" baseline="0" dirty="0"/>
              <a:t> in 2 tallen nadenken: wat doen ze al, wat willen ze toevoegen?</a:t>
            </a:r>
          </a:p>
          <a:p>
            <a:r>
              <a:rPr lang="nl-NL" baseline="0" dirty="0"/>
              <a:t>Welk onderwerp uit de zes kopjes spreekt de HAO aan, waarmee wil zij/hij nu aan de slag gaan. (bijvoorbeeld: </a:t>
            </a:r>
            <a:r>
              <a:rPr lang="nl-NL" dirty="0"/>
              <a:t>Switch</a:t>
            </a:r>
            <a:r>
              <a:rPr lang="nl-NL" baseline="0" dirty="0"/>
              <a:t> niet teveel van onderwerp waarop de aandacht ligt, ga wat langere tijd met 1 APC uitdaging aan de slag. )</a:t>
            </a:r>
            <a:endParaRPr lang="nl-NL" dirty="0"/>
          </a:p>
        </p:txBody>
      </p:sp>
      <p:sp>
        <p:nvSpPr>
          <p:cNvPr id="4" name="Tijdelijke aanduiding voor dianummer 3"/>
          <p:cNvSpPr>
            <a:spLocks noGrp="1"/>
          </p:cNvSpPr>
          <p:nvPr>
            <p:ph type="sldNum" sz="quarter" idx="5"/>
          </p:nvPr>
        </p:nvSpPr>
        <p:spPr/>
        <p:txBody>
          <a:bodyPr/>
          <a:lstStyle/>
          <a:p>
            <a:fld id="{F19D9928-2786-6748-9137-E7B3FEBD2F2E}" type="slidenum">
              <a:rPr lang="en-US" smtClean="0"/>
              <a:t>5</a:t>
            </a:fld>
            <a:endParaRPr lang="en-US"/>
          </a:p>
        </p:txBody>
      </p:sp>
    </p:spTree>
    <p:extLst>
      <p:ext uri="{BB962C8B-B14F-4D97-AF65-F5344CB8AC3E}">
        <p14:creationId xmlns:p14="http://schemas.microsoft.com/office/powerpoint/2010/main" val="207675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26BEF00-F383-DA4A-9E64-FD812884298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xmlns="" id="{C1192EFD-18B1-684D-B411-AE2B528DAD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xmlns="" id="{D9CF428A-A557-1948-A125-865CAE1BCFAA}"/>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5" name="Tijdelijke aanduiding voor voettekst 4">
            <a:extLst>
              <a:ext uri="{FF2B5EF4-FFF2-40B4-BE49-F238E27FC236}">
                <a16:creationId xmlns:a16="http://schemas.microsoft.com/office/drawing/2014/main" xmlns="" id="{5D953EF7-0B33-0741-B8B9-9AB024BD433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8A2FB56A-B975-854C-9114-62DDF586EC11}"/>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3081931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4D68E7E-EBCB-F847-9104-F21C26F0931E}"/>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xmlns="" id="{21DFB5D4-654D-6B4E-B385-418DE930DE7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2214E268-3E2F-B54E-8FA2-06D629408959}"/>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5" name="Tijdelijke aanduiding voor voettekst 4">
            <a:extLst>
              <a:ext uri="{FF2B5EF4-FFF2-40B4-BE49-F238E27FC236}">
                <a16:creationId xmlns:a16="http://schemas.microsoft.com/office/drawing/2014/main" xmlns="" id="{06B2AC25-CDC7-6F4D-90F7-4E3ABFBB356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871D8B7A-AC32-364D-A1EB-0AB4B90FEB2A}"/>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321178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309C2682-52FC-E647-B954-7BCA874E0B5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xmlns="" id="{CC8F1181-F6B2-1C4D-BB29-CC4A0C38668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6873E0CF-EC9D-874C-8E16-2F8A359934E8}"/>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5" name="Tijdelijke aanduiding voor voettekst 4">
            <a:extLst>
              <a:ext uri="{FF2B5EF4-FFF2-40B4-BE49-F238E27FC236}">
                <a16:creationId xmlns:a16="http://schemas.microsoft.com/office/drawing/2014/main" xmlns="" id="{8EC6B6B9-19C7-8F4A-BDB2-11E10F05C98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8DB2AD8C-6CD5-FC43-8901-1F7BFE1151E6}"/>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358975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B64B945-6B55-2B44-9D98-FAFD6856374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34AF031D-47FA-2E43-BAB0-590AFEA631D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AA152284-4C10-B54C-8AA7-8C131341661C}"/>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5" name="Tijdelijke aanduiding voor voettekst 4">
            <a:extLst>
              <a:ext uri="{FF2B5EF4-FFF2-40B4-BE49-F238E27FC236}">
                <a16:creationId xmlns:a16="http://schemas.microsoft.com/office/drawing/2014/main" xmlns="" id="{4FD63CD7-4CD1-EE49-A469-ECE7F2EFDD0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03B09E58-5B04-9440-B9F3-D8D8D1B3DF47}"/>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1546025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275023D-36B6-DE42-A602-AE4433FBA57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xmlns="" id="{AC0DB167-7472-7B4A-B1C7-F15C141866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xmlns="" id="{EFAE06FB-D97C-1E48-925A-7B015C5A48A6}"/>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5" name="Tijdelijke aanduiding voor voettekst 4">
            <a:extLst>
              <a:ext uri="{FF2B5EF4-FFF2-40B4-BE49-F238E27FC236}">
                <a16:creationId xmlns:a16="http://schemas.microsoft.com/office/drawing/2014/main" xmlns="" id="{E9181F91-38C7-6545-9B7B-5E669AB7C0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161D3DBC-1943-2A46-B922-F4187EBE2E8F}"/>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206658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B8ED6AC-E182-C14E-993F-3A530B75483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73FF2700-131B-6E4D-87CB-E1DCA9057B8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45B699BE-9752-D648-BA31-904289506FB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CB0F2640-E97E-D243-ABE7-BA64AFAB81F0}"/>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6" name="Tijdelijke aanduiding voor voettekst 5">
            <a:extLst>
              <a:ext uri="{FF2B5EF4-FFF2-40B4-BE49-F238E27FC236}">
                <a16:creationId xmlns:a16="http://schemas.microsoft.com/office/drawing/2014/main" xmlns="" id="{AE256D2E-99CC-E247-9E7A-FEB75A864E9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E74E78FE-899E-0942-AD5F-BE007E50F280}"/>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380640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7F48880-E387-554B-9BD1-D31139C6270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xmlns="" id="{18A99F07-7EC7-A148-81DE-DB7A0BA4D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xmlns="" id="{0CDBCBDE-CFA5-C843-9B04-A072BADB126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A222A0F3-2BF0-FE4E-8C76-0DA9BD742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xmlns="" id="{635DC8E6-4890-644E-BD2D-653B2B49754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E061295D-B31C-BC42-8A80-936DDB568D22}"/>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8" name="Tijdelijke aanduiding voor voettekst 7">
            <a:extLst>
              <a:ext uri="{FF2B5EF4-FFF2-40B4-BE49-F238E27FC236}">
                <a16:creationId xmlns:a16="http://schemas.microsoft.com/office/drawing/2014/main" xmlns="" id="{CE0BC87E-B48B-974C-BD5E-ED5EBEC25924}"/>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94030D62-60C9-444A-9AD8-5B02381BEC5C}"/>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266562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B5E82DD-251F-7543-9293-FE7D7681008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xmlns="" id="{95F898A1-88AE-E640-AA1D-ABBC40623ED7}"/>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4" name="Tijdelijke aanduiding voor voettekst 3">
            <a:extLst>
              <a:ext uri="{FF2B5EF4-FFF2-40B4-BE49-F238E27FC236}">
                <a16:creationId xmlns:a16="http://schemas.microsoft.com/office/drawing/2014/main" xmlns="" id="{3475226B-5B88-9940-98A6-5E002D8FD5A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A9BD61E0-E778-CA49-9A99-B931F2FAC67A}"/>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264591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940436D8-8906-284D-8DF7-A28FF232EAE3}"/>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3" name="Tijdelijke aanduiding voor voettekst 2">
            <a:extLst>
              <a:ext uri="{FF2B5EF4-FFF2-40B4-BE49-F238E27FC236}">
                <a16:creationId xmlns:a16="http://schemas.microsoft.com/office/drawing/2014/main" xmlns="" id="{C00B9ED9-510C-994C-BBEE-B24B08A9027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817C2EFE-0F0F-3D4C-9E38-0AAB65AF5F48}"/>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237760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06C5869-D45F-CF4C-864C-FA0C060C949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xmlns="" id="{7E0570F3-D109-A64D-A171-EF11E2CFD8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49F0370C-0D44-F74B-9D34-669F1FFA84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xmlns="" id="{EC91D8F3-8C57-9140-9E75-EF13512B4DEE}"/>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6" name="Tijdelijke aanduiding voor voettekst 5">
            <a:extLst>
              <a:ext uri="{FF2B5EF4-FFF2-40B4-BE49-F238E27FC236}">
                <a16:creationId xmlns:a16="http://schemas.microsoft.com/office/drawing/2014/main" xmlns="" id="{6CDA8C8E-3654-F34C-8EFB-C04FC16BDED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65DBD6FA-49E9-3840-B6A2-3D9F1122FB86}"/>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116281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2B4A499-BBBB-EF42-A8D3-99D05000A97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xmlns="" id="{4A8EC556-78C2-764D-817E-47F0790B56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8A2E98D2-678D-4742-AE03-623708F75B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xmlns="" id="{744E13B2-B631-0E44-9C18-2E5FA9571C02}"/>
              </a:ext>
            </a:extLst>
          </p:cNvPr>
          <p:cNvSpPr>
            <a:spLocks noGrp="1"/>
          </p:cNvSpPr>
          <p:nvPr>
            <p:ph type="dt" sz="half" idx="10"/>
          </p:nvPr>
        </p:nvSpPr>
        <p:spPr/>
        <p:txBody>
          <a:bodyPr/>
          <a:lstStyle/>
          <a:p>
            <a:fld id="{7594161C-BA20-CC47-ADE7-08A8AB6D8246}" type="datetimeFigureOut">
              <a:rPr lang="nl-NL" smtClean="0"/>
              <a:t>03-04-19</a:t>
            </a:fld>
            <a:endParaRPr lang="nl-NL"/>
          </a:p>
        </p:txBody>
      </p:sp>
      <p:sp>
        <p:nvSpPr>
          <p:cNvPr id="6" name="Tijdelijke aanduiding voor voettekst 5">
            <a:extLst>
              <a:ext uri="{FF2B5EF4-FFF2-40B4-BE49-F238E27FC236}">
                <a16:creationId xmlns:a16="http://schemas.microsoft.com/office/drawing/2014/main" xmlns="" id="{798FFA41-FF52-E84E-845F-F9E33D70395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CDA54C54-D9E4-5748-9F72-5295A57BE60A}"/>
              </a:ext>
            </a:extLst>
          </p:cNvPr>
          <p:cNvSpPr>
            <a:spLocks noGrp="1"/>
          </p:cNvSpPr>
          <p:nvPr>
            <p:ph type="sldNum" sz="quarter" idx="12"/>
          </p:nvPr>
        </p:nvSpPr>
        <p:spPr/>
        <p:txBody>
          <a:bodyPr/>
          <a:lstStyle/>
          <a:p>
            <a:fld id="{3BC50F77-9DD0-BC41-8BA7-64EBB2873200}" type="slidenum">
              <a:rPr lang="nl-NL" smtClean="0"/>
              <a:t>‹nr.›</a:t>
            </a:fld>
            <a:endParaRPr lang="nl-NL"/>
          </a:p>
        </p:txBody>
      </p:sp>
    </p:spTree>
    <p:extLst>
      <p:ext uri="{BB962C8B-B14F-4D97-AF65-F5344CB8AC3E}">
        <p14:creationId xmlns:p14="http://schemas.microsoft.com/office/powerpoint/2010/main" val="40609164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DADC70F1-FA5D-1A4A-AA19-A1123BE290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xmlns="" id="{D88FE0AF-ED5F-A34F-B988-E8FF2091D2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9973C684-F92F-9B4D-9D70-94377B50E5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4161C-BA20-CC47-ADE7-08A8AB6D8246}" type="datetimeFigureOut">
              <a:rPr lang="nl-NL" smtClean="0"/>
              <a:t>03-04-19</a:t>
            </a:fld>
            <a:endParaRPr lang="nl-NL"/>
          </a:p>
        </p:txBody>
      </p:sp>
      <p:sp>
        <p:nvSpPr>
          <p:cNvPr id="5" name="Tijdelijke aanduiding voor voettekst 4">
            <a:extLst>
              <a:ext uri="{FF2B5EF4-FFF2-40B4-BE49-F238E27FC236}">
                <a16:creationId xmlns:a16="http://schemas.microsoft.com/office/drawing/2014/main" xmlns="" id="{C5908D52-7949-494B-8C64-4336668584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35BAD792-7D5B-8E46-B689-F82B284E1E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50F77-9DD0-BC41-8BA7-64EBB2873200}" type="slidenum">
              <a:rPr lang="nl-NL" smtClean="0"/>
              <a:t>‹nr.›</a:t>
            </a:fld>
            <a:endParaRPr lang="nl-NL"/>
          </a:p>
        </p:txBody>
      </p:sp>
    </p:spTree>
    <p:extLst>
      <p:ext uri="{BB962C8B-B14F-4D97-AF65-F5344CB8AC3E}">
        <p14:creationId xmlns:p14="http://schemas.microsoft.com/office/powerpoint/2010/main" val="863155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omments" Target="../comments/commen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5C1A604-6CCA-7846-AF80-BEBADEE91642}"/>
              </a:ext>
            </a:extLst>
          </p:cNvPr>
          <p:cNvSpPr>
            <a:spLocks noGrp="1"/>
          </p:cNvSpPr>
          <p:nvPr>
            <p:ph type="ctrTitle"/>
          </p:nvPr>
        </p:nvSpPr>
        <p:spPr>
          <a:xfrm>
            <a:off x="1524000" y="754272"/>
            <a:ext cx="9144000" cy="2387600"/>
          </a:xfrm>
        </p:spPr>
        <p:txBody>
          <a:bodyPr>
            <a:normAutofit fontScale="90000"/>
          </a:bodyPr>
          <a:lstStyle/>
          <a:p>
            <a:r>
              <a:rPr lang="nl-NL" dirty="0"/>
              <a:t>Arts-pati</a:t>
            </a:r>
            <a:r>
              <a:rPr lang="nl-NL" dirty="0"/>
              <a:t>ëntcommunicatie (A</a:t>
            </a:r>
            <a:r>
              <a:rPr lang="nl-NL" dirty="0"/>
              <a:t>PC-) onderwijs in de opleidingspraktijk</a:t>
            </a:r>
          </a:p>
        </p:txBody>
      </p:sp>
    </p:spTree>
    <p:extLst>
      <p:ext uri="{BB962C8B-B14F-4D97-AF65-F5344CB8AC3E}">
        <p14:creationId xmlns:p14="http://schemas.microsoft.com/office/powerpoint/2010/main" val="66405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xmlns="" id="{07760C96-0FDA-6441-9800-057EB5C167C0}"/>
              </a:ext>
            </a:extLst>
          </p:cNvPr>
          <p:cNvSpPr>
            <a:spLocks noGrp="1"/>
          </p:cNvSpPr>
          <p:nvPr>
            <p:ph type="subTitle" idx="1"/>
          </p:nvPr>
        </p:nvSpPr>
        <p:spPr>
          <a:xfrm>
            <a:off x="1524000" y="2435223"/>
            <a:ext cx="9144000" cy="3134032"/>
          </a:xfrm>
        </p:spPr>
        <p:txBody>
          <a:bodyPr>
            <a:normAutofit/>
          </a:bodyPr>
          <a:lstStyle/>
          <a:p>
            <a:pPr algn="l"/>
            <a:r>
              <a:rPr lang="nl-NL" sz="3200" dirty="0"/>
              <a:t>Hoe ziet de leercirkel van de </a:t>
            </a:r>
            <a:r>
              <a:rPr lang="nl-NL" sz="3200" dirty="0" err="1"/>
              <a:t>aios</a:t>
            </a:r>
            <a:r>
              <a:rPr lang="nl-NL" sz="3200" dirty="0"/>
              <a:t> eruit op het gebied van arts-patiënt communicatie?</a:t>
            </a:r>
          </a:p>
          <a:p>
            <a:pPr marL="342900" indent="-342900" algn="l">
              <a:buFont typeface="Arial" panose="020B0604020202020204" pitchFamily="34" charset="0"/>
              <a:buChar char="•"/>
            </a:pPr>
            <a:endParaRPr lang="nl-NL" sz="3200" dirty="0"/>
          </a:p>
          <a:p>
            <a:pPr algn="l"/>
            <a:r>
              <a:rPr lang="nl-NL" sz="3200" dirty="0"/>
              <a:t>Wat betekent dat voor jouw taak als opleider, </a:t>
            </a:r>
            <a:br>
              <a:rPr lang="nl-NL" sz="3200" dirty="0"/>
            </a:br>
            <a:r>
              <a:rPr lang="nl-NL" sz="3200" dirty="0"/>
              <a:t>en voor de opleidingspraktijk?</a:t>
            </a:r>
          </a:p>
        </p:txBody>
      </p:sp>
      <p:sp>
        <p:nvSpPr>
          <p:cNvPr id="4" name="Titel 1">
            <a:extLst>
              <a:ext uri="{FF2B5EF4-FFF2-40B4-BE49-F238E27FC236}">
                <a16:creationId xmlns:a16="http://schemas.microsoft.com/office/drawing/2014/main" xmlns="" id="{8564A895-DC17-2945-A3BF-D30AB3BCA311}"/>
              </a:ext>
            </a:extLst>
          </p:cNvPr>
          <p:cNvSpPr txBox="1">
            <a:spLocks/>
          </p:cNvSpPr>
          <p:nvPr/>
        </p:nvSpPr>
        <p:spPr>
          <a:xfrm>
            <a:off x="1094154" y="202712"/>
            <a:ext cx="10241565"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NL" sz="3200" dirty="0"/>
              <a:t>Onderwerpen die aan bod komen </a:t>
            </a:r>
          </a:p>
        </p:txBody>
      </p:sp>
    </p:spTree>
    <p:extLst>
      <p:ext uri="{BB962C8B-B14F-4D97-AF65-F5344CB8AC3E}">
        <p14:creationId xmlns:p14="http://schemas.microsoft.com/office/powerpoint/2010/main" val="156841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564A895-DC17-2945-A3BF-D30AB3BCA311}"/>
              </a:ext>
            </a:extLst>
          </p:cNvPr>
          <p:cNvSpPr>
            <a:spLocks noGrp="1"/>
          </p:cNvSpPr>
          <p:nvPr>
            <p:ph type="title"/>
          </p:nvPr>
        </p:nvSpPr>
        <p:spPr>
          <a:xfrm>
            <a:off x="1112234" y="365125"/>
            <a:ext cx="10241565" cy="1325563"/>
          </a:xfrm>
        </p:spPr>
        <p:txBody>
          <a:bodyPr/>
          <a:lstStyle/>
          <a:p>
            <a:r>
              <a:rPr lang="nl-NL" sz="3200" dirty="0"/>
              <a:t>APC-onderwijs: leercirkel aios</a:t>
            </a:r>
          </a:p>
        </p:txBody>
      </p:sp>
      <p:sp>
        <p:nvSpPr>
          <p:cNvPr id="4" name="Tekstvak 3"/>
          <p:cNvSpPr txBox="1"/>
          <p:nvPr/>
        </p:nvSpPr>
        <p:spPr>
          <a:xfrm>
            <a:off x="1112235" y="5321784"/>
            <a:ext cx="3265625" cy="646331"/>
          </a:xfrm>
          <a:prstGeom prst="rect">
            <a:avLst/>
          </a:prstGeom>
          <a:noFill/>
        </p:spPr>
        <p:txBody>
          <a:bodyPr wrap="none" rtlCol="0">
            <a:spAutoFit/>
          </a:bodyPr>
          <a:lstStyle/>
          <a:p>
            <a:r>
              <a:rPr lang="nl-NL" dirty="0"/>
              <a:t>Proefschrift Esther Giroldi (2016) </a:t>
            </a:r>
          </a:p>
          <a:p>
            <a:endParaRPr lang="nl-NL"/>
          </a:p>
        </p:txBody>
      </p:sp>
      <p:pic>
        <p:nvPicPr>
          <p:cNvPr id="6" name="Picture 3"/>
          <p:cNvPicPr>
            <a:picLocks noGrp="1"/>
          </p:cNvPicPr>
          <p:nvPr>
            <p:ph idx="1"/>
          </p:nvPr>
        </p:nvPicPr>
        <p:blipFill>
          <a:blip r:embed="rId3"/>
          <a:srcRect l="-49555" r="-49555"/>
          <a:stretch>
            <a:fillRect/>
          </a:stretch>
        </p:blipFill>
        <p:spPr bwMode="auto">
          <a:xfrm>
            <a:off x="2319217" y="1233106"/>
            <a:ext cx="12218905" cy="5624894"/>
          </a:xfrm>
          <a:prstGeom prst="rect">
            <a:avLst/>
          </a:prstGeom>
          <a:noFill/>
          <a:ln w="9525">
            <a:noFill/>
            <a:miter lim="800000"/>
            <a:headEnd/>
            <a:tailEnd/>
          </a:ln>
        </p:spPr>
      </p:pic>
    </p:spTree>
    <p:extLst>
      <p:ext uri="{BB962C8B-B14F-4D97-AF65-F5344CB8AC3E}">
        <p14:creationId xmlns:p14="http://schemas.microsoft.com/office/powerpoint/2010/main" val="310090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74582" y="1884412"/>
            <a:ext cx="9879217" cy="4351338"/>
          </a:xfrm>
        </p:spPr>
        <p:txBody>
          <a:bodyPr>
            <a:normAutofit/>
          </a:bodyPr>
          <a:lstStyle/>
          <a:p>
            <a:pPr marL="457200" indent="-457200">
              <a:buFont typeface="+mj-lt"/>
              <a:buAutoNum type="arabicPeriod"/>
            </a:pPr>
            <a:r>
              <a:rPr lang="nl-NL" dirty="0"/>
              <a:t>Met welke communicatiethema’s is jouw </a:t>
            </a:r>
            <a:r>
              <a:rPr lang="nl-NL" dirty="0" err="1"/>
              <a:t>aios</a:t>
            </a:r>
            <a:r>
              <a:rPr lang="nl-NL" dirty="0"/>
              <a:t> nu bezig?	</a:t>
            </a:r>
            <a:r>
              <a:rPr lang="nl-NL" i="1" dirty="0"/>
              <a:t>(bepaalde categorie patiënten, vaardigheden etc.)</a:t>
            </a:r>
            <a:br>
              <a:rPr lang="nl-NL" i="1" dirty="0"/>
            </a:br>
            <a:endParaRPr lang="nl-NL" i="1" dirty="0"/>
          </a:p>
          <a:p>
            <a:pPr marL="514350" indent="-514350">
              <a:buFont typeface="+mj-lt"/>
              <a:buAutoNum type="arabicPeriod"/>
            </a:pPr>
            <a:r>
              <a:rPr lang="nl-NL" dirty="0"/>
              <a:t>Hoe organiseert de </a:t>
            </a:r>
            <a:r>
              <a:rPr lang="nl-NL" dirty="0" err="1"/>
              <a:t>aios</a:t>
            </a:r>
            <a:r>
              <a:rPr lang="nl-NL" dirty="0"/>
              <a:t> dit leerproces?</a:t>
            </a:r>
          </a:p>
          <a:p>
            <a:pPr marL="457200" indent="-457200">
              <a:buFont typeface="+mj-lt"/>
              <a:buAutoNum type="arabicPeriod"/>
            </a:pPr>
            <a:endParaRPr lang="nl-NL" dirty="0"/>
          </a:p>
          <a:p>
            <a:pPr marL="457200" indent="-457200">
              <a:buFont typeface="+mj-lt"/>
              <a:buAutoNum type="arabicPeriod"/>
            </a:pPr>
            <a:r>
              <a:rPr lang="nl-NL" dirty="0"/>
              <a:t>Wat zie je als jouw rol </a:t>
            </a:r>
            <a:r>
              <a:rPr lang="nl-NL"/>
              <a:t>als opleider </a:t>
            </a:r>
            <a:r>
              <a:rPr lang="nl-NL" dirty="0"/>
              <a:t>daarbij?</a:t>
            </a:r>
          </a:p>
          <a:p>
            <a:pPr marL="457200" indent="-457200">
              <a:buFont typeface="+mj-lt"/>
              <a:buAutoNum type="arabicPeriod"/>
            </a:pPr>
            <a:endParaRPr lang="nl-NL" dirty="0"/>
          </a:p>
          <a:p>
            <a:pPr marL="457200" indent="-457200">
              <a:buFont typeface="+mj-lt"/>
              <a:buAutoNum type="arabicPeriod"/>
            </a:pPr>
            <a:r>
              <a:rPr lang="nl-NL" dirty="0"/>
              <a:t>Kun je tips geven ten aanzien van je praktijkorganisatie/personeel die hierbij helpen?</a:t>
            </a:r>
          </a:p>
          <a:p>
            <a:pPr marL="514350" indent="-514350">
              <a:buFont typeface="+mj-lt"/>
              <a:buAutoNum type="arabicPeriod"/>
            </a:pPr>
            <a:endParaRPr lang="nl-NL" dirty="0"/>
          </a:p>
        </p:txBody>
      </p:sp>
      <p:sp>
        <p:nvSpPr>
          <p:cNvPr id="2" name="Titel 1">
            <a:extLst>
              <a:ext uri="{FF2B5EF4-FFF2-40B4-BE49-F238E27FC236}">
                <a16:creationId xmlns:a16="http://schemas.microsoft.com/office/drawing/2014/main" xmlns="" id="{8564A895-DC17-2945-A3BF-D30AB3BCA311}"/>
              </a:ext>
            </a:extLst>
          </p:cNvPr>
          <p:cNvSpPr>
            <a:spLocks noGrp="1"/>
          </p:cNvSpPr>
          <p:nvPr>
            <p:ph type="title"/>
          </p:nvPr>
        </p:nvSpPr>
        <p:spPr>
          <a:xfrm>
            <a:off x="1112234" y="365125"/>
            <a:ext cx="10241565" cy="1325563"/>
          </a:xfrm>
        </p:spPr>
        <p:txBody>
          <a:bodyPr/>
          <a:lstStyle/>
          <a:p>
            <a:r>
              <a:rPr lang="nl-NL" sz="3200" dirty="0"/>
              <a:t>APC-onderwijs organiseren in de praktijk</a:t>
            </a:r>
          </a:p>
        </p:txBody>
      </p:sp>
    </p:spTree>
    <p:extLst>
      <p:ext uri="{BB962C8B-B14F-4D97-AF65-F5344CB8AC3E}">
        <p14:creationId xmlns:p14="http://schemas.microsoft.com/office/powerpoint/2010/main" val="402609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564A895-DC17-2945-A3BF-D30AB3BCA311}"/>
              </a:ext>
            </a:extLst>
          </p:cNvPr>
          <p:cNvSpPr>
            <a:spLocks noGrp="1"/>
          </p:cNvSpPr>
          <p:nvPr>
            <p:ph type="title"/>
          </p:nvPr>
        </p:nvSpPr>
        <p:spPr>
          <a:xfrm>
            <a:off x="1112234" y="161368"/>
            <a:ext cx="10241565" cy="1325563"/>
          </a:xfrm>
        </p:spPr>
        <p:txBody>
          <a:bodyPr/>
          <a:lstStyle/>
          <a:p>
            <a:r>
              <a:rPr lang="nl-NL" sz="3200" dirty="0"/>
              <a:t>APC-onderwijs: hoe kan de hao ondersteunen? </a:t>
            </a:r>
          </a:p>
        </p:txBody>
      </p:sp>
      <p:pic>
        <p:nvPicPr>
          <p:cNvPr id="4" name="Picture 1"/>
          <p:cNvPicPr>
            <a:picLocks noGrp="1"/>
          </p:cNvPicPr>
          <p:nvPr>
            <p:ph idx="1"/>
          </p:nvPr>
        </p:nvPicPr>
        <p:blipFill>
          <a:blip r:embed="rId3"/>
          <a:srcRect l="-29925" r="-29925"/>
          <a:stretch>
            <a:fillRect/>
          </a:stretch>
        </p:blipFill>
        <p:spPr bwMode="auto">
          <a:xfrm>
            <a:off x="0" y="1453960"/>
            <a:ext cx="11596091" cy="5404040"/>
          </a:xfrm>
          <a:prstGeom prst="rect">
            <a:avLst/>
          </a:prstGeom>
          <a:noFill/>
          <a:ln w="9525">
            <a:noFill/>
            <a:miter lim="800000"/>
            <a:headEnd/>
            <a:tailEnd/>
          </a:ln>
        </p:spPr>
      </p:pic>
      <p:sp>
        <p:nvSpPr>
          <p:cNvPr id="5" name="Tekstvak 4"/>
          <p:cNvSpPr txBox="1"/>
          <p:nvPr/>
        </p:nvSpPr>
        <p:spPr>
          <a:xfrm>
            <a:off x="1112234" y="6315631"/>
            <a:ext cx="3265625" cy="369332"/>
          </a:xfrm>
          <a:prstGeom prst="rect">
            <a:avLst/>
          </a:prstGeom>
          <a:noFill/>
        </p:spPr>
        <p:txBody>
          <a:bodyPr wrap="none" rtlCol="0">
            <a:spAutoFit/>
          </a:bodyPr>
          <a:lstStyle/>
          <a:p>
            <a:r>
              <a:rPr lang="nl-NL" dirty="0"/>
              <a:t>Proefschrift Esther Giroldi (2016) </a:t>
            </a:r>
            <a:endParaRPr lang="nl-NL"/>
          </a:p>
        </p:txBody>
      </p:sp>
    </p:spTree>
    <p:extLst>
      <p:ext uri="{BB962C8B-B14F-4D97-AF65-F5344CB8AC3E}">
        <p14:creationId xmlns:p14="http://schemas.microsoft.com/office/powerpoint/2010/main" val="355592274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511</Words>
  <Application>Microsoft Macintosh PowerPoint</Application>
  <PresentationFormat>Aangepast</PresentationFormat>
  <Paragraphs>43</Paragraphs>
  <Slides>5</Slides>
  <Notes>5</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Kantoorthema</vt:lpstr>
      <vt:lpstr>Arts-patiëntcommunicatie (APC-) onderwijs in de opleidingspraktijk</vt:lpstr>
      <vt:lpstr>PowerPoint-presentatie</vt:lpstr>
      <vt:lpstr>APC-onderwijs: leercirkel aios</vt:lpstr>
      <vt:lpstr>APC-onderwijs organiseren in de praktijk</vt:lpstr>
      <vt:lpstr>APC-onderwijs: hoe kan de hao ondersteunen?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Organisatie van communicatie onderwijs in de opleidingspraktijk</dc:title>
  <dc:creator>Gert Roos</dc:creator>
  <cp:lastModifiedBy>Marrit Kool</cp:lastModifiedBy>
  <cp:revision>8</cp:revision>
  <dcterms:created xsi:type="dcterms:W3CDTF">2019-03-20T13:33:46Z</dcterms:created>
  <dcterms:modified xsi:type="dcterms:W3CDTF">2019-04-03T18:52:12Z</dcterms:modified>
</cp:coreProperties>
</file>