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1" d="100"/>
          <a:sy n="91" d="100"/>
        </p:scale>
        <p:origin x="-12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3636-AEF6-F44A-915E-66CFD06583B7}" type="datetimeFigureOut">
              <a:rPr lang="nl-NL" smtClean="0"/>
              <a:t>14-6-2018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64963-668A-A14E-8F22-040F9FEDF3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83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1CA60-65AD-5443-B931-B4D3836BEA25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D5C5C-AE33-E74B-9D55-E9CBED93F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3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dubbele</a:t>
            </a:r>
            <a:r>
              <a:rPr lang="en-US" dirty="0" smtClean="0"/>
              <a:t> </a:t>
            </a:r>
            <a:r>
              <a:rPr lang="en-US" dirty="0" err="1" smtClean="0"/>
              <a:t>betekenis</a:t>
            </a:r>
            <a:r>
              <a:rPr lang="en-US" dirty="0" smtClean="0"/>
              <a:t>: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pluis</a:t>
            </a:r>
            <a:r>
              <a:rPr lang="en-US" dirty="0" smtClean="0"/>
              <a:t> </a:t>
            </a:r>
            <a:r>
              <a:rPr lang="en-US" dirty="0" err="1" smtClean="0"/>
              <a:t>betekent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: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ernstige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aandoening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nadrukkelijk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het ‘</a:t>
            </a:r>
            <a:r>
              <a:rPr lang="en-US" baseline="0" dirty="0" err="1" smtClean="0"/>
              <a:t>onderbuiksgevoel</a:t>
            </a:r>
            <a:r>
              <a:rPr lang="en-US" baseline="0" dirty="0" smtClean="0"/>
              <a:t>’ met </a:t>
            </a:r>
            <a:r>
              <a:rPr lang="en-US" baseline="0" dirty="0" err="1" smtClean="0"/>
              <a:t>aspecten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onzekerheid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zaken</a:t>
            </a:r>
            <a:r>
              <a:rPr lang="en-US" dirty="0" smtClean="0"/>
              <a:t> </a:t>
            </a:r>
            <a:r>
              <a:rPr lang="en-US" dirty="0" err="1" smtClean="0"/>
              <a:t>waarop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huisarts</a:t>
            </a:r>
            <a:r>
              <a:rPr lang="en-US" dirty="0" smtClean="0"/>
              <a:t>/HAB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nadruk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leggen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streef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altijd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diagnose, </a:t>
            </a:r>
            <a:r>
              <a:rPr lang="en-US" baseline="0" dirty="0" err="1" smtClean="0"/>
              <a:t>streef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prognostische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benadering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deel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met de patient.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opbrengst</a:t>
            </a:r>
            <a:r>
              <a:rPr lang="en-US" dirty="0" smtClean="0"/>
              <a:t> </a:t>
            </a:r>
            <a:r>
              <a:rPr lang="en-US" dirty="0" err="1" smtClean="0"/>
              <a:t>verzamelen</a:t>
            </a:r>
            <a:r>
              <a:rPr lang="en-US" dirty="0" smtClean="0"/>
              <a:t> op flap over.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Observatie</a:t>
            </a:r>
            <a:r>
              <a:rPr lang="en-US" dirty="0" smtClean="0"/>
              <a:t> </a:t>
            </a:r>
            <a:r>
              <a:rPr lang="en-US" dirty="0" err="1" smtClean="0"/>
              <a:t>opdracht</a:t>
            </a:r>
            <a:r>
              <a:rPr lang="en-US" dirty="0" smtClean="0"/>
              <a:t>: </a:t>
            </a:r>
            <a:r>
              <a:rPr lang="en-US" dirty="0" err="1" smtClean="0"/>
              <a:t>beoordeel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patientencontacten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waarin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onzeker</a:t>
            </a:r>
            <a:r>
              <a:rPr lang="en-US" baseline="0" dirty="0" smtClean="0"/>
              <a:t> bent en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blijft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klare</a:t>
            </a:r>
            <a:r>
              <a:rPr lang="en-US" baseline="0" dirty="0" smtClean="0"/>
              <a:t> diagnose </a:t>
            </a:r>
            <a:r>
              <a:rPr lang="en-US" baseline="0" dirty="0" err="1" smtClean="0"/>
              <a:t>gesteld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maar</a:t>
            </a:r>
            <a:r>
              <a:rPr lang="en-US" baseline="0" dirty="0" smtClean="0"/>
              <a:t> patient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verwezen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Denk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bijv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kortdurend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veranderd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defaecatiepatroon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oudere</a:t>
            </a:r>
            <a:r>
              <a:rPr lang="en-US" baseline="0" dirty="0" smtClean="0"/>
              <a:t> man met </a:t>
            </a:r>
            <a:r>
              <a:rPr lang="en-US" baseline="0" dirty="0" err="1" smtClean="0"/>
              <a:t>lichte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buikklachten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Beschrijf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diagnostische/beleids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akties</a:t>
            </a:r>
            <a:r>
              <a:rPr lang="en-US" baseline="0" dirty="0" smtClean="0"/>
              <a:t> die je </a:t>
            </a:r>
            <a:r>
              <a:rPr lang="en-US" baseline="0" dirty="0" err="1" smtClean="0"/>
              <a:t>onderneemt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onzekerheid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beperken</a:t>
            </a:r>
            <a:r>
              <a:rPr lang="en-US" baseline="0" dirty="0" smtClean="0"/>
              <a:t> en de </a:t>
            </a:r>
            <a:r>
              <a:rPr lang="en-US" baseline="0" dirty="0" err="1" smtClean="0"/>
              <a:t>kans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fouten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verkleinen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Lees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artikel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H&amp;W en </a:t>
            </a:r>
            <a:r>
              <a:rPr lang="en-US" baseline="0" dirty="0" err="1" smtClean="0"/>
              <a:t>voer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leergesprek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waarin</a:t>
            </a:r>
            <a:r>
              <a:rPr lang="en-US" baseline="0" dirty="0" smtClean="0"/>
              <a:t> je je </a:t>
            </a:r>
            <a:r>
              <a:rPr lang="en-US" baseline="0" dirty="0" err="1" smtClean="0"/>
              <a:t>ervaringen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uitwisselt</a:t>
            </a:r>
            <a:r>
              <a:rPr lang="en-US" baseline="0" dirty="0" smtClean="0"/>
              <a:t> en je de HAO </a:t>
            </a:r>
            <a:r>
              <a:rPr lang="en-US" baseline="0" dirty="0" err="1" smtClean="0"/>
              <a:t>interviewt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haar/zijn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strategie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gebied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waarvan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pluis/niet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pluis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onderdeel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speelt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presentatie</a:t>
            </a:r>
            <a:r>
              <a:rPr lang="en-US" baseline="0" dirty="0" smtClean="0"/>
              <a:t> van de patient met </a:t>
            </a:r>
            <a:r>
              <a:rPr lang="en-US" baseline="0" dirty="0" err="1" smtClean="0"/>
              <a:t>klachten</a:t>
            </a:r>
            <a:r>
              <a:rPr lang="en-US" baseline="0" dirty="0" smtClean="0"/>
              <a:t>, en het </a:t>
            </a:r>
            <a:r>
              <a:rPr lang="en-US" baseline="0" dirty="0" err="1" smtClean="0"/>
              <a:t>omzetten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hiervan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diagnose/</a:t>
            </a:r>
            <a:r>
              <a:rPr lang="en-US" baseline="0" dirty="0" err="1" smtClean="0"/>
              <a:t>werkhypothese</a:t>
            </a:r>
            <a:r>
              <a:rPr lang="en-US" baseline="0" dirty="0" smtClean="0"/>
              <a:t> etc. ( Van links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rechts</a:t>
            </a:r>
            <a:r>
              <a:rPr lang="en-US" baseline="0" dirty="0" smtClean="0"/>
              <a:t>, het </a:t>
            </a:r>
            <a:r>
              <a:rPr lang="en-US" baseline="0" dirty="0" err="1" smtClean="0"/>
              <a:t>omgekeerde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bepalen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beleid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Herhaling</a:t>
            </a:r>
            <a:r>
              <a:rPr lang="en-US" dirty="0" smtClean="0"/>
              <a:t> van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belangrijkste</a:t>
            </a:r>
            <a:r>
              <a:rPr lang="en-US" baseline="0" dirty="0" smtClean="0"/>
              <a:t> slides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eerste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deel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Systeem 1 zegt</a:t>
            </a:r>
            <a:r>
              <a:rPr lang="nl-NL" baseline="0" dirty="0" smtClean="0"/>
              <a:t> 10 cent. Systeem 2 controleert dit antwoord. Iemand die meent dat het 10 cent is controleert niet </a:t>
            </a:r>
            <a:r>
              <a:rPr lang="nl-NL" baseline="0" dirty="0" err="1" smtClean="0"/>
              <a:t>aktief</a:t>
            </a:r>
            <a:r>
              <a:rPr lang="nl-NL" baseline="0" dirty="0" smtClean="0"/>
              <a:t> of het antwoord juist is. Diens systeem 2 keurt een </a:t>
            </a:r>
            <a:r>
              <a:rPr lang="nl-NL" baseline="0" dirty="0" err="1" smtClean="0"/>
              <a:t>intuitief</a:t>
            </a:r>
            <a:r>
              <a:rPr lang="nl-NL" baseline="0" dirty="0" smtClean="0"/>
              <a:t> antwoord goed. Bovendien wordt een sociaal waarschuwingssignaal gemist: waarom zou iemand een vraag met een zo overduidelijk voor de hand liggend antwoord stellen?  Het trainen van deze ‘vigilantie ligt aan de basis van het ontwikkelen van pluis/niet pluis gevoelens.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9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Voorbeeld</a:t>
            </a:r>
            <a:r>
              <a:rPr lang="en-US" baseline="0" dirty="0" smtClean="0"/>
              <a:t> Gorilla experiment. </a:t>
            </a:r>
            <a:r>
              <a:rPr lang="en-US" baseline="0" dirty="0" err="1" smtClean="0"/>
              <a:t>Cognitieve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belasting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werkt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slecht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druk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moeheid</a:t>
            </a:r>
            <a:r>
              <a:rPr lang="en-US" baseline="0" dirty="0" smtClean="0"/>
              <a:t>. (is ‘</a:t>
            </a:r>
            <a:r>
              <a:rPr lang="en-US" baseline="0" dirty="0" err="1" smtClean="0"/>
              <a:t>lui</a:t>
            </a:r>
            <a:r>
              <a:rPr lang="en-US" baseline="0" dirty="0" smtClean="0"/>
              <a:t>’!)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Dit</a:t>
            </a:r>
            <a:r>
              <a:rPr lang="en-US" dirty="0" smtClean="0"/>
              <a:t> is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gedeelte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Helle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waarin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omgaan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gevoelens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onzekerheid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Geeltjes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waarschijnlijk</a:t>
            </a:r>
            <a:r>
              <a:rPr lang="en-US" dirty="0" smtClean="0"/>
              <a:t> </a:t>
            </a:r>
            <a:r>
              <a:rPr lang="en-US" dirty="0" err="1" smtClean="0"/>
              <a:t>ingedeeld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fase</a:t>
            </a:r>
            <a:r>
              <a:rPr lang="en-US" dirty="0" smtClean="0"/>
              <a:t> van het consult </a:t>
            </a:r>
            <a:r>
              <a:rPr lang="en-US" dirty="0" err="1" smtClean="0"/>
              <a:t>waarin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actueel</a:t>
            </a:r>
            <a:r>
              <a:rPr lang="en-US" dirty="0" smtClean="0"/>
              <a:t>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D5C5C-AE33-E74B-9D55-E9CBED93F9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Click to edit Master text styles</a:t>
            </a:r>
          </a:p>
          <a:p>
            <a:pPr lvl="1" eaLnBrk="1" latinLnBrk="0" hangingPunct="1"/>
            <a:r>
              <a:rPr lang="nl-NL" smtClean="0"/>
              <a:t>Second level</a:t>
            </a:r>
          </a:p>
          <a:p>
            <a:pPr lvl="2" eaLnBrk="1" latinLnBrk="0" hangingPunct="1"/>
            <a:r>
              <a:rPr lang="nl-NL" smtClean="0"/>
              <a:t>Third level</a:t>
            </a:r>
          </a:p>
          <a:p>
            <a:pPr lvl="3" eaLnBrk="1" latinLnBrk="0" hangingPunct="1"/>
            <a:r>
              <a:rPr lang="nl-NL" smtClean="0"/>
              <a:t>Fourth level</a:t>
            </a:r>
          </a:p>
          <a:p>
            <a:pPr lvl="4" eaLnBrk="1" latinLnBrk="0" hangingPunct="1"/>
            <a:r>
              <a:rPr lang="nl-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Click to edit Master text styles</a:t>
            </a:r>
          </a:p>
          <a:p>
            <a:pPr lvl="1" eaLnBrk="1" latinLnBrk="0" hangingPunct="1"/>
            <a:r>
              <a:rPr lang="nl-NL" smtClean="0"/>
              <a:t>Second level</a:t>
            </a:r>
          </a:p>
          <a:p>
            <a:pPr lvl="2" eaLnBrk="1" latinLnBrk="0" hangingPunct="1"/>
            <a:r>
              <a:rPr lang="nl-NL" smtClean="0"/>
              <a:t>Third level</a:t>
            </a:r>
          </a:p>
          <a:p>
            <a:pPr lvl="3" eaLnBrk="1" latinLnBrk="0" hangingPunct="1"/>
            <a:r>
              <a:rPr lang="nl-NL" smtClean="0"/>
              <a:t>Fourth level</a:t>
            </a:r>
          </a:p>
          <a:p>
            <a:pPr lvl="4" eaLnBrk="1" latinLnBrk="0" hangingPunct="1"/>
            <a:r>
              <a:rPr lang="nl-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881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22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Click to edit Master text styles</a:t>
            </a:r>
          </a:p>
          <a:p>
            <a:pPr lvl="1" eaLnBrk="1" latinLnBrk="0" hangingPunct="1"/>
            <a:r>
              <a:rPr lang="nl-NL" smtClean="0"/>
              <a:t>Second level</a:t>
            </a:r>
          </a:p>
          <a:p>
            <a:pPr lvl="2" eaLnBrk="1" latinLnBrk="0" hangingPunct="1"/>
            <a:r>
              <a:rPr lang="nl-NL" smtClean="0"/>
              <a:t>Third level</a:t>
            </a:r>
          </a:p>
          <a:p>
            <a:pPr lvl="3" eaLnBrk="1" latinLnBrk="0" hangingPunct="1"/>
            <a:r>
              <a:rPr lang="nl-NL" smtClean="0"/>
              <a:t>Fourth level</a:t>
            </a:r>
          </a:p>
          <a:p>
            <a:pPr lvl="4" eaLnBrk="1" latinLnBrk="0" hangingPunct="1"/>
            <a:r>
              <a:rPr lang="nl-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Click to edit Master text styles</a:t>
            </a:r>
          </a:p>
          <a:p>
            <a:pPr lvl="1" eaLnBrk="1" latinLnBrk="0" hangingPunct="1"/>
            <a:r>
              <a:rPr lang="nl-NL" smtClean="0"/>
              <a:t>Second level</a:t>
            </a:r>
          </a:p>
          <a:p>
            <a:pPr lvl="2" eaLnBrk="1" latinLnBrk="0" hangingPunct="1"/>
            <a:r>
              <a:rPr lang="nl-NL" smtClean="0"/>
              <a:t>Third level</a:t>
            </a:r>
          </a:p>
          <a:p>
            <a:pPr lvl="3" eaLnBrk="1" latinLnBrk="0" hangingPunct="1"/>
            <a:r>
              <a:rPr lang="nl-NL" smtClean="0"/>
              <a:t>Fourth level</a:t>
            </a:r>
          </a:p>
          <a:p>
            <a:pPr lvl="4" eaLnBrk="1" latinLnBrk="0" hangingPunct="1"/>
            <a:r>
              <a:rPr lang="nl-NL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Click to edit Master text styles</a:t>
            </a:r>
          </a:p>
          <a:p>
            <a:pPr lvl="1" eaLnBrk="1" latinLnBrk="0" hangingPunct="1"/>
            <a:r>
              <a:rPr lang="nl-NL" smtClean="0"/>
              <a:t>Second level</a:t>
            </a:r>
          </a:p>
          <a:p>
            <a:pPr lvl="2" eaLnBrk="1" latinLnBrk="0" hangingPunct="1"/>
            <a:r>
              <a:rPr lang="nl-NL" smtClean="0"/>
              <a:t>Third level</a:t>
            </a:r>
          </a:p>
          <a:p>
            <a:pPr lvl="3" eaLnBrk="1" latinLnBrk="0" hangingPunct="1"/>
            <a:r>
              <a:rPr lang="nl-NL" smtClean="0"/>
              <a:t>Fourth level</a:t>
            </a:r>
          </a:p>
          <a:p>
            <a:pPr lvl="4" eaLnBrk="1" latinLnBrk="0" hangingPunct="1"/>
            <a:r>
              <a:rPr lang="nl-NL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Click to edit Master text styles</a:t>
            </a:r>
          </a:p>
          <a:p>
            <a:pPr lvl="1" eaLnBrk="1" latinLnBrk="0" hangingPunct="1"/>
            <a:r>
              <a:rPr lang="nl-NL" smtClean="0"/>
              <a:t>Second level</a:t>
            </a:r>
          </a:p>
          <a:p>
            <a:pPr lvl="2" eaLnBrk="1" latinLnBrk="0" hangingPunct="1"/>
            <a:r>
              <a:rPr lang="nl-NL" smtClean="0"/>
              <a:t>Third level</a:t>
            </a:r>
          </a:p>
          <a:p>
            <a:pPr lvl="3" eaLnBrk="1" latinLnBrk="0" hangingPunct="1"/>
            <a:r>
              <a:rPr lang="nl-NL" smtClean="0"/>
              <a:t>Fourth level</a:t>
            </a:r>
          </a:p>
          <a:p>
            <a:pPr lvl="4" eaLnBrk="1" latinLnBrk="0" hangingPunct="1"/>
            <a:r>
              <a:rPr lang="nl-NL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Click to edit Master text styles</a:t>
            </a:r>
          </a:p>
          <a:p>
            <a:pPr lvl="1" eaLnBrk="1" latinLnBrk="0" hangingPunct="1"/>
            <a:r>
              <a:rPr lang="nl-NL" smtClean="0"/>
              <a:t>Second level</a:t>
            </a:r>
          </a:p>
          <a:p>
            <a:pPr lvl="2" eaLnBrk="1" latinLnBrk="0" hangingPunct="1"/>
            <a:r>
              <a:rPr lang="nl-NL" smtClean="0"/>
              <a:t>Third level</a:t>
            </a:r>
          </a:p>
          <a:p>
            <a:pPr lvl="3" eaLnBrk="1" latinLnBrk="0" hangingPunct="1"/>
            <a:r>
              <a:rPr lang="nl-NL" smtClean="0"/>
              <a:t>Fourth level</a:t>
            </a:r>
          </a:p>
          <a:p>
            <a:pPr lvl="4" eaLnBrk="1" latinLnBrk="0" hangingPunct="1"/>
            <a:r>
              <a:rPr lang="nl-NL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Click to edit Master text styles</a:t>
            </a:r>
          </a:p>
          <a:p>
            <a:pPr lvl="1" eaLnBrk="1" latinLnBrk="0" hangingPunct="1"/>
            <a:r>
              <a:rPr lang="nl-NL" smtClean="0"/>
              <a:t>Second level</a:t>
            </a:r>
          </a:p>
          <a:p>
            <a:pPr lvl="2" eaLnBrk="1" latinLnBrk="0" hangingPunct="1"/>
            <a:r>
              <a:rPr lang="nl-NL" smtClean="0"/>
              <a:t>Third level</a:t>
            </a:r>
          </a:p>
          <a:p>
            <a:pPr lvl="3" eaLnBrk="1" latinLnBrk="0" hangingPunct="1"/>
            <a:r>
              <a:rPr lang="nl-NL" smtClean="0"/>
              <a:t>Fourth level</a:t>
            </a:r>
          </a:p>
          <a:p>
            <a:pPr lvl="4" eaLnBrk="1" latinLnBrk="0" hangingPunct="1"/>
            <a:r>
              <a:rPr lang="nl-NL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Click to edit Master text styles</a:t>
            </a:r>
          </a:p>
          <a:p>
            <a:pPr lvl="1" eaLnBrk="1" latinLnBrk="0" hangingPunct="1"/>
            <a:r>
              <a:rPr kumimoji="0" lang="nl-NL" smtClean="0"/>
              <a:t>Second level</a:t>
            </a:r>
          </a:p>
          <a:p>
            <a:pPr lvl="2" eaLnBrk="1" latinLnBrk="0" hangingPunct="1"/>
            <a:r>
              <a:rPr kumimoji="0" lang="nl-NL" smtClean="0"/>
              <a:t>Third level</a:t>
            </a:r>
          </a:p>
          <a:p>
            <a:pPr lvl="3" eaLnBrk="1" latinLnBrk="0" hangingPunct="1"/>
            <a:r>
              <a:rPr kumimoji="0" lang="nl-NL" smtClean="0"/>
              <a:t>Fourth level</a:t>
            </a:r>
          </a:p>
          <a:p>
            <a:pPr lvl="4" eaLnBrk="1" latinLnBrk="0" hangingPunct="1"/>
            <a:r>
              <a:rPr kumimoji="0" lang="nl-NL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C740B4E4-DE34-3640-9433-4EDC5169733A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623F4C7-FC4F-E146-AC2E-48890AF9D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700808"/>
            <a:ext cx="7772400" cy="966192"/>
          </a:xfrm>
        </p:spPr>
        <p:txBody>
          <a:bodyPr/>
          <a:lstStyle/>
          <a:p>
            <a:pPr algn="ctr"/>
            <a:r>
              <a:rPr lang="en-US" dirty="0" err="1" smtClean="0"/>
              <a:t>Pluis</a:t>
            </a:r>
            <a:r>
              <a:rPr lang="en-US" dirty="0" smtClean="0"/>
              <a:t> of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pluis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032" y="2636912"/>
            <a:ext cx="7772400" cy="252028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Omgaan</a:t>
            </a:r>
            <a:r>
              <a:rPr lang="en-US" dirty="0" smtClean="0"/>
              <a:t> </a:t>
            </a:r>
            <a:r>
              <a:rPr lang="en-US" dirty="0" smtClean="0"/>
              <a:t>met </a:t>
            </a:r>
            <a:r>
              <a:rPr lang="en-US" dirty="0" err="1" smtClean="0"/>
              <a:t>onzekerheid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deel</a:t>
            </a:r>
            <a:r>
              <a:rPr lang="en-US" dirty="0" smtClean="0"/>
              <a:t> 2</a:t>
            </a:r>
            <a:endParaRPr lang="en-US" dirty="0" smtClean="0"/>
          </a:p>
          <a:p>
            <a:pPr algn="ctr"/>
            <a:endParaRPr lang="nl-NL" sz="2800" b="1" dirty="0" smtClean="0">
              <a:solidFill>
                <a:schemeClr val="tx1"/>
              </a:solidFill>
            </a:endParaRPr>
          </a:p>
          <a:p>
            <a:pPr algn="ctr"/>
            <a:endParaRPr lang="nl-NL" sz="2800" b="1" dirty="0" smtClean="0">
              <a:solidFill>
                <a:schemeClr val="tx1"/>
              </a:solidFill>
            </a:endParaRPr>
          </a:p>
          <a:p>
            <a:pPr algn="ctr"/>
            <a:r>
              <a:rPr lang="nl-NL" sz="2800" b="1" dirty="0" smtClean="0"/>
              <a:t>Gert </a:t>
            </a:r>
            <a:r>
              <a:rPr lang="nl-NL" sz="2800" b="1" dirty="0"/>
              <a:t>Roos </a:t>
            </a:r>
            <a:endParaRPr lang="nl-NL" sz="2800" b="1" dirty="0" smtClean="0"/>
          </a:p>
          <a:p>
            <a:pPr algn="ctr"/>
            <a:r>
              <a:rPr lang="nl-NL" sz="2400" dirty="0" smtClean="0"/>
              <a:t>Huisarts en docent huisartsenopleiding VUmc 2018</a:t>
            </a:r>
            <a:endParaRPr lang="nl-NL" sz="2400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1038"/>
            <a:chOff x="0" y="0"/>
            <a:chExt cx="9144000" cy="68170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1707"/>
            </a:xfrm>
            <a:prstGeom prst="rect">
              <a:avLst/>
            </a:prstGeom>
            <a:solidFill>
              <a:srgbClr val="39239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555" y="0"/>
              <a:ext cx="1548413" cy="68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4210907" y="260648"/>
              <a:ext cx="2449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altLang="nl-NL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Huisartsenopleiding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6723" y="626925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solidFill>
                  <a:schemeClr val="bg1"/>
                </a:solidFill>
              </a:rPr>
              <a:t>(</a:t>
            </a:r>
            <a:r>
              <a:rPr lang="nl-NL" sz="2000" dirty="0">
                <a:solidFill>
                  <a:schemeClr val="bg1"/>
                </a:solidFill>
              </a:rPr>
              <a:t>Met dank aan Jan Paul Verdenius voor ondersteuning en enkele slides)</a:t>
            </a:r>
          </a:p>
        </p:txBody>
      </p:sp>
    </p:spTree>
    <p:extLst>
      <p:ext uri="{BB962C8B-B14F-4D97-AF65-F5344CB8AC3E}">
        <p14:creationId xmlns:p14="http://schemas.microsoft.com/office/powerpoint/2010/main" val="231626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 txBox="1"/>
          <p:nvPr/>
        </p:nvSpPr>
        <p:spPr>
          <a:xfrm>
            <a:off x="1571694" y="945921"/>
            <a:ext cx="6911579" cy="497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defTabSz="320313"/>
            <a:r>
              <a:rPr lang="nl-NL" sz="2800" b="1" dirty="0">
                <a:solidFill>
                  <a:srgbClr val="CD0233"/>
                </a:solidFill>
                <a:latin typeface="Arial"/>
                <a:cs typeface="Arial"/>
              </a:rPr>
              <a:t>        </a:t>
            </a:r>
            <a:r>
              <a:rPr lang="nl-NL" sz="3200" b="1" dirty="0">
                <a:solidFill>
                  <a:srgbClr val="CD0233"/>
                </a:solidFill>
                <a:latin typeface="Arial"/>
                <a:cs typeface="Arial"/>
              </a:rPr>
              <a:t>Diagnostisch denken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title" idx="4294967295"/>
          </p:nvPr>
        </p:nvSpPr>
        <p:spPr>
          <a:xfrm>
            <a:off x="1043608" y="1932729"/>
            <a:ext cx="2423172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509" lvl="1">
              <a:spcBef>
                <a:spcPts val="1312"/>
              </a:spcBef>
            </a:pPr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 Systeem 1              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 descr="IMG_84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03" y="482204"/>
            <a:ext cx="1994892" cy="1129184"/>
          </a:xfrm>
          <a:prstGeom prst="rect">
            <a:avLst/>
          </a:prstGeom>
        </p:spPr>
      </p:pic>
      <p:pic>
        <p:nvPicPr>
          <p:cNvPr id="8" name="Afbeelding 7" descr="IMG_838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02" y="1844824"/>
            <a:ext cx="1538978" cy="2303859"/>
          </a:xfrm>
          <a:prstGeom prst="rect">
            <a:avLst/>
          </a:prstGeom>
        </p:spPr>
      </p:pic>
      <p:pic>
        <p:nvPicPr>
          <p:cNvPr id="9" name="Afbeelding 8" descr="IMG_836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53" y="4180742"/>
            <a:ext cx="4240423" cy="248861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333850" y="2863175"/>
            <a:ext cx="750318" cy="411171"/>
          </a:xfrm>
          <a:prstGeom prst="rect">
            <a:avLst/>
          </a:prstGeom>
          <a:noFill/>
        </p:spPr>
        <p:txBody>
          <a:bodyPr wrap="none" lIns="64068" tIns="32026" rIns="64068" bIns="32026" rtlCol="0">
            <a:spAutoFit/>
          </a:bodyPr>
          <a:lstStyle/>
          <a:p>
            <a:pPr defTabSz="320313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2011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372200" y="4730278"/>
            <a:ext cx="2035969" cy="497732"/>
          </a:xfrm>
          <a:prstGeom prst="rect">
            <a:avLst/>
          </a:prstGeom>
          <a:noFill/>
        </p:spPr>
        <p:txBody>
          <a:bodyPr wrap="square" lIns="64068" tIns="32026" rIns="64068" bIns="32026" rtlCol="0">
            <a:spAutoFit/>
          </a:bodyPr>
          <a:lstStyle/>
          <a:p>
            <a:pPr defTabSz="320313"/>
            <a:r>
              <a:rPr lang="nl-NL" sz="2800" dirty="0">
                <a:solidFill>
                  <a:srgbClr val="0C618C"/>
                </a:solidFill>
                <a:latin typeface="Arial"/>
                <a:cs typeface="Arial"/>
              </a:rPr>
              <a:t>een </a:t>
            </a:r>
            <a:r>
              <a:rPr lang="nl-NL" sz="2800" b="1" dirty="0">
                <a:solidFill>
                  <a:srgbClr val="CD0233"/>
                </a:solidFill>
                <a:latin typeface="Arial"/>
                <a:cs typeface="Arial"/>
              </a:rPr>
              <a:t>1-2-tje</a:t>
            </a:r>
            <a:r>
              <a:rPr lang="nl-NL" sz="2800" dirty="0">
                <a:solidFill>
                  <a:srgbClr val="0C618C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630615" y="1875303"/>
            <a:ext cx="2333873" cy="411171"/>
          </a:xfrm>
          <a:prstGeom prst="rect">
            <a:avLst/>
          </a:prstGeom>
          <a:noFill/>
        </p:spPr>
        <p:txBody>
          <a:bodyPr wrap="square" lIns="64068" tIns="32026" rIns="64068" bIns="32026" rtlCol="0">
            <a:spAutoFit/>
          </a:bodyPr>
          <a:lstStyle/>
          <a:p>
            <a:pPr defTabSz="320313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Systeem 2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911147" y="1393100"/>
            <a:ext cx="3643313" cy="411171"/>
          </a:xfrm>
          <a:prstGeom prst="rect">
            <a:avLst/>
          </a:prstGeom>
          <a:noFill/>
        </p:spPr>
        <p:txBody>
          <a:bodyPr wrap="square" lIns="64068" tIns="32026" rIns="64068" bIns="32026" rtlCol="0">
            <a:spAutoFit/>
          </a:bodyPr>
          <a:lstStyle/>
          <a:p>
            <a:pPr defTabSz="320313"/>
            <a:r>
              <a:rPr lang="nl-NL" sz="2200" b="1" dirty="0">
                <a:solidFill>
                  <a:srgbClr val="CD0233"/>
                </a:solidFill>
                <a:latin typeface="Arial"/>
                <a:cs typeface="Arial"/>
              </a:rPr>
              <a:t>   </a:t>
            </a:r>
            <a:r>
              <a:rPr lang="nl-NL" sz="2200" b="1" dirty="0" smtClean="0">
                <a:solidFill>
                  <a:srgbClr val="CD0233"/>
                </a:solidFill>
                <a:latin typeface="Arial"/>
                <a:cs typeface="Arial"/>
              </a:rPr>
              <a:t>       </a:t>
            </a:r>
            <a:r>
              <a:rPr lang="nl-NL" sz="2200" b="1" dirty="0">
                <a:solidFill>
                  <a:srgbClr val="CD0233"/>
                </a:solidFill>
                <a:latin typeface="Arial"/>
                <a:cs typeface="Arial"/>
              </a:rPr>
              <a:t>samenspel</a:t>
            </a:r>
          </a:p>
        </p:txBody>
      </p:sp>
      <p:pic>
        <p:nvPicPr>
          <p:cNvPr id="14" name="Afbeelding 13" descr="IMG_838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7" y="146766"/>
            <a:ext cx="1714500" cy="183488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3707904" y="1340768"/>
            <a:ext cx="1660922" cy="482203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68" tIns="32026" rIns="64068" bIns="32026" rtlCol="0" anchor="ctr"/>
          <a:lstStyle/>
          <a:p>
            <a:pPr algn="ctr" defTabSz="320313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al 5"/>
          <p:cNvSpPr/>
          <p:nvPr/>
        </p:nvSpPr>
        <p:spPr>
          <a:xfrm>
            <a:off x="7020272" y="4658270"/>
            <a:ext cx="1178719" cy="64293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68" tIns="32026" rIns="64068" bIns="32026" rtlCol="0" anchor="ctr"/>
          <a:lstStyle/>
          <a:p>
            <a:pPr algn="ctr" defTabSz="320313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39552" y="5661248"/>
            <a:ext cx="1224136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084168" y="5805264"/>
            <a:ext cx="2376264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20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" grpId="0"/>
      <p:bldP spid="5" grpId="0"/>
      <p:bldP spid="5" grpId="1"/>
      <p:bldP spid="10" grpId="0"/>
      <p:bldP spid="13" grpId="0"/>
      <p:bldP spid="13" grpId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</a:t>
            </a:r>
            <a:r>
              <a:rPr lang="en-US" dirty="0" err="1" smtClean="0"/>
              <a:t>wanneer</a:t>
            </a:r>
            <a:r>
              <a:rPr lang="en-US" dirty="0" smtClean="0"/>
              <a:t> </a:t>
            </a:r>
            <a:r>
              <a:rPr lang="en-US" dirty="0" err="1" smtClean="0"/>
              <a:t>huisartsen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openstellen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onzekerheid</a:t>
            </a:r>
            <a:r>
              <a:rPr lang="en-US" dirty="0" smtClean="0"/>
              <a:t> , </a:t>
            </a:r>
            <a:r>
              <a:rPr lang="en-US" dirty="0" err="1" smtClean="0"/>
              <a:t>merken</a:t>
            </a:r>
            <a:r>
              <a:rPr lang="en-US" dirty="0" smtClean="0"/>
              <a:t> </a:t>
            </a:r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 err="1" smtClean="0"/>
              <a:t>eerder</a:t>
            </a:r>
            <a:r>
              <a:rPr lang="en-US" dirty="0" smtClean="0"/>
              <a:t> op </a:t>
            </a:r>
            <a:r>
              <a:rPr lang="en-US" dirty="0" err="1" smtClean="0"/>
              <a:t>wanneer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symptoom</a:t>
            </a:r>
            <a:r>
              <a:rPr lang="en-US" dirty="0" smtClean="0"/>
              <a:t>,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onderzoeksbevinding</a:t>
            </a:r>
            <a:r>
              <a:rPr lang="en-US" dirty="0" smtClean="0"/>
              <a:t> of </a:t>
            </a:r>
            <a:r>
              <a:rPr lang="en-US" dirty="0" err="1" smtClean="0"/>
              <a:t>iets</a:t>
            </a:r>
            <a:r>
              <a:rPr lang="en-US" dirty="0" smtClean="0"/>
              <a:t> in de context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strookt</a:t>
            </a:r>
            <a:r>
              <a:rPr lang="en-US" dirty="0" smtClean="0"/>
              <a:t>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voorlopige</a:t>
            </a:r>
            <a:r>
              <a:rPr lang="en-US" dirty="0" smtClean="0"/>
              <a:t> diagnose of </a:t>
            </a:r>
            <a:r>
              <a:rPr lang="en-US" dirty="0" err="1" smtClean="0"/>
              <a:t>werkhypothese</a:t>
            </a:r>
            <a:r>
              <a:rPr lang="en-US" dirty="0" smtClean="0"/>
              <a:t>…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Huisarts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Wetenschap</a:t>
            </a:r>
            <a:r>
              <a:rPr lang="en-US" sz="2400" dirty="0" smtClean="0"/>
              <a:t> 59(11) </a:t>
            </a:r>
            <a:r>
              <a:rPr lang="en-US" sz="2400" dirty="0" err="1" smtClean="0"/>
              <a:t>november</a:t>
            </a:r>
            <a:r>
              <a:rPr lang="en-US" sz="2400" dirty="0" smtClean="0"/>
              <a:t> 2016</a:t>
            </a:r>
          </a:p>
          <a:p>
            <a:pPr>
              <a:buNone/>
            </a:pPr>
            <a:r>
              <a:rPr lang="en-US" sz="2400" dirty="0" err="1" smtClean="0"/>
              <a:t>Stolper</a:t>
            </a:r>
            <a:r>
              <a:rPr lang="en-US" sz="2400" dirty="0" smtClean="0"/>
              <a:t> et </a:t>
            </a:r>
            <a:r>
              <a:rPr lang="en-US" sz="2400" dirty="0" err="1" smtClean="0"/>
              <a:t>al,’zeldzame</a:t>
            </a:r>
            <a:r>
              <a:rPr lang="en-US" sz="2400" dirty="0" smtClean="0"/>
              <a:t> </a:t>
            </a:r>
            <a:r>
              <a:rPr lang="en-US" sz="2400" dirty="0" err="1" smtClean="0"/>
              <a:t>diekten</a:t>
            </a:r>
            <a:r>
              <a:rPr lang="en-US" sz="2400" dirty="0" smtClean="0"/>
              <a:t>: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onmogelijke</a:t>
            </a:r>
            <a:r>
              <a:rPr lang="en-US" sz="2400" dirty="0" smtClean="0"/>
              <a:t> </a:t>
            </a:r>
            <a:r>
              <a:rPr lang="en-US" sz="2400" dirty="0" err="1" smtClean="0"/>
              <a:t>diagnostische</a:t>
            </a:r>
            <a:r>
              <a:rPr lang="en-US" sz="2400" dirty="0" smtClean="0"/>
              <a:t> </a:t>
            </a:r>
            <a:r>
              <a:rPr lang="en-US" sz="2400" dirty="0" err="1" smtClean="0"/>
              <a:t>opgave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‘</a:t>
            </a:r>
            <a:r>
              <a:rPr lang="en-US" sz="2800" dirty="0" err="1" smtClean="0"/>
              <a:t>omgaan</a:t>
            </a:r>
            <a:r>
              <a:rPr lang="en-US" sz="2800" dirty="0" smtClean="0"/>
              <a:t> met </a:t>
            </a:r>
            <a:r>
              <a:rPr lang="en-US" sz="2800" dirty="0" err="1" smtClean="0"/>
              <a:t>onzekerheid</a:t>
            </a:r>
            <a:r>
              <a:rPr lang="en-US" sz="2800" dirty="0" smtClean="0"/>
              <a:t> is </a:t>
            </a:r>
            <a:r>
              <a:rPr lang="en-US" sz="2800" dirty="0" err="1" smtClean="0"/>
              <a:t>gestoeld</a:t>
            </a:r>
            <a:r>
              <a:rPr lang="en-US" sz="2800" dirty="0" smtClean="0"/>
              <a:t> op </a:t>
            </a:r>
            <a:r>
              <a:rPr lang="en-US" sz="2800" dirty="0" err="1" smtClean="0"/>
              <a:t>een</a:t>
            </a:r>
            <a:r>
              <a:rPr lang="en-US" sz="2800" dirty="0" smtClean="0"/>
              <a:t> basis van </a:t>
            </a:r>
            <a:r>
              <a:rPr lang="en-US" sz="2800" dirty="0" err="1" smtClean="0"/>
              <a:t>zekerheid</a:t>
            </a:r>
            <a:r>
              <a:rPr lang="en-US" sz="2800" dirty="0" smtClean="0"/>
              <a:t>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77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nl-NL" dirty="0" smtClean="0"/>
              <a:t> </a:t>
            </a:r>
            <a:r>
              <a:rPr lang="en-GB" dirty="0" smtClean="0"/>
              <a:t>	</a:t>
            </a:r>
            <a:r>
              <a:rPr lang="nl-NL" b="1" dirty="0" smtClean="0"/>
              <a:t>Kennis</a:t>
            </a:r>
            <a:endParaRPr lang="en-GB" b="1" dirty="0" smtClean="0"/>
          </a:p>
          <a:p>
            <a:r>
              <a:rPr lang="nl-NL" dirty="0" smtClean="0"/>
              <a:t>Sluit kennisniveau en recente ervaringen aan bij de praktijk?	</a:t>
            </a:r>
            <a:endParaRPr lang="en-GB" dirty="0" smtClean="0"/>
          </a:p>
          <a:p>
            <a:r>
              <a:rPr lang="nl-NL" dirty="0" smtClean="0"/>
              <a:t>Is vergaren van kennis </a:t>
            </a:r>
            <a:r>
              <a:rPr lang="nl-NL" u="sng" dirty="0" smtClean="0"/>
              <a:t>de</a:t>
            </a:r>
            <a:r>
              <a:rPr lang="nl-NL" dirty="0" smtClean="0"/>
              <a:t> oplossing?</a:t>
            </a:r>
            <a:endParaRPr lang="en-GB" dirty="0" smtClean="0"/>
          </a:p>
          <a:p>
            <a:pPr>
              <a:buNone/>
            </a:pPr>
            <a:r>
              <a:rPr lang="nl-NL" b="1" dirty="0" smtClean="0"/>
              <a:t> </a:t>
            </a:r>
            <a:endParaRPr lang="en-GB" dirty="0" smtClean="0"/>
          </a:p>
          <a:p>
            <a:pPr>
              <a:buNone/>
            </a:pPr>
            <a:r>
              <a:rPr lang="nl-NL" b="1" dirty="0" smtClean="0"/>
              <a:t>	Vaardigheden</a:t>
            </a:r>
            <a:endParaRPr lang="en-GB" dirty="0" smtClean="0"/>
          </a:p>
          <a:p>
            <a:r>
              <a:rPr lang="nl-NL" dirty="0" smtClean="0"/>
              <a:t>Hoe meer kilometers hoe minder onzekerheden</a:t>
            </a:r>
            <a:endParaRPr lang="en-GB" dirty="0" smtClean="0"/>
          </a:p>
          <a:p>
            <a:r>
              <a:rPr lang="nl-NL" dirty="0" smtClean="0"/>
              <a:t>Onzekerheid is inherent aan het vak</a:t>
            </a:r>
            <a:endParaRPr lang="en-GB" dirty="0" smtClean="0"/>
          </a:p>
          <a:p>
            <a:pPr>
              <a:buNone/>
            </a:pPr>
            <a:r>
              <a:rPr lang="nl-NL" dirty="0" smtClean="0"/>
              <a:t>	 </a:t>
            </a:r>
            <a:endParaRPr lang="en-GB" dirty="0" smtClean="0"/>
          </a:p>
          <a:p>
            <a:pPr>
              <a:buNone/>
            </a:pPr>
            <a:r>
              <a:rPr lang="nl-NL" b="1" dirty="0" smtClean="0"/>
              <a:t>	Beroepsattitude en attitude </a:t>
            </a:r>
            <a:r>
              <a:rPr lang="nl-NL" b="1" dirty="0" err="1" smtClean="0"/>
              <a:t>tav</a:t>
            </a:r>
            <a:r>
              <a:rPr lang="nl-NL" b="1" dirty="0" smtClean="0"/>
              <a:t> het leren</a:t>
            </a:r>
            <a:endParaRPr lang="en-GB" dirty="0" smtClean="0"/>
          </a:p>
          <a:p>
            <a:r>
              <a:rPr lang="nl-NL" dirty="0" smtClean="0"/>
              <a:t>Coschappen en in kliniek geleerd om je zekerder voor te doen dan je bent?</a:t>
            </a:r>
            <a:endParaRPr lang="en-GB" dirty="0" smtClean="0"/>
          </a:p>
          <a:p>
            <a:r>
              <a:rPr lang="nl-NL" dirty="0" smtClean="0"/>
              <a:t>In huisartsopleiding  zijn gevoelens van onzekerheid en  “fouten” bronnen om van te leren</a:t>
            </a:r>
            <a:endParaRPr lang="en-GB" dirty="0" smtClean="0"/>
          </a:p>
          <a:p>
            <a:pPr>
              <a:buNone/>
            </a:pPr>
            <a:r>
              <a:rPr lang="nl-NL" dirty="0" smtClean="0"/>
              <a:t> </a:t>
            </a:r>
            <a:endParaRPr lang="en-GB" dirty="0" smtClean="0"/>
          </a:p>
          <a:p>
            <a:pPr>
              <a:buNone/>
            </a:pPr>
            <a:r>
              <a:rPr lang="nl-NL" b="1" dirty="0" smtClean="0"/>
              <a:t>	Persoonlijke aspecten</a:t>
            </a:r>
            <a:endParaRPr lang="en-GB" dirty="0" smtClean="0"/>
          </a:p>
          <a:p>
            <a:r>
              <a:rPr lang="nl-NL" dirty="0" smtClean="0"/>
              <a:t>Hoe leren omgaan met onzekerheden van het vak?</a:t>
            </a:r>
            <a:endParaRPr lang="en-GB" dirty="0" smtClean="0"/>
          </a:p>
          <a:p>
            <a:r>
              <a:rPr lang="nl-NL" dirty="0" smtClean="0"/>
              <a:t>Open communicatie</a:t>
            </a:r>
            <a:endParaRPr lang="en-GB" dirty="0" smtClean="0"/>
          </a:p>
          <a:p>
            <a:r>
              <a:rPr lang="nl-NL" dirty="0" smtClean="0"/>
              <a:t>Andere overtuiging?</a:t>
            </a:r>
            <a:endParaRPr lang="en-GB" dirty="0" smtClean="0"/>
          </a:p>
          <a:p>
            <a:pPr>
              <a:buNone/>
            </a:pPr>
            <a:r>
              <a:rPr lang="nl-NL" dirty="0" smtClean="0"/>
              <a:t> 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 smtClean="0"/>
              <a:t>Indeling</a:t>
            </a:r>
            <a:r>
              <a:rPr lang="en-US" sz="2400" dirty="0" smtClean="0"/>
              <a:t> van </a:t>
            </a:r>
            <a:r>
              <a:rPr lang="en-US" sz="2400" dirty="0" err="1" smtClean="0"/>
              <a:t>mogelijk</a:t>
            </a:r>
            <a:r>
              <a:rPr lang="en-US" sz="2400" dirty="0" smtClean="0"/>
              <a:t> </a:t>
            </a:r>
            <a:r>
              <a:rPr lang="en-US" sz="2400" dirty="0" err="1" smtClean="0"/>
              <a:t>bestaande</a:t>
            </a:r>
            <a:r>
              <a:rPr lang="en-US" sz="2400" dirty="0" smtClean="0"/>
              <a:t> </a:t>
            </a:r>
            <a:r>
              <a:rPr lang="en-US" sz="2400" dirty="0" err="1" smtClean="0"/>
              <a:t>onzekerheden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911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Denk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bijvoorbeeld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man 73 </a:t>
            </a:r>
            <a:r>
              <a:rPr lang="en-US" sz="2400" dirty="0" err="1" smtClean="0"/>
              <a:t>vage</a:t>
            </a:r>
            <a:r>
              <a:rPr lang="en-US" sz="2400" dirty="0" smtClean="0"/>
              <a:t> </a:t>
            </a:r>
            <a:r>
              <a:rPr lang="en-US" sz="2400" dirty="0" err="1" smtClean="0"/>
              <a:t>buikklachten</a:t>
            </a:r>
            <a:r>
              <a:rPr lang="en-US" sz="2400" dirty="0" smtClean="0"/>
              <a:t>, 4 </a:t>
            </a:r>
            <a:r>
              <a:rPr lang="en-US" sz="2400" dirty="0" err="1" smtClean="0"/>
              <a:t>weken</a:t>
            </a:r>
            <a:r>
              <a:rPr lang="en-US" sz="2400" dirty="0" smtClean="0"/>
              <a:t> </a:t>
            </a:r>
            <a:r>
              <a:rPr lang="en-US" sz="2400" dirty="0" err="1" smtClean="0"/>
              <a:t>ander</a:t>
            </a:r>
            <a:r>
              <a:rPr lang="en-US" sz="2400" dirty="0" smtClean="0"/>
              <a:t> </a:t>
            </a:r>
            <a:r>
              <a:rPr lang="en-US" sz="2400" dirty="0" err="1" smtClean="0"/>
              <a:t>defaecatiepatroon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vrouw</a:t>
            </a:r>
            <a:r>
              <a:rPr lang="en-US" sz="2400" dirty="0" smtClean="0"/>
              <a:t> 52, </a:t>
            </a:r>
            <a:r>
              <a:rPr lang="en-US" sz="2400" dirty="0" err="1" smtClean="0"/>
              <a:t>rookt</a:t>
            </a:r>
            <a:r>
              <a:rPr lang="en-US" sz="2400" dirty="0" smtClean="0"/>
              <a:t> +++, </a:t>
            </a:r>
            <a:r>
              <a:rPr lang="en-US" sz="2400" dirty="0" err="1" smtClean="0"/>
              <a:t>hoest</a:t>
            </a:r>
            <a:r>
              <a:rPr lang="en-US" sz="2400" dirty="0" smtClean="0"/>
              <a:t> 1 week en </a:t>
            </a:r>
            <a:r>
              <a:rPr lang="en-US" sz="2400" dirty="0" err="1" smtClean="0"/>
              <a:t>ongerust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Wat</a:t>
            </a:r>
            <a:r>
              <a:rPr lang="en-US" sz="2400" dirty="0" smtClean="0"/>
              <a:t> </a:t>
            </a:r>
            <a:r>
              <a:rPr lang="en-US" sz="2400" dirty="0" err="1" smtClean="0"/>
              <a:t>heeft</a:t>
            </a:r>
            <a:r>
              <a:rPr lang="en-US" sz="2400" dirty="0" smtClean="0"/>
              <a:t> je </a:t>
            </a:r>
            <a:r>
              <a:rPr lang="en-US" sz="2400" dirty="0" err="1" smtClean="0"/>
              <a:t>observatie</a:t>
            </a:r>
            <a:r>
              <a:rPr lang="en-US" sz="2400" dirty="0" smtClean="0"/>
              <a:t> en het </a:t>
            </a:r>
            <a:r>
              <a:rPr lang="en-US" sz="2400" dirty="0" err="1" smtClean="0"/>
              <a:t>leergesprek</a:t>
            </a:r>
            <a:r>
              <a:rPr lang="en-US" sz="2400" dirty="0" smtClean="0"/>
              <a:t> je </a:t>
            </a:r>
            <a:r>
              <a:rPr lang="en-US" sz="2400" dirty="0" err="1" smtClean="0"/>
              <a:t>opgeleverd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praktische</a:t>
            </a:r>
            <a:r>
              <a:rPr lang="en-US" sz="2400" dirty="0" smtClean="0"/>
              <a:t> tips </a:t>
            </a:r>
            <a:r>
              <a:rPr lang="en-US" sz="2400" dirty="0" err="1" smtClean="0"/>
              <a:t>om</a:t>
            </a:r>
            <a:r>
              <a:rPr lang="en-US" sz="2400" dirty="0" smtClean="0"/>
              <a:t> de </a:t>
            </a:r>
            <a:r>
              <a:rPr lang="en-US" sz="2400" dirty="0" err="1" smtClean="0"/>
              <a:t>onzekerheid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beperken</a:t>
            </a:r>
            <a:r>
              <a:rPr lang="en-US" sz="240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(2 </a:t>
            </a:r>
            <a:r>
              <a:rPr lang="en-US" sz="2400" dirty="0" err="1" smtClean="0"/>
              <a:t>tallen</a:t>
            </a:r>
            <a:r>
              <a:rPr lang="en-US" sz="2400" dirty="0" smtClean="0"/>
              <a:t>, 2x 10 </a:t>
            </a:r>
            <a:r>
              <a:rPr lang="en-US" sz="2400" dirty="0" err="1" smtClean="0"/>
              <a:t>minuten</a:t>
            </a:r>
            <a:r>
              <a:rPr lang="en-US" sz="2400" dirty="0" smtClean="0"/>
              <a:t>, A </a:t>
            </a:r>
            <a:r>
              <a:rPr lang="en-US" sz="2400" dirty="0" err="1" smtClean="0"/>
              <a:t>vertelt</a:t>
            </a:r>
            <a:r>
              <a:rPr lang="en-US" sz="2400" dirty="0" smtClean="0"/>
              <a:t>, B </a:t>
            </a:r>
            <a:r>
              <a:rPr lang="en-US" sz="2400" dirty="0" err="1" smtClean="0"/>
              <a:t>LSD’t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err="1" smtClean="0"/>
              <a:t>Noteer</a:t>
            </a:r>
            <a:r>
              <a:rPr lang="en-US" sz="2400" dirty="0" smtClean="0"/>
              <a:t> de tips op </a:t>
            </a:r>
            <a:r>
              <a:rPr lang="en-US" sz="2400" dirty="0" err="1" smtClean="0"/>
              <a:t>geeltjes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Besliskundige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strategieën</a:t>
            </a:r>
            <a:r>
              <a:rPr lang="en-US" sz="2800" dirty="0" smtClean="0"/>
              <a:t> </a:t>
            </a:r>
            <a:r>
              <a:rPr lang="en-US" sz="2800" dirty="0" err="1" smtClean="0"/>
              <a:t>bij</a:t>
            </a:r>
            <a:r>
              <a:rPr lang="en-US" sz="2800" dirty="0" smtClean="0"/>
              <a:t> </a:t>
            </a:r>
            <a:r>
              <a:rPr lang="en-US" sz="2800" dirty="0" err="1" smtClean="0"/>
              <a:t>onzekerheid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826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Denken</a:t>
            </a:r>
            <a:r>
              <a:rPr lang="en-US" sz="2000" dirty="0" smtClean="0"/>
              <a:t> in diagnoses is </a:t>
            </a:r>
            <a:r>
              <a:rPr lang="en-US" sz="2000" dirty="0" err="1" smtClean="0"/>
              <a:t>maar</a:t>
            </a:r>
            <a:r>
              <a:rPr lang="en-US" sz="2000" dirty="0" smtClean="0"/>
              <a:t> </a:t>
            </a:r>
            <a:r>
              <a:rPr lang="en-US" sz="2000" dirty="0" err="1" smtClean="0"/>
              <a:t>beperkt</a:t>
            </a:r>
            <a:r>
              <a:rPr lang="en-US" sz="2000" dirty="0" smtClean="0"/>
              <a:t> </a:t>
            </a:r>
            <a:r>
              <a:rPr lang="en-US" sz="2000" dirty="0" err="1" smtClean="0"/>
              <a:t>mogelijk</a:t>
            </a:r>
            <a:r>
              <a:rPr lang="en-US" sz="2000" dirty="0" smtClean="0"/>
              <a:t> en </a:t>
            </a:r>
            <a:r>
              <a:rPr lang="en-US" sz="2000" dirty="0" err="1" smtClean="0"/>
              <a:t>vormt</a:t>
            </a:r>
            <a:r>
              <a:rPr lang="en-US" sz="2000" dirty="0" smtClean="0"/>
              <a:t> </a:t>
            </a:r>
            <a:r>
              <a:rPr lang="en-US" sz="2000" dirty="0" err="1" smtClean="0"/>
              <a:t>soms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valkuil</a:t>
            </a:r>
            <a:r>
              <a:rPr lang="en-US" sz="2000" dirty="0" smtClean="0"/>
              <a:t> (</a:t>
            </a:r>
            <a:r>
              <a:rPr lang="en-US" sz="2000" dirty="0" err="1" smtClean="0"/>
              <a:t>tunnelvisie</a:t>
            </a:r>
            <a:r>
              <a:rPr lang="en-US" sz="2000" dirty="0" smtClean="0"/>
              <a:t> = premature closure)</a:t>
            </a:r>
          </a:p>
          <a:p>
            <a:r>
              <a:rPr lang="en-US" sz="2000" dirty="0" err="1" smtClean="0"/>
              <a:t>Wees</a:t>
            </a:r>
            <a:r>
              <a:rPr lang="en-US" sz="2000" dirty="0" smtClean="0"/>
              <a:t> alert op </a:t>
            </a:r>
            <a:r>
              <a:rPr lang="en-US" sz="2000" dirty="0" err="1" smtClean="0"/>
              <a:t>alarmsignalen</a:t>
            </a:r>
            <a:r>
              <a:rPr lang="en-US" sz="2000" dirty="0" smtClean="0"/>
              <a:t>, </a:t>
            </a:r>
            <a:r>
              <a:rPr lang="en-US" sz="2000" dirty="0" err="1" smtClean="0"/>
              <a:t>vraag</a:t>
            </a:r>
            <a:r>
              <a:rPr lang="en-US" sz="2000" dirty="0" smtClean="0"/>
              <a:t> </a:t>
            </a:r>
            <a:r>
              <a:rPr lang="en-US" sz="2000" dirty="0" err="1" smtClean="0"/>
              <a:t>daar</a:t>
            </a:r>
            <a:r>
              <a:rPr lang="en-US" sz="2000" dirty="0" smtClean="0"/>
              <a:t> </a:t>
            </a:r>
            <a:r>
              <a:rPr lang="en-US" sz="2000" dirty="0" err="1" smtClean="0"/>
              <a:t>actief</a:t>
            </a:r>
            <a:r>
              <a:rPr lang="en-US" sz="2000" dirty="0" smtClean="0"/>
              <a:t> </a:t>
            </a:r>
            <a:r>
              <a:rPr lang="en-US" sz="2000" dirty="0" err="1" smtClean="0"/>
              <a:t>naar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werkhypothese</a:t>
            </a:r>
            <a:r>
              <a:rPr lang="en-US" sz="2000" dirty="0" smtClean="0"/>
              <a:t> is </a:t>
            </a:r>
            <a:r>
              <a:rPr lang="en-US" sz="2000" dirty="0" err="1" smtClean="0"/>
              <a:t>vaak</a:t>
            </a:r>
            <a:r>
              <a:rPr lang="en-US" sz="2000" dirty="0" smtClean="0"/>
              <a:t> het </a:t>
            </a:r>
            <a:r>
              <a:rPr lang="en-US" sz="2000" dirty="0" err="1" smtClean="0"/>
              <a:t>maximaal</a:t>
            </a:r>
            <a:r>
              <a:rPr lang="en-US" sz="2000" dirty="0" smtClean="0"/>
              <a:t> </a:t>
            </a:r>
            <a:r>
              <a:rPr lang="en-US" sz="2000" dirty="0" err="1" smtClean="0"/>
              <a:t>haalbare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Betrek</a:t>
            </a:r>
            <a:r>
              <a:rPr lang="en-US" sz="2000" dirty="0" smtClean="0"/>
              <a:t> </a:t>
            </a:r>
            <a:r>
              <a:rPr lang="en-US" sz="2000" dirty="0" err="1" smtClean="0"/>
              <a:t>daarbij</a:t>
            </a:r>
            <a:r>
              <a:rPr lang="en-US" sz="2000" dirty="0" smtClean="0"/>
              <a:t> : context en </a:t>
            </a:r>
            <a:r>
              <a:rPr lang="en-US" sz="2000" dirty="0" err="1" smtClean="0"/>
              <a:t>risicofactoren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Informeer</a:t>
            </a:r>
            <a:r>
              <a:rPr lang="en-US" sz="2000" dirty="0" smtClean="0"/>
              <a:t> de </a:t>
            </a:r>
            <a:r>
              <a:rPr lang="en-US" sz="2000" dirty="0" err="1" smtClean="0"/>
              <a:t>patiënt</a:t>
            </a:r>
            <a:r>
              <a:rPr lang="en-US" sz="2000" dirty="0" smtClean="0"/>
              <a:t> over je </a:t>
            </a:r>
            <a:r>
              <a:rPr lang="en-US" sz="2000" dirty="0" err="1" smtClean="0"/>
              <a:t>bevindingen</a:t>
            </a:r>
            <a:r>
              <a:rPr lang="en-US" sz="2000" dirty="0" smtClean="0"/>
              <a:t> en je </a:t>
            </a:r>
            <a:r>
              <a:rPr lang="en-US" sz="2000" dirty="0" err="1" smtClean="0"/>
              <a:t>inzichten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Doe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voorspelling</a:t>
            </a:r>
            <a:r>
              <a:rPr lang="en-US" sz="2000" dirty="0" smtClean="0"/>
              <a:t> over het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verwachten</a:t>
            </a:r>
            <a:r>
              <a:rPr lang="en-US" sz="2000" dirty="0" smtClean="0"/>
              <a:t> </a:t>
            </a:r>
            <a:r>
              <a:rPr lang="en-US" sz="2000" dirty="0" err="1" smtClean="0"/>
              <a:t>beloop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Adviseer</a:t>
            </a:r>
            <a:r>
              <a:rPr lang="en-US" sz="2000" dirty="0" smtClean="0"/>
              <a:t> </a:t>
            </a:r>
            <a:r>
              <a:rPr lang="en-US" sz="2000" dirty="0" err="1" smtClean="0"/>
              <a:t>terug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komen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ander</a:t>
            </a:r>
            <a:r>
              <a:rPr lang="en-US" sz="2000" dirty="0" smtClean="0"/>
              <a:t> </a:t>
            </a:r>
            <a:r>
              <a:rPr lang="en-US" sz="2000" dirty="0" err="1" smtClean="0"/>
              <a:t>beloop</a:t>
            </a:r>
            <a:r>
              <a:rPr lang="en-US" sz="2000" dirty="0" smtClean="0"/>
              <a:t> of </a:t>
            </a:r>
            <a:r>
              <a:rPr lang="en-US" sz="2000" dirty="0" err="1" smtClean="0"/>
              <a:t>alarmsignalen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Check of het </a:t>
            </a:r>
            <a:r>
              <a:rPr lang="en-US" sz="2000" dirty="0" err="1" smtClean="0"/>
              <a:t>begrepen</a:t>
            </a:r>
            <a:r>
              <a:rPr lang="en-US" sz="2000" dirty="0" smtClean="0"/>
              <a:t> is </a:t>
            </a:r>
            <a:r>
              <a:rPr lang="en-US" sz="2000" dirty="0" err="1" smtClean="0"/>
              <a:t>én</a:t>
            </a:r>
            <a:r>
              <a:rPr lang="en-US" sz="2000" dirty="0" smtClean="0"/>
              <a:t> of het </a:t>
            </a: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deze</a:t>
            </a:r>
            <a:r>
              <a:rPr lang="en-US" sz="2000" dirty="0" smtClean="0"/>
              <a:t> </a:t>
            </a:r>
            <a:r>
              <a:rPr lang="en-US" sz="2000" dirty="0" err="1" smtClean="0"/>
              <a:t>patiënt</a:t>
            </a:r>
            <a:r>
              <a:rPr lang="en-US" sz="2000" dirty="0" smtClean="0"/>
              <a:t> </a:t>
            </a:r>
            <a:r>
              <a:rPr lang="en-US" sz="2000" dirty="0" err="1" smtClean="0"/>
              <a:t>uitvoerbaar</a:t>
            </a:r>
            <a:r>
              <a:rPr lang="en-US" sz="2000" dirty="0" smtClean="0"/>
              <a:t> is ! </a:t>
            </a:r>
            <a:r>
              <a:rPr lang="en-US" sz="2000" dirty="0" err="1" smtClean="0"/>
              <a:t>Stel</a:t>
            </a:r>
            <a:r>
              <a:rPr lang="en-US" sz="2000" dirty="0" smtClean="0"/>
              <a:t> je </a:t>
            </a:r>
            <a:r>
              <a:rPr lang="en-US" sz="2000" dirty="0" err="1" smtClean="0"/>
              <a:t>beleid</a:t>
            </a:r>
            <a:r>
              <a:rPr lang="en-US" sz="2000" dirty="0" smtClean="0"/>
              <a:t> </a:t>
            </a:r>
            <a:r>
              <a:rPr lang="en-US" sz="2000" dirty="0" err="1" smtClean="0"/>
              <a:t>zo</a:t>
            </a:r>
            <a:r>
              <a:rPr lang="en-US" sz="2000" dirty="0" smtClean="0"/>
              <a:t> </a:t>
            </a:r>
            <a:r>
              <a:rPr lang="en-US" sz="2000" dirty="0" err="1" smtClean="0"/>
              <a:t>nodig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. (</a:t>
            </a:r>
            <a:r>
              <a:rPr lang="en-US" sz="2000" dirty="0" err="1" smtClean="0"/>
              <a:t>zie</a:t>
            </a:r>
            <a:r>
              <a:rPr lang="en-US" sz="2000" dirty="0" smtClean="0"/>
              <a:t> </a:t>
            </a:r>
            <a:r>
              <a:rPr lang="en-US" sz="2000" dirty="0" err="1" smtClean="0"/>
              <a:t>ook</a:t>
            </a:r>
            <a:r>
              <a:rPr lang="en-US" sz="2000" dirty="0" smtClean="0"/>
              <a:t>: APC)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prognostische</a:t>
            </a:r>
            <a:r>
              <a:rPr lang="en-US" dirty="0" smtClean="0"/>
              <a:t> </a:t>
            </a:r>
            <a:r>
              <a:rPr lang="en-US" dirty="0" err="1" smtClean="0"/>
              <a:t>benadering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Neem</a:t>
            </a:r>
            <a:r>
              <a:rPr lang="en-US" dirty="0" smtClean="0"/>
              <a:t> de MAAS </a:t>
            </a:r>
            <a:r>
              <a:rPr lang="en-US" dirty="0" err="1" smtClean="0"/>
              <a:t>globaal</a:t>
            </a:r>
            <a:r>
              <a:rPr lang="en-US" dirty="0" smtClean="0"/>
              <a:t> </a:t>
            </a:r>
            <a:r>
              <a:rPr lang="en-US" dirty="0" err="1" smtClean="0"/>
              <a:t>erbij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Bekijk</a:t>
            </a:r>
            <a:r>
              <a:rPr lang="en-US" dirty="0" smtClean="0"/>
              <a:t> per item:</a:t>
            </a:r>
          </a:p>
          <a:p>
            <a:pPr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i="1" dirty="0" err="1" smtClean="0"/>
              <a:t>ík</a:t>
            </a:r>
            <a:r>
              <a:rPr lang="en-US" i="1" dirty="0" smtClean="0"/>
              <a:t> </a:t>
            </a:r>
            <a:r>
              <a:rPr lang="en-US" dirty="0" smtClean="0"/>
              <a:t> in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 (</a:t>
            </a:r>
            <a:r>
              <a:rPr lang="en-US" dirty="0" err="1" smtClean="0"/>
              <a:t>wat</a:t>
            </a:r>
            <a:r>
              <a:rPr lang="en-US" dirty="0" smtClean="0"/>
              <a:t> is </a:t>
            </a:r>
            <a:r>
              <a:rPr lang="en-US" dirty="0" err="1" smtClean="0"/>
              <a:t>effectief</a:t>
            </a:r>
            <a:r>
              <a:rPr lang="en-US" dirty="0" smtClean="0"/>
              <a:t>?)</a:t>
            </a:r>
          </a:p>
          <a:p>
            <a:pPr marL="624078" indent="-514350">
              <a:buNone/>
            </a:pP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zo’n</a:t>
            </a:r>
            <a:r>
              <a:rPr lang="en-US" dirty="0" smtClean="0"/>
              <a:t> </a:t>
            </a:r>
            <a:r>
              <a:rPr lang="en-US" dirty="0" err="1" smtClean="0"/>
              <a:t>onzekere</a:t>
            </a:r>
            <a:r>
              <a:rPr lang="en-US" dirty="0" smtClean="0"/>
              <a:t> casus </a:t>
            </a:r>
            <a:r>
              <a:rPr lang="en-US" dirty="0" err="1" smtClean="0"/>
              <a:t>voordoet</a:t>
            </a:r>
            <a:r>
              <a:rPr lang="en-US" dirty="0" smtClean="0"/>
              <a:t>?</a:t>
            </a:r>
          </a:p>
          <a:p>
            <a:pPr marL="624078" indent="-514350">
              <a:buNone/>
            </a:pPr>
            <a:r>
              <a:rPr lang="en-US" dirty="0" smtClean="0"/>
              <a:t>Heb je ‘</a:t>
            </a:r>
            <a:r>
              <a:rPr lang="en-US" dirty="0" err="1" smtClean="0"/>
              <a:t>handige</a:t>
            </a:r>
            <a:r>
              <a:rPr lang="en-US" dirty="0" smtClean="0"/>
              <a:t> </a:t>
            </a:r>
            <a:r>
              <a:rPr lang="en-US" dirty="0" err="1" smtClean="0"/>
              <a:t>zinnetjes</a:t>
            </a:r>
            <a:r>
              <a:rPr lang="en-US" dirty="0" smtClean="0"/>
              <a:t>’ die je </a:t>
            </a:r>
            <a:r>
              <a:rPr lang="en-US" dirty="0" err="1" smtClean="0"/>
              <a:t>kunt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 </a:t>
            </a:r>
            <a:r>
              <a:rPr lang="en-US" dirty="0" err="1" smtClean="0"/>
              <a:t>bij</a:t>
            </a:r>
            <a:r>
              <a:rPr lang="en-US" dirty="0" smtClean="0"/>
              <a:t> ‘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ermee</a:t>
            </a:r>
            <a:r>
              <a:rPr lang="en-US" dirty="0" smtClean="0"/>
              <a:t>?’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en-US" sz="2000" dirty="0" err="1" smtClean="0">
                <a:latin typeface="Geneva"/>
                <a:cs typeface="Geneva"/>
              </a:rPr>
              <a:t>Heldere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hulpvraag</a:t>
            </a:r>
            <a:r>
              <a:rPr lang="en-US" sz="2000" dirty="0" smtClean="0">
                <a:latin typeface="Geneva"/>
                <a:cs typeface="Geneva"/>
              </a:rPr>
              <a:t>: is je </a:t>
            </a:r>
            <a:r>
              <a:rPr lang="en-US" sz="2000" dirty="0" err="1" smtClean="0">
                <a:latin typeface="Geneva"/>
                <a:cs typeface="Geneva"/>
              </a:rPr>
              <a:t>onzekerheid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wel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nodig</a:t>
            </a:r>
            <a:r>
              <a:rPr lang="en-US" sz="2000" dirty="0" smtClean="0">
                <a:latin typeface="Geneva"/>
                <a:cs typeface="Geneva"/>
              </a:rPr>
              <a:t>? (of </a:t>
            </a:r>
            <a:r>
              <a:rPr lang="en-US" sz="2000" dirty="0" err="1" smtClean="0">
                <a:latin typeface="Geneva"/>
                <a:cs typeface="Geneva"/>
              </a:rPr>
              <a:t>wil</a:t>
            </a:r>
            <a:r>
              <a:rPr lang="en-US" sz="2000" dirty="0" smtClean="0">
                <a:latin typeface="Geneva"/>
                <a:cs typeface="Geneva"/>
              </a:rPr>
              <a:t> de patient </a:t>
            </a:r>
            <a:r>
              <a:rPr lang="en-US" sz="2000" dirty="0" err="1" smtClean="0">
                <a:latin typeface="Geneva"/>
                <a:cs typeface="Geneva"/>
              </a:rPr>
              <a:t>helemaal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geen</a:t>
            </a:r>
            <a:r>
              <a:rPr lang="en-US" sz="2000" dirty="0" smtClean="0">
                <a:latin typeface="Geneva"/>
                <a:cs typeface="Geneva"/>
              </a:rPr>
              <a:t> diagnose </a:t>
            </a:r>
            <a:r>
              <a:rPr lang="en-US" sz="2000" dirty="0" err="1" smtClean="0">
                <a:latin typeface="Geneva"/>
                <a:cs typeface="Geneva"/>
              </a:rPr>
              <a:t>weten</a:t>
            </a:r>
            <a:endParaRPr lang="en-US" sz="2000" dirty="0" smtClean="0">
              <a:latin typeface="Geneva"/>
              <a:cs typeface="Geneva"/>
            </a:endParaRPr>
          </a:p>
          <a:p>
            <a:pPr marL="566928" indent="-457200">
              <a:buFont typeface="+mj-lt"/>
              <a:buAutoNum type="arabicPeriod"/>
            </a:pPr>
            <a:r>
              <a:rPr lang="en-US" sz="2000" dirty="0" err="1" smtClean="0">
                <a:latin typeface="Geneva"/>
                <a:cs typeface="Geneva"/>
              </a:rPr>
              <a:t>Hardop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nadenken</a:t>
            </a:r>
            <a:r>
              <a:rPr lang="en-US" sz="2000" dirty="0" smtClean="0">
                <a:latin typeface="Geneva"/>
                <a:cs typeface="Geneva"/>
              </a:rPr>
              <a:t> over je dilemma, en hoe je </a:t>
            </a:r>
            <a:r>
              <a:rPr lang="en-US" sz="2000" dirty="0" err="1" smtClean="0">
                <a:latin typeface="Geneva"/>
                <a:cs typeface="Geneva"/>
              </a:rPr>
              <a:t>dat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doet</a:t>
            </a:r>
            <a:r>
              <a:rPr lang="en-US" sz="2000" dirty="0" smtClean="0">
                <a:latin typeface="Geneva"/>
                <a:cs typeface="Geneva"/>
              </a:rPr>
              <a:t> en </a:t>
            </a:r>
            <a:r>
              <a:rPr lang="en-US" sz="2000" dirty="0" err="1" smtClean="0">
                <a:latin typeface="Geneva"/>
                <a:cs typeface="Geneva"/>
              </a:rPr>
              <a:t>wanneer</a:t>
            </a:r>
            <a:r>
              <a:rPr lang="en-US" sz="2000" dirty="0" smtClean="0">
                <a:latin typeface="Geneva"/>
                <a:cs typeface="Geneva"/>
              </a:rPr>
              <a:t>?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dirty="0" smtClean="0">
                <a:latin typeface="Geneva"/>
                <a:cs typeface="Geneva"/>
              </a:rPr>
              <a:t>Eigen </a:t>
            </a:r>
            <a:r>
              <a:rPr lang="en-US" sz="2000" dirty="0" err="1" smtClean="0">
                <a:latin typeface="Geneva"/>
                <a:cs typeface="Geneva"/>
              </a:rPr>
              <a:t>onzekerheid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expliciteren</a:t>
            </a:r>
            <a:r>
              <a:rPr lang="en-US" sz="2000" dirty="0" smtClean="0">
                <a:latin typeface="Geneva"/>
                <a:cs typeface="Geneva"/>
              </a:rPr>
              <a:t>: </a:t>
            </a:r>
            <a:r>
              <a:rPr lang="en-US" sz="2000" dirty="0" err="1" smtClean="0">
                <a:latin typeface="Geneva"/>
                <a:cs typeface="Geneva"/>
              </a:rPr>
              <a:t>waarover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ben</a:t>
            </a:r>
            <a:r>
              <a:rPr lang="en-US" sz="2000" dirty="0" smtClean="0">
                <a:latin typeface="Geneva"/>
                <a:cs typeface="Geneva"/>
              </a:rPr>
              <a:t> je </a:t>
            </a:r>
            <a:r>
              <a:rPr lang="en-US" sz="2000" dirty="0" err="1" smtClean="0">
                <a:latin typeface="Geneva"/>
                <a:cs typeface="Geneva"/>
              </a:rPr>
              <a:t>wél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zeker</a:t>
            </a:r>
            <a:r>
              <a:rPr lang="en-US" sz="2000" dirty="0" smtClean="0">
                <a:latin typeface="Geneva"/>
                <a:cs typeface="Geneva"/>
              </a:rPr>
              <a:t>, </a:t>
            </a:r>
            <a:r>
              <a:rPr lang="en-US" sz="2000" dirty="0" err="1" smtClean="0">
                <a:latin typeface="Geneva"/>
                <a:cs typeface="Geneva"/>
              </a:rPr>
              <a:t>waarover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niet</a:t>
            </a:r>
            <a:r>
              <a:rPr lang="en-US" sz="2000" dirty="0" smtClean="0">
                <a:latin typeface="Geneva"/>
                <a:cs typeface="Geneva"/>
              </a:rPr>
              <a:t>. (en hoe </a:t>
            </a:r>
            <a:r>
              <a:rPr lang="en-US" sz="2000" dirty="0" err="1" smtClean="0">
                <a:latin typeface="Geneva"/>
                <a:cs typeface="Geneva"/>
              </a:rPr>
              <a:t>verhoudt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dat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zich</a:t>
            </a:r>
            <a:r>
              <a:rPr lang="en-US" sz="2000" dirty="0" smtClean="0">
                <a:latin typeface="Geneva"/>
                <a:cs typeface="Geneva"/>
              </a:rPr>
              <a:t> tot 1)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dirty="0" err="1" smtClean="0">
                <a:latin typeface="Geneva"/>
                <a:cs typeface="Geneva"/>
              </a:rPr>
              <a:t>maak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z.m</a:t>
            </a:r>
            <a:r>
              <a:rPr lang="en-US" sz="2000" dirty="0" smtClean="0">
                <a:latin typeface="Geneva"/>
                <a:cs typeface="Geneva"/>
              </a:rPr>
              <a:t>. </a:t>
            </a:r>
            <a:r>
              <a:rPr lang="en-US" sz="2000" dirty="0" err="1" smtClean="0">
                <a:latin typeface="Geneva"/>
                <a:cs typeface="Geneva"/>
              </a:rPr>
              <a:t>onderscheid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tussen</a:t>
            </a:r>
            <a:r>
              <a:rPr lang="en-US" sz="2000" dirty="0" smtClean="0">
                <a:latin typeface="Geneva"/>
                <a:cs typeface="Geneva"/>
              </a:rPr>
              <a:t> '</a:t>
            </a:r>
            <a:r>
              <a:rPr lang="en-US" sz="2000" dirty="0" err="1" smtClean="0">
                <a:latin typeface="Geneva"/>
                <a:cs typeface="Geneva"/>
              </a:rPr>
              <a:t>persoonlijke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onzekerheid</a:t>
            </a:r>
            <a:r>
              <a:rPr lang="en-US" sz="2000" dirty="0" smtClean="0">
                <a:latin typeface="Geneva"/>
                <a:cs typeface="Geneva"/>
              </a:rPr>
              <a:t>' en '</a:t>
            </a:r>
            <a:r>
              <a:rPr lang="en-US" sz="2000" dirty="0" err="1" smtClean="0">
                <a:latin typeface="Geneva"/>
                <a:cs typeface="Geneva"/>
              </a:rPr>
              <a:t>wij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dokters</a:t>
            </a:r>
            <a:r>
              <a:rPr lang="en-US" sz="2000" dirty="0" smtClean="0">
                <a:latin typeface="Geneva"/>
                <a:cs typeface="Geneva"/>
              </a:rPr>
              <a:t>/ de </a:t>
            </a:r>
            <a:r>
              <a:rPr lang="en-US" sz="2000" dirty="0" err="1" smtClean="0">
                <a:latin typeface="Geneva"/>
                <a:cs typeface="Geneva"/>
              </a:rPr>
              <a:t>wetenschap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weet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dit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nog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niet</a:t>
            </a:r>
            <a:r>
              <a:rPr lang="en-US" sz="2000" dirty="0" smtClean="0">
                <a:latin typeface="Geneva"/>
                <a:cs typeface="Geneva"/>
              </a:rPr>
              <a:t>' 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dirty="0" err="1" smtClean="0">
                <a:latin typeface="Geneva"/>
                <a:cs typeface="Geneva"/>
              </a:rPr>
              <a:t>Welke</a:t>
            </a:r>
            <a:r>
              <a:rPr lang="en-US" sz="2000" dirty="0" smtClean="0">
                <a:latin typeface="Geneva"/>
                <a:cs typeface="Geneva"/>
              </a:rPr>
              <a:t> ‘</a:t>
            </a:r>
            <a:r>
              <a:rPr lang="en-US" sz="2000" dirty="0" err="1" smtClean="0">
                <a:latin typeface="Geneva"/>
                <a:cs typeface="Geneva"/>
              </a:rPr>
              <a:t>handige</a:t>
            </a:r>
            <a:r>
              <a:rPr lang="en-US" sz="2000" dirty="0" smtClean="0">
                <a:latin typeface="Geneva"/>
                <a:cs typeface="Geneva"/>
              </a:rPr>
              <a:t> </a:t>
            </a:r>
            <a:r>
              <a:rPr lang="en-US" sz="2000" dirty="0" err="1" smtClean="0">
                <a:latin typeface="Geneva"/>
                <a:cs typeface="Geneva"/>
              </a:rPr>
              <a:t>zinnetjes</a:t>
            </a:r>
            <a:r>
              <a:rPr lang="en-US" sz="2000" dirty="0" smtClean="0">
                <a:latin typeface="Geneva"/>
                <a:cs typeface="Geneva"/>
              </a:rPr>
              <a:t>’ </a:t>
            </a:r>
            <a:r>
              <a:rPr lang="en-US" sz="2000" dirty="0" err="1" smtClean="0">
                <a:latin typeface="Geneva"/>
                <a:cs typeface="Geneva"/>
              </a:rPr>
              <a:t>wil</a:t>
            </a:r>
            <a:r>
              <a:rPr lang="en-US" sz="2000" dirty="0" smtClean="0">
                <a:latin typeface="Geneva"/>
                <a:cs typeface="Geneva"/>
              </a:rPr>
              <a:t> je </a:t>
            </a:r>
            <a:r>
              <a:rPr lang="en-US" sz="2000" dirty="0" err="1" smtClean="0">
                <a:latin typeface="Geneva"/>
                <a:cs typeface="Geneva"/>
              </a:rPr>
              <a:t>inzetten</a:t>
            </a:r>
            <a:r>
              <a:rPr lang="en-US" sz="2000" dirty="0" smtClean="0">
                <a:latin typeface="Geneva"/>
                <a:cs typeface="Geneva"/>
              </a:rPr>
              <a:t>?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2000" dirty="0" err="1" smtClean="0">
                <a:latin typeface="Geneva"/>
                <a:cs typeface="Geneva"/>
              </a:rPr>
              <a:t>Beleidsfase</a:t>
            </a:r>
            <a:r>
              <a:rPr lang="en-US" sz="2000" dirty="0" smtClean="0">
                <a:latin typeface="Geneva"/>
                <a:cs typeface="Geneva"/>
              </a:rPr>
              <a:t>:</a:t>
            </a:r>
          </a:p>
          <a:p>
            <a:pPr marL="822960" lvl="1" indent="-457200"/>
            <a:r>
              <a:rPr lang="en-US" sz="1600" dirty="0" err="1" smtClean="0">
                <a:latin typeface="Geneva"/>
                <a:cs typeface="Geneva"/>
              </a:rPr>
              <a:t>gedeeld</a:t>
            </a:r>
            <a:r>
              <a:rPr lang="en-US" sz="1600" dirty="0" smtClean="0">
                <a:latin typeface="Geneva"/>
                <a:cs typeface="Geneva"/>
              </a:rPr>
              <a:t> </a:t>
            </a:r>
            <a:r>
              <a:rPr lang="en-US" sz="1600" dirty="0" err="1" smtClean="0">
                <a:latin typeface="Geneva"/>
                <a:cs typeface="Geneva"/>
              </a:rPr>
              <a:t>begrip</a:t>
            </a:r>
            <a:r>
              <a:rPr lang="en-US" sz="1600" dirty="0" smtClean="0">
                <a:latin typeface="Geneva"/>
                <a:cs typeface="Geneva"/>
              </a:rPr>
              <a:t> over </a:t>
            </a:r>
            <a:r>
              <a:rPr lang="en-US" sz="1600" dirty="0" err="1" smtClean="0">
                <a:latin typeface="Geneva"/>
                <a:cs typeface="Geneva"/>
              </a:rPr>
              <a:t>wat</a:t>
            </a:r>
            <a:r>
              <a:rPr lang="en-US" sz="1600" dirty="0" smtClean="0">
                <a:latin typeface="Geneva"/>
                <a:cs typeface="Geneva"/>
              </a:rPr>
              <a:t> </a:t>
            </a:r>
            <a:r>
              <a:rPr lang="en-US" sz="1600" dirty="0" err="1" smtClean="0">
                <a:latin typeface="Geneva"/>
                <a:cs typeface="Geneva"/>
              </a:rPr>
              <a:t>onzeker</a:t>
            </a:r>
            <a:r>
              <a:rPr lang="en-US" sz="1600" dirty="0" smtClean="0">
                <a:latin typeface="Geneva"/>
                <a:cs typeface="Geneva"/>
              </a:rPr>
              <a:t> is</a:t>
            </a:r>
          </a:p>
          <a:p>
            <a:pPr marL="822960" lvl="1" indent="-457200"/>
            <a:r>
              <a:rPr lang="en-US" sz="1600" dirty="0" smtClean="0">
                <a:latin typeface="Geneva"/>
                <a:cs typeface="Geneva"/>
              </a:rPr>
              <a:t>check of het </a:t>
            </a:r>
            <a:r>
              <a:rPr lang="en-US" sz="1600" dirty="0" err="1" smtClean="0">
                <a:latin typeface="Geneva"/>
                <a:cs typeface="Geneva"/>
              </a:rPr>
              <a:t>begrepen</a:t>
            </a:r>
            <a:r>
              <a:rPr lang="en-US" sz="1600" dirty="0" smtClean="0">
                <a:latin typeface="Geneva"/>
                <a:cs typeface="Geneva"/>
              </a:rPr>
              <a:t> is</a:t>
            </a:r>
          </a:p>
          <a:p>
            <a:pPr marL="822960" lvl="1" indent="-457200"/>
            <a:r>
              <a:rPr lang="en-US" sz="1600" dirty="0" smtClean="0">
                <a:latin typeface="Geneva"/>
                <a:cs typeface="Geneva"/>
              </a:rPr>
              <a:t>check of het </a:t>
            </a:r>
            <a:r>
              <a:rPr lang="en-US" sz="1600" dirty="0" err="1" smtClean="0">
                <a:latin typeface="Geneva"/>
                <a:cs typeface="Geneva"/>
              </a:rPr>
              <a:t>beleid</a:t>
            </a:r>
            <a:r>
              <a:rPr lang="en-US" sz="1600" dirty="0" smtClean="0">
                <a:latin typeface="Geneva"/>
                <a:cs typeface="Geneva"/>
              </a:rPr>
              <a:t> </a:t>
            </a:r>
            <a:r>
              <a:rPr lang="en-US" sz="1600" dirty="0" err="1" smtClean="0">
                <a:latin typeface="Geneva"/>
                <a:cs typeface="Geneva"/>
              </a:rPr>
              <a:t>uitvoerbaar</a:t>
            </a:r>
            <a:r>
              <a:rPr lang="en-US" sz="1600" dirty="0" smtClean="0">
                <a:latin typeface="Geneva"/>
                <a:cs typeface="Geneva"/>
              </a:rPr>
              <a:t> is </a:t>
            </a:r>
            <a:r>
              <a:rPr lang="en-US" sz="1600" dirty="0" err="1" smtClean="0">
                <a:latin typeface="Geneva"/>
                <a:cs typeface="Geneva"/>
              </a:rPr>
              <a:t>voor</a:t>
            </a:r>
            <a:r>
              <a:rPr lang="en-US" sz="1600" dirty="0" smtClean="0">
                <a:latin typeface="Geneva"/>
                <a:cs typeface="Geneva"/>
              </a:rPr>
              <a:t> </a:t>
            </a:r>
            <a:r>
              <a:rPr lang="en-US" sz="1600" dirty="0" err="1" smtClean="0">
                <a:latin typeface="Geneva"/>
                <a:cs typeface="Geneva"/>
              </a:rPr>
              <a:t>deze</a:t>
            </a:r>
            <a:r>
              <a:rPr lang="en-US" sz="1600" dirty="0" smtClean="0">
                <a:latin typeface="Geneva"/>
                <a:cs typeface="Geneva"/>
              </a:rPr>
              <a:t> </a:t>
            </a:r>
            <a:r>
              <a:rPr lang="en-US" sz="1600" dirty="0" err="1" smtClean="0">
                <a:latin typeface="Geneva"/>
                <a:cs typeface="Geneva"/>
              </a:rPr>
              <a:t>patiënt</a:t>
            </a:r>
            <a:r>
              <a:rPr lang="en-US" sz="1600" dirty="0" smtClean="0">
                <a:latin typeface="Geneva"/>
                <a:cs typeface="Geneva"/>
              </a:rPr>
              <a:t>.</a:t>
            </a:r>
          </a:p>
          <a:p>
            <a:pPr marL="822960" lvl="1" indent="-457200">
              <a:buNone/>
            </a:pPr>
            <a:r>
              <a:rPr lang="en-US" sz="1600" dirty="0" smtClean="0">
                <a:latin typeface="Geneva"/>
                <a:cs typeface="Geneva"/>
              </a:rPr>
              <a:t>	</a:t>
            </a:r>
            <a:endParaRPr lang="en-US" sz="1600" dirty="0">
              <a:latin typeface="Geneva"/>
              <a:cs typeface="Genev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onzekerheid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err="1" smtClean="0"/>
              <a:t>Voorbereiding</a:t>
            </a:r>
            <a:r>
              <a:rPr lang="en-US" sz="2000" b="1" dirty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zelfstudie</a:t>
            </a:r>
            <a:r>
              <a:rPr lang="en-US" sz="2000" b="1" dirty="0" smtClean="0"/>
              <a:t>: 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H&amp;W </a:t>
            </a:r>
            <a:r>
              <a:rPr lang="en-US" sz="2000" dirty="0" smtClean="0"/>
              <a:t>2016 no.11 </a:t>
            </a:r>
            <a:r>
              <a:rPr lang="en-US" sz="2000" dirty="0" err="1" smtClean="0"/>
              <a:t>pag</a:t>
            </a:r>
            <a:r>
              <a:rPr lang="en-US" sz="2000" dirty="0" smtClean="0"/>
              <a:t>. </a:t>
            </a:r>
            <a:r>
              <a:rPr lang="en-US" sz="2000" dirty="0" smtClean="0"/>
              <a:t>478-483, Erik </a:t>
            </a:r>
            <a:r>
              <a:rPr lang="en-US" sz="2000" dirty="0" err="1" smtClean="0"/>
              <a:t>Stolper</a:t>
            </a:r>
            <a:r>
              <a:rPr lang="en-US" sz="2000" dirty="0" smtClean="0"/>
              <a:t> et al. ‘</a:t>
            </a:r>
            <a:r>
              <a:rPr lang="en-US" sz="2000" dirty="0" err="1" smtClean="0"/>
              <a:t>Diagnostisch</a:t>
            </a:r>
            <a:r>
              <a:rPr lang="en-US" sz="2000" dirty="0" smtClean="0"/>
              <a:t> </a:t>
            </a:r>
            <a:r>
              <a:rPr lang="en-US" sz="2000" dirty="0" err="1" smtClean="0"/>
              <a:t>denken</a:t>
            </a:r>
            <a:r>
              <a:rPr lang="en-US" sz="2000" dirty="0" smtClean="0"/>
              <a:t> over </a:t>
            </a:r>
            <a:r>
              <a:rPr lang="en-US" sz="2000" dirty="0" err="1" smtClean="0"/>
              <a:t>alledaagse</a:t>
            </a:r>
            <a:r>
              <a:rPr lang="en-US" sz="2000" dirty="0" smtClean="0"/>
              <a:t> </a:t>
            </a:r>
            <a:r>
              <a:rPr lang="en-US" sz="2000" dirty="0" err="1" smtClean="0"/>
              <a:t>ziekten</a:t>
            </a:r>
            <a:r>
              <a:rPr lang="en-US" sz="2000" dirty="0" smtClean="0"/>
              <a:t>’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H&amp;W 2016 no.11 </a:t>
            </a:r>
            <a:r>
              <a:rPr lang="en-US" sz="2000" dirty="0" err="1" smtClean="0"/>
              <a:t>pag</a:t>
            </a:r>
            <a:r>
              <a:rPr lang="en-US" sz="2000" dirty="0" smtClean="0"/>
              <a:t>. 499-502, Sigrid Hendriks et al. </a:t>
            </a:r>
            <a:r>
              <a:rPr lang="en-US" sz="2000" dirty="0" smtClean="0"/>
              <a:t>‘</a:t>
            </a:r>
            <a:r>
              <a:rPr lang="en-US" sz="2000" dirty="0" err="1" smtClean="0"/>
              <a:t>Zeldzame</a:t>
            </a:r>
            <a:r>
              <a:rPr lang="en-US" sz="2000" dirty="0" smtClean="0"/>
              <a:t> </a:t>
            </a:r>
            <a:r>
              <a:rPr lang="en-US" sz="2000" dirty="0" err="1" smtClean="0"/>
              <a:t>ziekten</a:t>
            </a:r>
            <a:r>
              <a:rPr lang="en-US" sz="2000" dirty="0" smtClean="0"/>
              <a:t>,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onmogelijke</a:t>
            </a:r>
            <a:r>
              <a:rPr lang="en-US" sz="2000" dirty="0" smtClean="0"/>
              <a:t> </a:t>
            </a:r>
            <a:r>
              <a:rPr lang="en-US" sz="2000" dirty="0" err="1" smtClean="0"/>
              <a:t>diagnostische</a:t>
            </a:r>
            <a:r>
              <a:rPr lang="en-US" sz="2000" dirty="0" smtClean="0"/>
              <a:t> </a:t>
            </a:r>
            <a:r>
              <a:rPr lang="en-US" sz="2000" dirty="0" err="1" smtClean="0"/>
              <a:t>opgave</a:t>
            </a:r>
            <a:r>
              <a:rPr lang="en-US" sz="2000" dirty="0" smtClean="0"/>
              <a:t>?’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Observatie</a:t>
            </a:r>
            <a:r>
              <a:rPr lang="en-US" sz="2000" dirty="0" smtClean="0"/>
              <a:t> </a:t>
            </a:r>
            <a:r>
              <a:rPr lang="en-US" sz="2000" dirty="0" err="1" smtClean="0"/>
              <a:t>opdracht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Leergesprek</a:t>
            </a:r>
            <a:r>
              <a:rPr lang="en-US" sz="2000" dirty="0" smtClean="0"/>
              <a:t>, interview de HAO over </a:t>
            </a:r>
            <a:r>
              <a:rPr lang="en-US" sz="2000" dirty="0" err="1" smtClean="0"/>
              <a:t>diens</a:t>
            </a:r>
            <a:r>
              <a:rPr lang="en-US" sz="2000" dirty="0" smtClean="0"/>
              <a:t> </a:t>
            </a:r>
            <a:r>
              <a:rPr lang="en-US" sz="2000" dirty="0" err="1" smtClean="0"/>
              <a:t>leerproces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diens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strategie</a:t>
            </a:r>
            <a:r>
              <a:rPr lang="en-US" sz="2000" dirty="0" smtClean="0"/>
              <a:t> op </a:t>
            </a:r>
            <a:r>
              <a:rPr lang="en-US" sz="2000" dirty="0" err="1" smtClean="0"/>
              <a:t>dit</a:t>
            </a:r>
            <a:r>
              <a:rPr lang="en-US" sz="2000" dirty="0" smtClean="0"/>
              <a:t> </a:t>
            </a:r>
            <a:r>
              <a:rPr lang="en-US" sz="2000" dirty="0" err="1" smtClean="0"/>
              <a:t>gebied</a:t>
            </a:r>
            <a:endParaRPr lang="en-US" sz="20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Omgaan</a:t>
            </a:r>
            <a:r>
              <a:rPr lang="en-US" dirty="0" smtClean="0"/>
              <a:t> met </a:t>
            </a:r>
            <a:r>
              <a:rPr lang="en-US" dirty="0" err="1" smtClean="0"/>
              <a:t>onzekerheid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u="sng" dirty="0" err="1" smtClean="0"/>
              <a:t>Programma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err="1" smtClean="0"/>
              <a:t>Omgaan</a:t>
            </a:r>
            <a:r>
              <a:rPr lang="en-US" dirty="0" smtClean="0"/>
              <a:t> met je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onzekerheid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Besliskundige</a:t>
            </a:r>
            <a:r>
              <a:rPr lang="en-US" dirty="0" smtClean="0"/>
              <a:t> </a:t>
            </a:r>
            <a:r>
              <a:rPr lang="en-US" dirty="0" err="1" smtClean="0"/>
              <a:t>strategieën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onzekerheid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gesprek</a:t>
            </a:r>
            <a:r>
              <a:rPr lang="en-US" dirty="0" smtClean="0"/>
              <a:t> met de </a:t>
            </a:r>
            <a:r>
              <a:rPr lang="en-US" dirty="0" err="1" smtClean="0"/>
              <a:t>patiënt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onzekerheid</a:t>
            </a:r>
            <a:r>
              <a:rPr lang="en-US" dirty="0" smtClean="0"/>
              <a:t> (APC)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Omgaan</a:t>
            </a:r>
            <a:r>
              <a:rPr lang="en-US" dirty="0" smtClean="0"/>
              <a:t> met </a:t>
            </a:r>
            <a:r>
              <a:rPr lang="en-US" dirty="0" err="1" smtClean="0"/>
              <a:t>onzekerheid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Van </a:t>
            </a:r>
            <a:r>
              <a:rPr lang="en-US" sz="3200" dirty="0" err="1" smtClean="0"/>
              <a:t>klacht</a:t>
            </a:r>
            <a:r>
              <a:rPr lang="en-US" sz="3200" dirty="0" smtClean="0"/>
              <a:t> </a:t>
            </a:r>
            <a:r>
              <a:rPr lang="en-US" sz="3200" dirty="0" err="1" smtClean="0"/>
              <a:t>naar</a:t>
            </a:r>
            <a:r>
              <a:rPr lang="en-US" sz="3200" dirty="0" smtClean="0"/>
              <a:t> ‘diagnose’: </a:t>
            </a:r>
            <a:r>
              <a:rPr lang="en-US" sz="3200" dirty="0" err="1" smtClean="0"/>
              <a:t>kennis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286000"/>
            <a:ext cx="1676400" cy="2057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Alledaagse</a:t>
            </a:r>
            <a:endParaRPr lang="en-US" sz="2000" dirty="0" smtClean="0"/>
          </a:p>
          <a:p>
            <a:r>
              <a:rPr lang="en-US" sz="2000" dirty="0" err="1" smtClean="0"/>
              <a:t>klachten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916680" y="2286000"/>
            <a:ext cx="1569720" cy="2057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8800" dirty="0" smtClean="0"/>
              <a:t>?</a:t>
            </a: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6469380" y="2286000"/>
            <a:ext cx="2217420" cy="2057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Vakinhoudelijk</a:t>
            </a:r>
            <a:r>
              <a:rPr lang="en-US" dirty="0" smtClean="0"/>
              <a:t> </a:t>
            </a:r>
            <a:r>
              <a:rPr lang="en-US" dirty="0" err="1" smtClean="0"/>
              <a:t>denkmodel</a:t>
            </a:r>
            <a:endParaRPr lang="en-US" dirty="0"/>
          </a:p>
        </p:txBody>
      </p:sp>
      <p:sp>
        <p:nvSpPr>
          <p:cNvPr id="7" name="Up-Down Arrow 6"/>
          <p:cNvSpPr/>
          <p:nvPr/>
        </p:nvSpPr>
        <p:spPr>
          <a:xfrm rot="5400000">
            <a:off x="3131820" y="2774527"/>
            <a:ext cx="548640" cy="102108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Up-Down Arrow 7"/>
          <p:cNvSpPr/>
          <p:nvPr/>
        </p:nvSpPr>
        <p:spPr>
          <a:xfrm rot="5400000">
            <a:off x="5703570" y="2793577"/>
            <a:ext cx="548640" cy="98298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Left-Right Arrow 8"/>
          <p:cNvSpPr/>
          <p:nvPr/>
        </p:nvSpPr>
        <p:spPr>
          <a:xfrm>
            <a:off x="1219200" y="4856480"/>
            <a:ext cx="7467600" cy="78232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Beleid</a:t>
            </a:r>
            <a:r>
              <a:rPr lang="en-US" dirty="0" smtClean="0"/>
              <a:t> </a:t>
            </a:r>
            <a:r>
              <a:rPr lang="en-US" dirty="0" err="1" smtClean="0"/>
              <a:t>bepalen</a:t>
            </a:r>
            <a:r>
              <a:rPr lang="en-US" dirty="0" smtClean="0"/>
              <a:t>								Diagnose </a:t>
            </a:r>
            <a:r>
              <a:rPr lang="en-US" dirty="0" err="1" smtClean="0"/>
              <a:t>stellen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Van </a:t>
            </a:r>
            <a:r>
              <a:rPr lang="en-US" sz="3200" dirty="0" err="1" smtClean="0"/>
              <a:t>klacht</a:t>
            </a:r>
            <a:r>
              <a:rPr lang="en-US" sz="3200" dirty="0" smtClean="0"/>
              <a:t> </a:t>
            </a:r>
            <a:r>
              <a:rPr lang="en-US" sz="3200" dirty="0" err="1" smtClean="0"/>
              <a:t>naar</a:t>
            </a:r>
            <a:r>
              <a:rPr lang="en-US" sz="3200" dirty="0" smtClean="0"/>
              <a:t> ‘diagnose’: </a:t>
            </a:r>
            <a:r>
              <a:rPr lang="en-US" sz="3200" dirty="0" err="1" smtClean="0"/>
              <a:t>kennis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286000"/>
            <a:ext cx="1676400" cy="2057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Alledaagse</a:t>
            </a:r>
            <a:endParaRPr lang="en-US" sz="2000" dirty="0" smtClean="0"/>
          </a:p>
          <a:p>
            <a:r>
              <a:rPr lang="en-US" sz="2000" dirty="0" err="1" smtClean="0"/>
              <a:t>klachten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916680" y="2286000"/>
            <a:ext cx="1569720" cy="2057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Kennis</a:t>
            </a:r>
            <a:r>
              <a:rPr lang="en-US" sz="2000" dirty="0" smtClean="0"/>
              <a:t>: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err="1" smtClean="0"/>
              <a:t>Medisch</a:t>
            </a:r>
            <a:endParaRPr lang="en-US" sz="2000" dirty="0" smtClean="0"/>
          </a:p>
          <a:p>
            <a:pPr algn="ctr"/>
            <a:r>
              <a:rPr lang="en-US" sz="2000" dirty="0" err="1" smtClean="0"/>
              <a:t>Ervaring</a:t>
            </a:r>
            <a:endParaRPr lang="en-US" sz="2000" dirty="0" smtClean="0"/>
          </a:p>
          <a:p>
            <a:pPr algn="ctr"/>
            <a:r>
              <a:rPr lang="en-US" sz="2000" dirty="0" smtClean="0"/>
              <a:t>Context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469380" y="2286000"/>
            <a:ext cx="2217420" cy="2057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Vakinhoudelijk</a:t>
            </a:r>
            <a:r>
              <a:rPr lang="en-US" dirty="0" smtClean="0"/>
              <a:t> </a:t>
            </a:r>
            <a:r>
              <a:rPr lang="en-US" dirty="0" err="1" smtClean="0"/>
              <a:t>denkmodel</a:t>
            </a:r>
            <a:endParaRPr lang="en-US" dirty="0"/>
          </a:p>
        </p:txBody>
      </p:sp>
      <p:sp>
        <p:nvSpPr>
          <p:cNvPr id="7" name="Up-Down Arrow 6"/>
          <p:cNvSpPr/>
          <p:nvPr/>
        </p:nvSpPr>
        <p:spPr>
          <a:xfrm rot="5400000">
            <a:off x="3131820" y="2774527"/>
            <a:ext cx="548640" cy="102108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Up-Down Arrow 7"/>
          <p:cNvSpPr/>
          <p:nvPr/>
        </p:nvSpPr>
        <p:spPr>
          <a:xfrm rot="5400000">
            <a:off x="5703570" y="2793577"/>
            <a:ext cx="548640" cy="98298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Left-Right Arrow 8"/>
          <p:cNvSpPr/>
          <p:nvPr/>
        </p:nvSpPr>
        <p:spPr>
          <a:xfrm>
            <a:off x="1219200" y="4856480"/>
            <a:ext cx="7467600" cy="78232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Beleid</a:t>
            </a:r>
            <a:r>
              <a:rPr lang="en-US" dirty="0" smtClean="0"/>
              <a:t> </a:t>
            </a:r>
            <a:r>
              <a:rPr lang="en-US" dirty="0" err="1" smtClean="0"/>
              <a:t>bepalen</a:t>
            </a:r>
            <a:r>
              <a:rPr lang="en-US" dirty="0" smtClean="0"/>
              <a:t>								Diagnose </a:t>
            </a:r>
            <a:r>
              <a:rPr lang="en-US" dirty="0" err="1" smtClean="0"/>
              <a:t>stellen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Van </a:t>
            </a:r>
            <a:r>
              <a:rPr lang="en-US" sz="3200" dirty="0" err="1" smtClean="0"/>
              <a:t>klacht</a:t>
            </a:r>
            <a:r>
              <a:rPr lang="en-US" sz="3200" dirty="0" smtClean="0"/>
              <a:t> </a:t>
            </a:r>
            <a:r>
              <a:rPr lang="en-US" sz="3200" dirty="0" err="1" smtClean="0"/>
              <a:t>naar</a:t>
            </a:r>
            <a:r>
              <a:rPr lang="en-US" sz="3200" dirty="0" smtClean="0"/>
              <a:t> ‘diagnose’: </a:t>
            </a:r>
            <a:r>
              <a:rPr lang="en-US" sz="3200" dirty="0" err="1" smtClean="0"/>
              <a:t>denkproces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286000"/>
            <a:ext cx="1676400" cy="2057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Alledaagse</a:t>
            </a:r>
            <a:endParaRPr lang="en-US" sz="2000" dirty="0" smtClean="0"/>
          </a:p>
          <a:p>
            <a:r>
              <a:rPr lang="en-US" sz="2000" dirty="0" err="1" smtClean="0"/>
              <a:t>klachten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916680" y="2286000"/>
            <a:ext cx="1569720" cy="2057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Denken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sz="1600" dirty="0" smtClean="0"/>
              <a:t>‘</a:t>
            </a:r>
            <a:r>
              <a:rPr lang="en-US" sz="1600" dirty="0" err="1" smtClean="0"/>
              <a:t>snel</a:t>
            </a:r>
            <a:r>
              <a:rPr lang="en-US" sz="1600" dirty="0" smtClean="0"/>
              <a:t>’ (scripts)</a:t>
            </a:r>
          </a:p>
          <a:p>
            <a:endParaRPr lang="en-US" sz="1600" dirty="0" smtClean="0"/>
          </a:p>
          <a:p>
            <a:r>
              <a:rPr lang="en-US" sz="1600" dirty="0" smtClean="0"/>
              <a:t>‘</a:t>
            </a:r>
            <a:r>
              <a:rPr lang="en-US" sz="1600" dirty="0" err="1" smtClean="0"/>
              <a:t>traag</a:t>
            </a:r>
            <a:r>
              <a:rPr lang="en-US" sz="1600" dirty="0" smtClean="0"/>
              <a:t>’ </a:t>
            </a:r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analytisch</a:t>
            </a:r>
            <a:r>
              <a:rPr lang="en-US" sz="1600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469380" y="2286000"/>
            <a:ext cx="2217420" cy="20574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Vakinhoudelijk</a:t>
            </a:r>
            <a:r>
              <a:rPr lang="en-US" dirty="0" smtClean="0"/>
              <a:t> </a:t>
            </a:r>
            <a:r>
              <a:rPr lang="en-US" dirty="0" err="1" smtClean="0"/>
              <a:t>denkmodel</a:t>
            </a:r>
            <a:endParaRPr lang="en-US" dirty="0"/>
          </a:p>
        </p:txBody>
      </p:sp>
      <p:sp>
        <p:nvSpPr>
          <p:cNvPr id="7" name="Up-Down Arrow 6"/>
          <p:cNvSpPr/>
          <p:nvPr/>
        </p:nvSpPr>
        <p:spPr>
          <a:xfrm rot="5400000">
            <a:off x="3131820" y="2774527"/>
            <a:ext cx="548640" cy="102108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Up-Down Arrow 7"/>
          <p:cNvSpPr/>
          <p:nvPr/>
        </p:nvSpPr>
        <p:spPr>
          <a:xfrm rot="5400000">
            <a:off x="5703570" y="2793577"/>
            <a:ext cx="548640" cy="982980"/>
          </a:xfrm>
          <a:prstGeom prst="up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Left-Right Arrow 8"/>
          <p:cNvSpPr/>
          <p:nvPr/>
        </p:nvSpPr>
        <p:spPr>
          <a:xfrm>
            <a:off x="1219200" y="4856480"/>
            <a:ext cx="7467600" cy="78232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Beleid</a:t>
            </a:r>
            <a:r>
              <a:rPr lang="en-US" dirty="0" smtClean="0"/>
              <a:t> </a:t>
            </a:r>
            <a:r>
              <a:rPr lang="en-US" dirty="0" err="1" smtClean="0"/>
              <a:t>bepalen</a:t>
            </a:r>
            <a:r>
              <a:rPr lang="en-US" dirty="0" smtClean="0"/>
              <a:t>								Diagnose </a:t>
            </a:r>
            <a:r>
              <a:rPr lang="en-US" dirty="0" err="1" smtClean="0"/>
              <a:t>stellen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/>
              <a:t>honkbal</a:t>
            </a:r>
            <a:r>
              <a:rPr lang="en-US" dirty="0"/>
              <a:t> </a:t>
            </a:r>
            <a:r>
              <a:rPr lang="en-US" dirty="0" err="1"/>
              <a:t>knuppel</a:t>
            </a:r>
            <a:r>
              <a:rPr lang="en-US" dirty="0"/>
              <a:t> met </a:t>
            </a:r>
            <a:r>
              <a:rPr lang="en-US" dirty="0" err="1"/>
              <a:t>bal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€1.10.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De </a:t>
            </a:r>
            <a:r>
              <a:rPr lang="en-US" dirty="0" err="1"/>
              <a:t>knuppel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€1 </a:t>
            </a:r>
            <a:r>
              <a:rPr lang="en-US" dirty="0" err="1"/>
              <a:t>meerdan</a:t>
            </a:r>
            <a:r>
              <a:rPr lang="en-US" dirty="0"/>
              <a:t> de bal. </a:t>
            </a:r>
            <a:endParaRPr lang="en-US" dirty="0" smtClean="0"/>
          </a:p>
          <a:p>
            <a:pPr marL="109728" indent="0">
              <a:buNone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/>
              <a:t>kost</a:t>
            </a:r>
            <a:r>
              <a:rPr lang="en-US" dirty="0"/>
              <a:t> de </a:t>
            </a:r>
            <a:r>
              <a:rPr lang="en-US" dirty="0" err="1"/>
              <a:t>bal</a:t>
            </a:r>
            <a:r>
              <a:rPr lang="en-US" dirty="0"/>
              <a:t>?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Thinking </a:t>
            </a:r>
            <a:r>
              <a:rPr lang="nl-NL" dirty="0" err="1" smtClean="0"/>
              <a:t>fast</a:t>
            </a:r>
            <a:r>
              <a:rPr lang="nl-NL" dirty="0" smtClean="0"/>
              <a:t>, thinking slow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1701800"/>
            <a:ext cx="2374652" cy="145595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581128"/>
            <a:ext cx="1926456" cy="19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 txBox="1"/>
          <p:nvPr/>
        </p:nvSpPr>
        <p:spPr>
          <a:xfrm>
            <a:off x="1571703" y="945921"/>
            <a:ext cx="6911579" cy="497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defTabSz="320164"/>
            <a:r>
              <a:rPr lang="nl-NL" sz="2800" b="1" dirty="0">
                <a:solidFill>
                  <a:srgbClr val="CD0233"/>
                </a:solidFill>
                <a:latin typeface="Arial"/>
                <a:cs typeface="Arial"/>
              </a:rPr>
              <a:t>        </a:t>
            </a:r>
            <a:r>
              <a:rPr lang="nl-NL" sz="3200" b="1" dirty="0">
                <a:solidFill>
                  <a:srgbClr val="CD0233"/>
                </a:solidFill>
                <a:latin typeface="Arial"/>
                <a:cs typeface="Arial"/>
              </a:rPr>
              <a:t>Systeem 1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title" idx="4294967295"/>
          </p:nvPr>
        </p:nvSpPr>
        <p:spPr>
          <a:xfrm>
            <a:off x="1089500" y="2036047"/>
            <a:ext cx="7661671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410" lvl="1">
              <a:spcBef>
                <a:spcPts val="1312"/>
              </a:spcBef>
            </a:pPr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/>
            </a:r>
            <a:b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</a:br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snel, automatisch, onbewust</a:t>
            </a:r>
            <a:r>
              <a:rPr lang="nl-NL" sz="1100" dirty="0">
                <a:solidFill>
                  <a:srgbClr val="0C618C"/>
                </a:solidFill>
                <a:latin typeface="Arial"/>
                <a:cs typeface="Arial"/>
              </a:rPr>
              <a:t>	</a:t>
            </a:r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                        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IMG_838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4" y="327824"/>
            <a:ext cx="1746035" cy="1868629"/>
          </a:xfrm>
          <a:prstGeom prst="rect">
            <a:avLst/>
          </a:prstGeom>
        </p:spPr>
      </p:pic>
      <p:pic>
        <p:nvPicPr>
          <p:cNvPr id="4" name="Afbeelding 3" descr="IMG_83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78" y="2451495"/>
            <a:ext cx="2638466" cy="1361789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947047" y="910906"/>
            <a:ext cx="3750469" cy="411171"/>
          </a:xfrm>
          <a:prstGeom prst="rect">
            <a:avLst/>
          </a:prstGeom>
          <a:noFill/>
        </p:spPr>
        <p:txBody>
          <a:bodyPr wrap="square" lIns="64039" tIns="32010" rIns="64039" bIns="32010" rtlCol="0">
            <a:spAutoFit/>
          </a:bodyPr>
          <a:lstStyle/>
          <a:p>
            <a:pPr defTabSz="320164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‘intuïtieve denksysteem’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75656" y="5229200"/>
            <a:ext cx="3268266" cy="411171"/>
          </a:xfrm>
          <a:prstGeom prst="rect">
            <a:avLst/>
          </a:prstGeom>
          <a:noFill/>
        </p:spPr>
        <p:txBody>
          <a:bodyPr wrap="square" lIns="64039" tIns="32010" rIns="64039" bIns="32010" rtlCol="0">
            <a:spAutoFit/>
          </a:bodyPr>
          <a:lstStyle/>
          <a:p>
            <a:pPr defTabSz="320164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zwakte: tunnelvisie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54204" y="4607719"/>
            <a:ext cx="3268266" cy="757419"/>
          </a:xfrm>
          <a:prstGeom prst="rect">
            <a:avLst/>
          </a:prstGeom>
          <a:noFill/>
        </p:spPr>
        <p:txBody>
          <a:bodyPr wrap="square" lIns="64039" tIns="32010" rIns="64039" bIns="32010" rtlCol="0">
            <a:spAutoFit/>
          </a:bodyPr>
          <a:lstStyle/>
          <a:p>
            <a:pPr defTabSz="320164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ziektescript</a:t>
            </a:r>
          </a:p>
          <a:p>
            <a:pPr defTabSz="320164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         + label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89609" y="4179172"/>
            <a:ext cx="2571750" cy="411171"/>
          </a:xfrm>
          <a:prstGeom prst="rect">
            <a:avLst/>
          </a:prstGeom>
          <a:noFill/>
        </p:spPr>
        <p:txBody>
          <a:bodyPr wrap="square" lIns="64039" tIns="32010" rIns="64039" bIns="32010" rtlCol="0">
            <a:spAutoFit/>
          </a:bodyPr>
          <a:lstStyle/>
          <a:p>
            <a:pPr defTabSz="320164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patroonherkenning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196578" y="3643390"/>
            <a:ext cx="3107531" cy="411171"/>
          </a:xfrm>
          <a:prstGeom prst="rect">
            <a:avLst/>
          </a:prstGeom>
          <a:noFill/>
        </p:spPr>
        <p:txBody>
          <a:bodyPr wrap="square" lIns="64039" tIns="32010" rIns="64039" bIns="32010" rtlCol="0">
            <a:spAutoFit/>
          </a:bodyPr>
          <a:lstStyle/>
          <a:p>
            <a:pPr defTabSz="320164"/>
            <a:r>
              <a:rPr lang="nl-NL" sz="2200" i="1" dirty="0">
                <a:solidFill>
                  <a:srgbClr val="0C618C"/>
                </a:solidFill>
                <a:latin typeface="Arial"/>
                <a:cs typeface="Arial"/>
              </a:rPr>
              <a:t>associatief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250156" y="3000453"/>
            <a:ext cx="2089547" cy="411171"/>
          </a:xfrm>
          <a:prstGeom prst="rect">
            <a:avLst/>
          </a:prstGeom>
          <a:noFill/>
        </p:spPr>
        <p:txBody>
          <a:bodyPr wrap="square" lIns="64039" tIns="32010" rIns="64039" bIns="32010" rtlCol="0">
            <a:spAutoFit/>
          </a:bodyPr>
          <a:lstStyle/>
          <a:p>
            <a:pPr defTabSz="320164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pop-up</a:t>
            </a:r>
          </a:p>
        </p:txBody>
      </p:sp>
      <p:pic>
        <p:nvPicPr>
          <p:cNvPr id="12" name="Afbeelding 11" descr="IMG_841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2732486"/>
            <a:ext cx="1232297" cy="1101066"/>
          </a:xfrm>
          <a:prstGeom prst="rect">
            <a:avLst/>
          </a:prstGeom>
        </p:spPr>
      </p:pic>
      <p:pic>
        <p:nvPicPr>
          <p:cNvPr id="13" name="Afbeelding 12" descr="IMG_845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66" y="5572125"/>
            <a:ext cx="1446609" cy="964406"/>
          </a:xfrm>
          <a:prstGeom prst="rect">
            <a:avLst/>
          </a:prstGeom>
        </p:spPr>
      </p:pic>
      <p:pic>
        <p:nvPicPr>
          <p:cNvPr id="16" name="Afbeelding 15" descr="IMG_852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85" y="4179094"/>
            <a:ext cx="1714499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/>
      <p:bldP spid="5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 txBox="1"/>
          <p:nvPr/>
        </p:nvSpPr>
        <p:spPr>
          <a:xfrm>
            <a:off x="1518121" y="932086"/>
            <a:ext cx="6911579" cy="497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29" defTabSz="320230"/>
            <a:r>
              <a:rPr lang="nl-NL" sz="2800" b="1" dirty="0">
                <a:solidFill>
                  <a:srgbClr val="CD0233"/>
                </a:solidFill>
                <a:latin typeface="Arial"/>
                <a:cs typeface="Arial"/>
              </a:rPr>
              <a:t>                  </a:t>
            </a:r>
            <a:r>
              <a:rPr lang="nl-NL" sz="3200" b="1" dirty="0">
                <a:solidFill>
                  <a:srgbClr val="CD0233"/>
                </a:solidFill>
                <a:latin typeface="Arial"/>
                <a:cs typeface="Arial"/>
              </a:rPr>
              <a:t>Systeem 2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title" idx="4294967295"/>
          </p:nvPr>
        </p:nvSpPr>
        <p:spPr>
          <a:xfrm>
            <a:off x="1035855" y="2464668"/>
            <a:ext cx="771524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454" lvl="1">
              <a:spcBef>
                <a:spcPts val="1312"/>
              </a:spcBef>
            </a:pPr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 langzaam, </a:t>
            </a:r>
            <a:r>
              <a:rPr lang="nl-NL" sz="2200" dirty="0" smtClean="0">
                <a:solidFill>
                  <a:srgbClr val="0C618C"/>
                </a:solidFill>
                <a:latin typeface="Arial"/>
                <a:cs typeface="Arial"/>
              </a:rPr>
              <a:t>bewust, ‘lui’	                                                                   </a:t>
            </a:r>
            <a:r>
              <a:rPr lang="nl-NL" sz="1100" dirty="0">
                <a:solidFill>
                  <a:srgbClr val="0C618C"/>
                </a:solidFill>
                <a:latin typeface="Arial"/>
                <a:cs typeface="Arial"/>
              </a:rPr>
              <a:t>	</a:t>
            </a:r>
            <a:endParaRPr lang="nl-N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 descr="IMG_84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482204"/>
            <a:ext cx="2650331" cy="1500188"/>
          </a:xfrm>
          <a:prstGeom prst="rect">
            <a:avLst/>
          </a:prstGeom>
        </p:spPr>
      </p:pic>
      <p:pic>
        <p:nvPicPr>
          <p:cNvPr id="7" name="Afbeelding 6" descr="IMG_842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49" y="2946797"/>
            <a:ext cx="2786063" cy="23812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97138" y="5235657"/>
            <a:ext cx="4393406" cy="403214"/>
          </a:xfrm>
          <a:prstGeom prst="rect">
            <a:avLst/>
          </a:prstGeom>
          <a:noFill/>
        </p:spPr>
        <p:txBody>
          <a:bodyPr wrap="square" lIns="64052" tIns="32017" rIns="64052" bIns="32017" rtlCol="0">
            <a:spAutoFit/>
          </a:bodyPr>
          <a:lstStyle/>
          <a:p>
            <a:pPr defTabSz="320230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zwakte: selectieve</a:t>
            </a:r>
            <a:r>
              <a:rPr lang="nl-NL" sz="2200" dirty="0" smtClean="0">
                <a:solidFill>
                  <a:srgbClr val="0C618C"/>
                </a:solidFill>
                <a:latin typeface="Arial"/>
                <a:cs typeface="Arial"/>
              </a:rPr>
              <a:t> aandacht</a:t>
            </a:r>
            <a:endParaRPr lang="nl-NL" sz="2200" dirty="0">
              <a:solidFill>
                <a:srgbClr val="0C618C"/>
              </a:solidFill>
              <a:latin typeface="Arial"/>
              <a:cs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857500" y="4554214"/>
            <a:ext cx="3536156" cy="411171"/>
          </a:xfrm>
          <a:prstGeom prst="rect">
            <a:avLst/>
          </a:prstGeom>
          <a:noFill/>
        </p:spPr>
        <p:txBody>
          <a:bodyPr wrap="square" lIns="64052" tIns="32017" rIns="64052" bIns="32017" rtlCol="0">
            <a:spAutoFit/>
          </a:bodyPr>
          <a:lstStyle/>
          <a:p>
            <a:pPr defTabSz="320230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klinisch redeneren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857501" y="3857699"/>
            <a:ext cx="2893219" cy="411171"/>
          </a:xfrm>
          <a:prstGeom prst="rect">
            <a:avLst/>
          </a:prstGeom>
          <a:noFill/>
        </p:spPr>
        <p:txBody>
          <a:bodyPr wrap="square" lIns="64052" tIns="32017" rIns="64052" bIns="32017" rtlCol="0">
            <a:spAutoFit/>
          </a:bodyPr>
          <a:lstStyle/>
          <a:p>
            <a:pPr defTabSz="320230"/>
            <a:r>
              <a:rPr lang="nl-NL" sz="2200" dirty="0">
                <a:solidFill>
                  <a:srgbClr val="0C618C"/>
                </a:solidFill>
                <a:latin typeface="Arial"/>
                <a:cs typeface="Arial"/>
              </a:rPr>
              <a:t>checken hypotheses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250156" y="3161183"/>
            <a:ext cx="3053953" cy="411171"/>
          </a:xfrm>
          <a:prstGeom prst="rect">
            <a:avLst/>
          </a:prstGeom>
          <a:noFill/>
        </p:spPr>
        <p:txBody>
          <a:bodyPr wrap="square" lIns="64052" tIns="32017" rIns="64052" bIns="32017" rtlCol="0">
            <a:spAutoFit/>
          </a:bodyPr>
          <a:lstStyle/>
          <a:p>
            <a:pPr defTabSz="320230"/>
            <a:r>
              <a:rPr lang="nl-NL" sz="2200" i="1" dirty="0">
                <a:solidFill>
                  <a:srgbClr val="0C618C"/>
                </a:solidFill>
                <a:latin typeface="Arial"/>
                <a:cs typeface="Arial"/>
              </a:rPr>
              <a:t>analytisch</a:t>
            </a:r>
          </a:p>
        </p:txBody>
      </p:sp>
      <p:pic>
        <p:nvPicPr>
          <p:cNvPr id="3" name="Afbeelding 2" descr="FullSizeRen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44" y="462441"/>
            <a:ext cx="3182103" cy="16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" grpId="0"/>
      <p:bldP spid="6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3207</TotalTime>
  <Words>1015</Words>
  <Application>Microsoft Office PowerPoint</Application>
  <PresentationFormat>On-screen Show (4:3)</PresentationFormat>
  <Paragraphs>181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Pluis of niet pluis  </vt:lpstr>
      <vt:lpstr>Omgaan met onzekerheid deel 2</vt:lpstr>
      <vt:lpstr>Omgaan met onzekerheid deel 2</vt:lpstr>
      <vt:lpstr>Van klacht naar ‘diagnose’: kennis</vt:lpstr>
      <vt:lpstr>Van klacht naar ‘diagnose’: kennis</vt:lpstr>
      <vt:lpstr>Van klacht naar ‘diagnose’: denkproces</vt:lpstr>
      <vt:lpstr>Thinking fast, thinking slow</vt:lpstr>
      <vt:lpstr> snel, automatisch, onbewust                         </vt:lpstr>
      <vt:lpstr> langzaam, bewust, ‘lui’                                                                     </vt:lpstr>
      <vt:lpstr> Systeem 1              </vt:lpstr>
      <vt:lpstr>‘omgaan met onzekerheid is gestoeld op een basis van zekerheid’</vt:lpstr>
      <vt:lpstr>Indeling van mogelijk bestaande onzekerheden</vt:lpstr>
      <vt:lpstr>Besliskundige strategieën bij onzekerheid</vt:lpstr>
      <vt:lpstr>Een prognostische benadering:</vt:lpstr>
      <vt:lpstr>APC bij ‘wat moet ik ermee?’</vt:lpstr>
      <vt:lpstr>APC bij onzekerheid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Pluis of niet pluis</dc:title>
  <dc:creator>Gert</dc:creator>
  <cp:lastModifiedBy>Yeun Ying</cp:lastModifiedBy>
  <cp:revision>73</cp:revision>
  <cp:lastPrinted>2018-04-30T08:39:46Z</cp:lastPrinted>
  <dcterms:created xsi:type="dcterms:W3CDTF">2017-02-21T05:46:07Z</dcterms:created>
  <dcterms:modified xsi:type="dcterms:W3CDTF">2018-06-14T14:55:49Z</dcterms:modified>
</cp:coreProperties>
</file>