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83" r:id="rId1"/>
    <p:sldMasterId id="2147483684" r:id="rId2"/>
  </p:sldMasterIdLst>
  <p:notesMasterIdLst>
    <p:notesMasterId r:id="rId24"/>
  </p:notesMasterIdLst>
  <p:sldIdLst>
    <p:sldId id="389" r:id="rId3"/>
    <p:sldId id="415" r:id="rId4"/>
    <p:sldId id="363" r:id="rId5"/>
    <p:sldId id="405" r:id="rId6"/>
    <p:sldId id="409" r:id="rId7"/>
    <p:sldId id="402" r:id="rId8"/>
    <p:sldId id="403" r:id="rId9"/>
    <p:sldId id="357" r:id="rId10"/>
    <p:sldId id="406" r:id="rId11"/>
    <p:sldId id="366" r:id="rId12"/>
    <p:sldId id="364" r:id="rId13"/>
    <p:sldId id="407" r:id="rId14"/>
    <p:sldId id="375" r:id="rId15"/>
    <p:sldId id="411" r:id="rId16"/>
    <p:sldId id="412" r:id="rId17"/>
    <p:sldId id="410" r:id="rId18"/>
    <p:sldId id="416" r:id="rId19"/>
    <p:sldId id="414" r:id="rId20"/>
    <p:sldId id="417" r:id="rId21"/>
    <p:sldId id="401" r:id="rId22"/>
    <p:sldId id="392"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265269-FADC-DDEB-5018-552E33DB75A0}" name="joan boeke" initials="jb" userId="84dbd2f40993b80e" providerId="Windows Live"/>
  <p188:author id="{ECC736DC-E900-8330-013D-E94E456017F6}" name="Lishia Oei" initials="LO" userId="208ca5f9855f9c3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FEBE7D-4E88-48BE-B5A1-E0A9DE4C89CC}">
  <a:tblStyle styleId="{7FFEBE7D-4E88-48BE-B5A1-E0A9DE4C89CC}"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7F0F4"/>
          </a:solidFill>
        </a:fill>
      </a:tcStyle>
    </a:wholeTbl>
    <a:band1H>
      <a:tcTxStyle/>
      <a:tcStyle>
        <a:tcBdr/>
        <a:fill>
          <a:solidFill>
            <a:srgbClr val="CCDFE8"/>
          </a:solidFill>
        </a:fill>
      </a:tcStyle>
    </a:band1H>
    <a:band2H>
      <a:tcTxStyle/>
      <a:tcStyle>
        <a:tcBdr/>
      </a:tcStyle>
    </a:band2H>
    <a:band1V>
      <a:tcTxStyle/>
      <a:tcStyle>
        <a:tcBdr/>
        <a:fill>
          <a:solidFill>
            <a:srgbClr val="CCDFE8"/>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43" autoAdjust="0"/>
    <p:restoredTop sz="82313" autoAdjust="0"/>
  </p:normalViewPr>
  <p:slideViewPr>
    <p:cSldViewPr>
      <p:cViewPr varScale="1">
        <p:scale>
          <a:sx n="65" d="100"/>
          <a:sy n="65" d="100"/>
        </p:scale>
        <p:origin x="60" y="184"/>
      </p:cViewPr>
      <p:guideLst>
        <p:guide orient="horz" pos="1620"/>
        <p:guide pos="2880"/>
      </p:guideLst>
    </p:cSldViewPr>
  </p:slideViewPr>
  <p:notesTextViewPr>
    <p:cViewPr>
      <p:scale>
        <a:sx n="100" d="100"/>
        <a:sy n="100" d="100"/>
      </p:scale>
      <p:origin x="0" y="0"/>
    </p:cViewPr>
  </p:notesTextViewPr>
  <p:sorterViewPr>
    <p:cViewPr>
      <p:scale>
        <a:sx n="134" d="100"/>
        <a:sy n="13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nl-NL" sz="1200" b="0" i="0" u="none" strike="noStrike" cap="none">
                <a:solidFill>
                  <a:schemeClr val="dk1"/>
                </a:solidFill>
                <a:latin typeface="Calibri"/>
                <a:ea typeface="Calibri"/>
                <a:cs typeface="Calibri"/>
                <a:sym typeface="Calibri"/>
              </a:rPr>
              <a:pPr marL="0" marR="0" lvl="0" indent="0" algn="r" rtl="0">
                <a:spcBef>
                  <a:spcPts val="0"/>
                </a:spcBef>
                <a:buSzPct val="25000"/>
                <a:buNone/>
              </a:pPr>
              <a:t>‹nr.›</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56572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Seksueel</a:t>
            </a:r>
            <a:r>
              <a:rPr lang="nl-NL" baseline="0" dirty="0"/>
              <a:t> misbruik staat voor uiteenlopende vormen van seksueel getinte, ongewenste handelingen. Aanranding, verkrachting, incest, genitale verminking en gedwongen prostitutie. Zo ook verbale seksuele chantage of intimidatie. </a:t>
            </a:r>
            <a:endParaRPr lang="nl-NL" dirty="0"/>
          </a:p>
          <a:p>
            <a:r>
              <a:rPr lang="nl-NL" dirty="0"/>
              <a:t>Verkrachting roept vaak stereotype beeld op van de man</a:t>
            </a:r>
            <a:r>
              <a:rPr lang="nl-NL" baseline="0" dirty="0"/>
              <a:t> in de bosjes, maar de meeste daders zijn een bekende. </a:t>
            </a:r>
          </a:p>
          <a:p>
            <a:r>
              <a:rPr lang="nl-NL" baseline="0" dirty="0"/>
              <a:t>In 80% van de gevallen is het een bekende uit de familie, of iemand die je kent uit de buurt</a:t>
            </a:r>
          </a:p>
          <a:p>
            <a:pPr>
              <a:buNone/>
            </a:pPr>
            <a:endParaRPr lang="nl-NL" dirty="0"/>
          </a:p>
          <a:p>
            <a:endParaRPr lang="nl-NL" baseline="0"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a:t>
            </a:fld>
            <a:endParaRPr lang="nl-NL"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724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https://huisarts.bsl.nl/prevalentie-van-seksueel-geweld-en-presentatie-aan-de-huisarts-uit-bijblijven-6-7-2019/</a:t>
            </a:r>
          </a:p>
        </p:txBody>
      </p:sp>
      <p:sp>
        <p:nvSpPr>
          <p:cNvPr id="4" name="Tijdelijke aanduiding voor dianummer 3"/>
          <p:cNvSpPr>
            <a:spLocks noGrp="1"/>
          </p:cNvSpPr>
          <p:nvPr>
            <p:ph type="sldNum" idx="12"/>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4</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522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Onderzoek onder </a:t>
            </a:r>
            <a:r>
              <a:rPr lang="nl-NL" b="0" i="0" dirty="0">
                <a:solidFill>
                  <a:srgbClr val="000001"/>
                </a:solidFill>
                <a:effectLst/>
                <a:latin typeface="Lato" panose="020B0604020202020204" pitchFamily="34" charset="0"/>
              </a:rPr>
              <a:t>3098 artsen en 440 geneeskundestudenten en coassistenten</a:t>
            </a:r>
            <a:endParaRPr lang="nl-NL" dirty="0"/>
          </a:p>
          <a:p>
            <a:r>
              <a:rPr lang="nl-NL" dirty="0"/>
              <a:t>https://www.medischcontact.nl/nieuws/laatste-nieuws/artikel/metoo-artsen-gaan-niet-vrijuit.htm</a:t>
            </a:r>
          </a:p>
        </p:txBody>
      </p:sp>
      <p:sp>
        <p:nvSpPr>
          <p:cNvPr id="4" name="Tijdelijke aanduiding voor dianummer 3"/>
          <p:cNvSpPr>
            <a:spLocks noGrp="1"/>
          </p:cNvSpPr>
          <p:nvPr>
            <p:ph type="sldNum" idx="12"/>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033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None/>
            </a:pPr>
            <a:r>
              <a:rPr lang="nl-NL" dirty="0"/>
              <a:t>Risicofactoren:</a:t>
            </a:r>
          </a:p>
          <a:p>
            <a:r>
              <a:rPr lang="nl-NL" dirty="0"/>
              <a:t>Laag zelfbeeld, lage intelligentie, gevoeligheid voor psychische problemen.</a:t>
            </a:r>
          </a:p>
          <a:p>
            <a:r>
              <a:rPr lang="nl-NL" dirty="0"/>
              <a:t>Grootste</a:t>
            </a:r>
            <a:r>
              <a:rPr lang="nl-NL" baseline="0" dirty="0"/>
              <a:t> risico factor voor seksueel geweld is eerder seksueel trauma in voorgeschiedenis.</a:t>
            </a:r>
          </a:p>
          <a:p>
            <a:endParaRPr lang="nl-NL"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8</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602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0358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10</a:t>
            </a:fld>
            <a:endParaRPr lang="nl-NL"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nl-NL" dirty="0"/>
              <a:t> Geringe PTSS klachten in het begin na een seksueel trauma is normaal (herbeleving, slaapproblemen, prikkelbaarheid, angst, vermoeidheid). 50% spontaan verdwenen binnen 1 maand. </a:t>
            </a:r>
          </a:p>
          <a:p>
            <a:r>
              <a:rPr lang="nl-NL" dirty="0"/>
              <a:t>Mannen hebben een groter risico op PTSS na verkrachting dan vrouwen</a:t>
            </a:r>
          </a:p>
          <a:p>
            <a:r>
              <a:rPr lang="nl-NL" dirty="0"/>
              <a:t>In het algemeen ontwikkelt na traumatische ervaringen 5% </a:t>
            </a:r>
            <a:r>
              <a:rPr lang="nl-NL" dirty="0" err="1"/>
              <a:t>ptss</a:t>
            </a:r>
            <a:r>
              <a:rPr lang="nl-NL" dirty="0"/>
              <a:t>,</a:t>
            </a:r>
            <a:r>
              <a:rPr lang="nl-NL" baseline="0" dirty="0"/>
              <a:t> </a:t>
            </a:r>
            <a:endParaRPr lang="nl-NL" dirty="0"/>
          </a:p>
          <a:p>
            <a:r>
              <a:rPr lang="nl-NL" dirty="0"/>
              <a:t>DSM is</a:t>
            </a:r>
            <a:r>
              <a:rPr lang="nl-NL" baseline="0" dirty="0"/>
              <a:t> tot nu toe dat je een maand afwacht. Echter bij seksueel geweld zoals bij verkrachting zijn deze cijfers van toepassing, met als gevolg dat er nu onderzoek loopt dat bij verkrachting mogelijk eerder moet worden begonnen met behandeling.</a:t>
            </a:r>
            <a:r>
              <a:rPr lang="nl-NL" dirty="0"/>
              <a:t> </a:t>
            </a:r>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11</a:t>
            </a:fld>
            <a:endParaRPr lang="nl-NL"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None/>
            </a:pPr>
            <a:r>
              <a:rPr lang="nl-NL" dirty="0"/>
              <a:t>Bij</a:t>
            </a:r>
            <a:r>
              <a:rPr lang="nl-NL" baseline="0" dirty="0"/>
              <a:t> vermoeden van </a:t>
            </a:r>
            <a:r>
              <a:rPr lang="nl-NL" i="1" baseline="0" dirty="0"/>
              <a:t>acuut</a:t>
            </a:r>
            <a:r>
              <a:rPr lang="nl-NL" baseline="0" dirty="0"/>
              <a:t> seksueel geweld, misbruik of na seksuele trauma’s is het advies te overleggen met en te verwijzen naar centrum seksueel geweld.</a:t>
            </a:r>
          </a:p>
          <a:p>
            <a:pPr>
              <a:buNone/>
            </a:pPr>
            <a:r>
              <a:rPr lang="nl-NL" baseline="0" dirty="0"/>
              <a:t>Dit is opgericht in 2012, met als doel de specialistische zorg: 1 forensisch, 2 medisch en 3 psychosociaal op 1 plek te centreren. (Dus voor acute opvang, SOA onderzoek, tegen gaan van zwangerschap en sporenonderzoek)</a:t>
            </a:r>
          </a:p>
          <a:p>
            <a:pPr>
              <a:buNone/>
            </a:pPr>
            <a:endParaRPr lang="nl-NL" baseline="0" dirty="0"/>
          </a:p>
          <a:p>
            <a:pPr>
              <a:buNone/>
            </a:pPr>
            <a:r>
              <a:rPr lang="nl-NL" baseline="0" dirty="0"/>
              <a:t>Denk ook aan de KNMG Meldcode, je kan advies vragen bij ‘veilig thuis’.  Het gaat hierbij ook om kans</a:t>
            </a:r>
            <a:r>
              <a:rPr lang="nl-NL" b="1" baseline="0" dirty="0"/>
              <a:t> </a:t>
            </a:r>
            <a:r>
              <a:rPr lang="nl-NL" baseline="0" dirty="0"/>
              <a:t>op herhaling inschatten, bij gevaar moet je melden, anders monitoren.</a:t>
            </a:r>
            <a:endParaRPr lang="nl-NL"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13</a:t>
            </a:fld>
            <a:endParaRPr lang="nl-NL"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18</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852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eldia">
    <p:bg>
      <p:bgPr>
        <a:solidFill>
          <a:schemeClr val="dk2"/>
        </a:solidFill>
        <a:effectLst/>
      </p:bgPr>
    </p:bg>
    <p:spTree>
      <p:nvGrpSpPr>
        <p:cNvPr id="1" name="Shape 18"/>
        <p:cNvGrpSpPr/>
        <p:nvPr/>
      </p:nvGrpSpPr>
      <p:grpSpPr>
        <a:xfrm>
          <a:off x="0" y="0"/>
          <a:ext cx="0" cy="0"/>
          <a:chOff x="0" y="0"/>
          <a:chExt cx="0" cy="0"/>
        </a:xfrm>
      </p:grpSpPr>
      <p:sp>
        <p:nvSpPr>
          <p:cNvPr id="19" name="Shape 19"/>
          <p:cNvSpPr/>
          <p:nvPr/>
        </p:nvSpPr>
        <p:spPr>
          <a:xfrm>
            <a:off x="0" y="4478273"/>
            <a:ext cx="9144000" cy="665226"/>
          </a:xfrm>
          <a:prstGeom prst="rect">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0" name="Shape 20"/>
          <p:cNvSpPr/>
          <p:nvPr/>
        </p:nvSpPr>
        <p:spPr>
          <a:xfrm>
            <a:off x="-9144" y="4539996"/>
            <a:ext cx="2249424" cy="534923"/>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1" name="Shape 21"/>
          <p:cNvSpPr/>
          <p:nvPr/>
        </p:nvSpPr>
        <p:spPr>
          <a:xfrm>
            <a:off x="2359151" y="4533137"/>
            <a:ext cx="6784847" cy="534923"/>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2" name="Shape 22"/>
          <p:cNvSpPr txBox="1">
            <a:spLocks noGrp="1"/>
          </p:cNvSpPr>
          <p:nvPr>
            <p:ph type="subTitle" idx="1"/>
          </p:nvPr>
        </p:nvSpPr>
        <p:spPr>
          <a:xfrm>
            <a:off x="2362200" y="4537528"/>
            <a:ext cx="6515100" cy="514350"/>
          </a:xfrm>
          <a:prstGeom prst="rect">
            <a:avLst/>
          </a:prstGeom>
          <a:noFill/>
          <a:ln>
            <a:noFill/>
          </a:ln>
        </p:spPr>
        <p:txBody>
          <a:bodyPr wrap="square" lIns="91425" tIns="91425" rIns="91425" bIns="91425" anchor="ctr" anchorCtr="0"/>
          <a:lstStyle>
            <a:lvl1pPr marL="0" marR="0" lvl="0" indent="0" algn="l" rtl="0">
              <a:spcBef>
                <a:spcPts val="700"/>
              </a:spcBef>
              <a:buClr>
                <a:schemeClr val="accent2"/>
              </a:buClr>
              <a:buFont typeface="Noto Sans Symbols"/>
              <a:buNone/>
              <a:defRPr sz="2800" b="0" i="0" u="none" strike="noStrike" cap="none">
                <a:solidFill>
                  <a:srgbClr val="FFFFFF"/>
                </a:solidFill>
                <a:latin typeface="Questrial"/>
                <a:ea typeface="Questrial"/>
                <a:cs typeface="Questrial"/>
                <a:sym typeface="Questrial"/>
              </a:defRPr>
            </a:lvl1pPr>
            <a:lvl2pPr marL="457200" marR="0" lvl="1" indent="0" algn="ctr" rtl="0">
              <a:spcBef>
                <a:spcPts val="550"/>
              </a:spcBef>
              <a:buClr>
                <a:schemeClr val="accent1"/>
              </a:buClr>
              <a:buFont typeface="Noto Sans Symbols"/>
              <a:buNone/>
              <a:defRPr sz="2600" b="0" i="0" u="none" strike="noStrike" cap="none">
                <a:solidFill>
                  <a:schemeClr val="lt1"/>
                </a:solidFill>
                <a:latin typeface="Questrial"/>
                <a:ea typeface="Questrial"/>
                <a:cs typeface="Questrial"/>
                <a:sym typeface="Questrial"/>
              </a:defRPr>
            </a:lvl2pPr>
            <a:lvl3pPr marL="914400" marR="0" lvl="2" indent="0" algn="ctr" rtl="0">
              <a:spcBef>
                <a:spcPts val="500"/>
              </a:spcBef>
              <a:buClr>
                <a:schemeClr val="accent2"/>
              </a:buClr>
              <a:buFont typeface="Noto Sans Symbols"/>
              <a:buNone/>
              <a:defRPr sz="2300" b="0" i="0" u="none" strike="noStrike" cap="none">
                <a:solidFill>
                  <a:schemeClr val="lt1"/>
                </a:solidFill>
                <a:latin typeface="Questrial"/>
                <a:ea typeface="Questrial"/>
                <a:cs typeface="Questrial"/>
                <a:sym typeface="Questrial"/>
              </a:defRPr>
            </a:lvl3pPr>
            <a:lvl4pPr marL="1371600" marR="0" lvl="3" indent="0" algn="ctr" rtl="0">
              <a:spcBef>
                <a:spcPts val="400"/>
              </a:spcBef>
              <a:buClr>
                <a:schemeClr val="accent3"/>
              </a:buClr>
              <a:buFont typeface="Noto Sans Symbols"/>
              <a:buNone/>
              <a:defRPr sz="2000" b="0" i="0" u="none" strike="noStrike" cap="none">
                <a:solidFill>
                  <a:schemeClr val="lt1"/>
                </a:solidFill>
                <a:latin typeface="Questrial"/>
                <a:ea typeface="Questrial"/>
                <a:cs typeface="Questrial"/>
                <a:sym typeface="Questrial"/>
              </a:defRPr>
            </a:lvl4pPr>
            <a:lvl5pPr marL="1828800" marR="0" lvl="4" indent="0" algn="ctr" rtl="0">
              <a:spcBef>
                <a:spcPts val="400"/>
              </a:spcBef>
              <a:buClr>
                <a:schemeClr val="accent4"/>
              </a:buClr>
              <a:buFont typeface="Noto Sans Symbols"/>
              <a:buNone/>
              <a:defRPr sz="2000" b="0" i="0" u="none" strike="noStrike" cap="none">
                <a:solidFill>
                  <a:schemeClr val="lt1"/>
                </a:solidFill>
                <a:latin typeface="Questrial"/>
                <a:ea typeface="Questrial"/>
                <a:cs typeface="Questrial"/>
                <a:sym typeface="Questrial"/>
              </a:defRPr>
            </a:lvl5pPr>
            <a:lvl6pPr marL="2286000" marR="0" lvl="5" indent="0" algn="ctr" rtl="0">
              <a:spcBef>
                <a:spcPts val="360"/>
              </a:spcBef>
              <a:buClr>
                <a:schemeClr val="accent1"/>
              </a:buClr>
              <a:buFont typeface="Noto Sans Symbols"/>
              <a:buNone/>
              <a:defRPr sz="1800" b="0" i="0" u="none" strike="noStrike" cap="none">
                <a:solidFill>
                  <a:schemeClr val="lt1"/>
                </a:solidFill>
                <a:latin typeface="Questrial"/>
                <a:ea typeface="Questrial"/>
                <a:cs typeface="Questrial"/>
                <a:sym typeface="Questrial"/>
              </a:defRPr>
            </a:lvl6pPr>
            <a:lvl7pPr marL="2743200" marR="0" lvl="6" indent="0" algn="ctr" rtl="0">
              <a:spcBef>
                <a:spcPts val="360"/>
              </a:spcBef>
              <a:buClr>
                <a:schemeClr val="accent2"/>
              </a:buClr>
              <a:buFont typeface="Noto Sans Symbols"/>
              <a:buNone/>
              <a:defRPr sz="1800" b="0" i="0" u="none" strike="noStrike" cap="none">
                <a:solidFill>
                  <a:schemeClr val="lt1"/>
                </a:solidFill>
                <a:latin typeface="Questrial"/>
                <a:ea typeface="Questrial"/>
                <a:cs typeface="Questrial"/>
                <a:sym typeface="Questrial"/>
              </a:defRPr>
            </a:lvl7pPr>
            <a:lvl8pPr marL="3200400" marR="0" lvl="7" indent="0" algn="ctr" rtl="0">
              <a:spcBef>
                <a:spcPts val="360"/>
              </a:spcBef>
              <a:buClr>
                <a:schemeClr val="accent3"/>
              </a:buClr>
              <a:buFont typeface="Noto Sans Symbols"/>
              <a:buNone/>
              <a:defRPr sz="1800" b="0" i="0" u="none" strike="noStrike" cap="none">
                <a:solidFill>
                  <a:schemeClr val="lt1"/>
                </a:solidFill>
                <a:latin typeface="Questrial"/>
                <a:ea typeface="Questrial"/>
                <a:cs typeface="Questrial"/>
                <a:sym typeface="Questrial"/>
              </a:defRPr>
            </a:lvl8pPr>
            <a:lvl9pPr marL="3657600" marR="0" lvl="8" indent="0" algn="ctr" rtl="0">
              <a:spcBef>
                <a:spcPts val="360"/>
              </a:spcBef>
              <a:buClr>
                <a:schemeClr val="accent4"/>
              </a:buClr>
              <a:buFont typeface="Noto Sans Symbols"/>
              <a:buNone/>
              <a:defRPr sz="1800" b="0" i="0" u="none" strike="noStrike" cap="none">
                <a:solidFill>
                  <a:schemeClr val="lt1"/>
                </a:solidFill>
                <a:latin typeface="Questrial"/>
                <a:ea typeface="Questrial"/>
                <a:cs typeface="Questrial"/>
                <a:sym typeface="Questrial"/>
              </a:defRPr>
            </a:lvl9pPr>
          </a:lstStyle>
          <a:p>
            <a:endParaRPr/>
          </a:p>
        </p:txBody>
      </p:sp>
      <p:sp>
        <p:nvSpPr>
          <p:cNvPr id="23" name="Shape 23"/>
          <p:cNvSpPr txBox="1">
            <a:spLocks noGrp="1"/>
          </p:cNvSpPr>
          <p:nvPr>
            <p:ph type="dt" idx="10"/>
          </p:nvPr>
        </p:nvSpPr>
        <p:spPr>
          <a:xfrm>
            <a:off x="76200" y="4551523"/>
            <a:ext cx="2057400" cy="514350"/>
          </a:xfrm>
          <a:prstGeom prst="rect">
            <a:avLst/>
          </a:prstGeom>
          <a:noFill/>
          <a:ln>
            <a:noFill/>
          </a:ln>
        </p:spPr>
        <p:txBody>
          <a:bodyPr wrap="square" lIns="91425" tIns="91425" rIns="91425" bIns="91425" anchor="ctr" anchorCtr="0"/>
          <a:lstStyle>
            <a:lvl1pPr marL="0" marR="0" lvl="0" indent="0" algn="ctr" rtl="0">
              <a:spcBef>
                <a:spcPts val="0"/>
              </a:spcBef>
              <a:buNone/>
              <a:defRPr sz="2000" b="0" i="0" u="none" strike="noStrike" cap="none">
                <a:solidFill>
                  <a:srgbClr val="FFFFFF"/>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4" name="Shape 24"/>
          <p:cNvSpPr txBox="1">
            <a:spLocks noGrp="1"/>
          </p:cNvSpPr>
          <p:nvPr>
            <p:ph type="ftr" idx="11"/>
          </p:nvPr>
        </p:nvSpPr>
        <p:spPr>
          <a:xfrm>
            <a:off x="2085392" y="177404"/>
            <a:ext cx="5867400" cy="273843"/>
          </a:xfrm>
          <a:prstGeom prst="rect">
            <a:avLst/>
          </a:prstGeom>
          <a:noFill/>
          <a:ln>
            <a:noFill/>
          </a:ln>
        </p:spPr>
        <p:txBody>
          <a:bodyPr wrap="square" lIns="91425" tIns="91425" rIns="91425" bIns="91425" anchor="ctr" anchorCtr="0"/>
          <a:lstStyle>
            <a:lvl1pPr marL="0" marR="0" lvl="0" indent="0" algn="r" rtl="0">
              <a:spcBef>
                <a:spcPts val="0"/>
              </a:spcBef>
              <a:buNone/>
              <a:defRPr sz="1400" b="0" i="0" u="none" strike="noStrike" cap="none">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5" name="Shape 25"/>
          <p:cNvSpPr txBox="1">
            <a:spLocks noGrp="1"/>
          </p:cNvSpPr>
          <p:nvPr>
            <p:ph type="sldNum" idx="12"/>
          </p:nvPr>
        </p:nvSpPr>
        <p:spPr>
          <a:xfrm>
            <a:off x="8001000" y="171450"/>
            <a:ext cx="838199" cy="28575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nl-NL" sz="1400" b="1" i="0" u="none" strike="noStrike" cap="none">
                <a:solidFill>
                  <a:schemeClr val="lt2"/>
                </a:solidFill>
                <a:latin typeface="Questrial"/>
                <a:ea typeface="Questrial"/>
                <a:cs typeface="Questrial"/>
                <a:sym typeface="Questrial"/>
              </a:rPr>
              <a:pPr marL="0" marR="0" lvl="0" indent="0" algn="ctr" rtl="0">
                <a:spcBef>
                  <a:spcPts val="0"/>
                </a:spcBef>
                <a:buSzPct val="25000"/>
                <a:buNone/>
              </a:pPr>
              <a:t>‹nr.›</a:t>
            </a:fld>
            <a:endParaRPr lang="nl-NL" sz="1400" b="1" i="0" u="none" strike="noStrike" cap="none">
              <a:solidFill>
                <a:schemeClr val="lt2"/>
              </a:solidFill>
              <a:latin typeface="Questrial"/>
              <a:ea typeface="Questrial"/>
              <a:cs typeface="Questrial"/>
              <a:sym typeface="Questrial"/>
            </a:endParaRPr>
          </a:p>
        </p:txBody>
      </p:sp>
      <p:sp>
        <p:nvSpPr>
          <p:cNvPr id="26" name="Shape 26"/>
          <p:cNvSpPr txBox="1">
            <a:spLocks noGrp="1"/>
          </p:cNvSpPr>
          <p:nvPr>
            <p:ph type="title"/>
          </p:nvPr>
        </p:nvSpPr>
        <p:spPr>
          <a:xfrm>
            <a:off x="2362200" y="2343150"/>
            <a:ext cx="6476999" cy="2038349"/>
          </a:xfrm>
          <a:prstGeom prst="rect">
            <a:avLst/>
          </a:prstGeom>
          <a:noFill/>
          <a:ln>
            <a:noFill/>
          </a:ln>
        </p:spPr>
        <p:txBody>
          <a:bodyPr wrap="square" lIns="91425" tIns="91425" rIns="91425" bIns="91425" anchor="b"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Aangepaste indelin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09600" y="118109"/>
            <a:ext cx="8153399" cy="1005840"/>
          </a:xfrm>
          <a:prstGeom prst="rect">
            <a:avLst/>
          </a:prstGeom>
          <a:noFill/>
          <a:ln>
            <a:noFill/>
          </a:ln>
        </p:spPr>
        <p:txBody>
          <a:bodyPr wrap="square" lIns="91425" tIns="91425" rIns="91425" bIns="91425" anchor="b" anchorCtr="0"/>
          <a:lstStyle>
            <a:lvl1pPr marL="0" marR="0" lvl="0" indent="0" algn="l" rtl="0">
              <a:spcBef>
                <a:spcPts val="0"/>
              </a:spcBef>
              <a:buClr>
                <a:schemeClr val="dk2"/>
              </a:buClr>
              <a:buFont typeface="Questrial"/>
              <a:buNone/>
              <a:defRPr sz="42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dt" idx="10"/>
          </p:nvPr>
        </p:nvSpPr>
        <p:spPr>
          <a:xfrm>
            <a:off x="6096000" y="4686300"/>
            <a:ext cx="2666999" cy="273843"/>
          </a:xfrm>
          <a:prstGeom prst="rect">
            <a:avLst/>
          </a:prstGeom>
          <a:noFill/>
          <a:ln>
            <a:noFill/>
          </a:ln>
        </p:spPr>
        <p:txBody>
          <a:bodyPr wrap="square" lIns="91425" tIns="91425" rIns="91425" bIns="91425" anchor="ctr" anchorCtr="0"/>
          <a:lstStyle>
            <a:lvl1pPr marL="0" marR="0" lvl="0" indent="0" algn="l" rtl="0">
              <a:spcBef>
                <a:spcPts val="0"/>
              </a:spcBef>
              <a:buNone/>
              <a:defRPr sz="1400" b="0" i="0" u="none" strike="noStrike" cap="none">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ftr" idx="11"/>
          </p:nvPr>
        </p:nvSpPr>
        <p:spPr>
          <a:xfrm>
            <a:off x="609600" y="4686155"/>
            <a:ext cx="5421083" cy="273843"/>
          </a:xfrm>
          <a:prstGeom prst="rect">
            <a:avLst/>
          </a:prstGeom>
          <a:noFill/>
          <a:ln>
            <a:noFill/>
          </a:ln>
        </p:spPr>
        <p:txBody>
          <a:bodyPr wrap="square" lIns="91425" tIns="91425" rIns="91425" bIns="91425" anchor="ctr" anchorCtr="0"/>
          <a:lstStyle>
            <a:lvl1pPr marL="0" marR="0" lvl="0" indent="0" algn="r" rtl="0">
              <a:spcBef>
                <a:spcPts val="0"/>
              </a:spcBef>
              <a:buNone/>
              <a:defRPr sz="1400" b="0" i="0" u="none" strike="noStrike" cap="none">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61" name="Shape 61"/>
          <p:cNvSpPr txBox="1">
            <a:spLocks noGrp="1"/>
          </p:cNvSpPr>
          <p:nvPr>
            <p:ph type="sldNum" idx="12"/>
          </p:nvPr>
        </p:nvSpPr>
        <p:spPr>
          <a:xfrm>
            <a:off x="0" y="1123507"/>
            <a:ext cx="533399" cy="183357"/>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nl-NL" sz="1400" b="1" i="0" u="none" strike="noStrike" cap="none">
                <a:solidFill>
                  <a:srgbClr val="FFFFFF"/>
                </a:solidFill>
                <a:latin typeface="Questrial"/>
                <a:ea typeface="Questrial"/>
                <a:cs typeface="Questrial"/>
                <a:sym typeface="Questrial"/>
              </a:rPr>
              <a:pPr marL="0" marR="0" lvl="0" indent="0" algn="ctr" rtl="0">
                <a:spcBef>
                  <a:spcPts val="0"/>
                </a:spcBef>
                <a:buSzPct val="25000"/>
                <a:buNone/>
              </a:pPr>
              <a:t>‹nr.›</a:t>
            </a:fld>
            <a:endParaRPr lang="nl-NL" sz="1400" b="1" i="0" u="none" strike="noStrike" cap="none">
              <a:solidFill>
                <a:srgbClr val="FFFFFF"/>
              </a:solidFill>
              <a:latin typeface="Questrial"/>
              <a:ea typeface="Questrial"/>
              <a:cs typeface="Questrial"/>
              <a:sym typeface="Questrial"/>
            </a:endParaRPr>
          </a:p>
        </p:txBody>
      </p:sp>
      <p:sp>
        <p:nvSpPr>
          <p:cNvPr id="62" name="Shape 62"/>
          <p:cNvSpPr txBox="1">
            <a:spLocks noGrp="1"/>
          </p:cNvSpPr>
          <p:nvPr>
            <p:ph type="body" idx="1"/>
          </p:nvPr>
        </p:nvSpPr>
        <p:spPr>
          <a:xfrm>
            <a:off x="609600" y="1352550"/>
            <a:ext cx="8153399" cy="3276600"/>
          </a:xfrm>
          <a:prstGeom prst="rect">
            <a:avLst/>
          </a:prstGeom>
          <a:noFill/>
          <a:ln>
            <a:noFill/>
          </a:ln>
        </p:spPr>
        <p:txBody>
          <a:bodyPr wrap="square" lIns="91425" tIns="91425" rIns="91425" bIns="91425" anchor="t" anchorCtr="0"/>
          <a:lstStyle>
            <a:lvl1pPr marL="320040" marR="0" lvl="0" indent="-209550" algn="l" rtl="0">
              <a:spcBef>
                <a:spcPts val="700"/>
              </a:spcBef>
              <a:buClr>
                <a:schemeClr val="accent2"/>
              </a:buClr>
              <a:buSzPct val="59999"/>
              <a:buFont typeface="Noto Sans Symbol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chemeClr val="accent1"/>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chemeClr val="accent2"/>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chemeClr val="accent3"/>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chemeClr val="accent4"/>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236220" algn="l" rtl="0">
              <a:spcBef>
                <a:spcPts val="360"/>
              </a:spcBef>
              <a:buClr>
                <a:schemeClr val="accent1"/>
              </a:buClr>
              <a:buFont typeface="Noto Sans Symbols"/>
              <a:buNone/>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09600" y="118109"/>
            <a:ext cx="8153399" cy="1005840"/>
          </a:xfrm>
          <a:prstGeom prst="rect">
            <a:avLst/>
          </a:prstGeom>
          <a:noFill/>
          <a:ln>
            <a:noFill/>
          </a:ln>
        </p:spPr>
        <p:txBody>
          <a:bodyPr wrap="square" lIns="91425" tIns="91425" rIns="91425" bIns="91425" anchor="b" anchorCtr="0"/>
          <a:lstStyle>
            <a:lvl1pPr marL="0" marR="0" lvl="0" indent="0" algn="l" rtl="0">
              <a:spcBef>
                <a:spcPts val="0"/>
              </a:spcBef>
              <a:buClr>
                <a:schemeClr val="dk2"/>
              </a:buClr>
              <a:buFont typeface="Questrial"/>
              <a:buNone/>
              <a:defRPr sz="42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dt" idx="10"/>
          </p:nvPr>
        </p:nvSpPr>
        <p:spPr>
          <a:xfrm>
            <a:off x="6096000" y="4686300"/>
            <a:ext cx="2666999" cy="273843"/>
          </a:xfrm>
          <a:prstGeom prst="rect">
            <a:avLst/>
          </a:prstGeom>
          <a:noFill/>
          <a:ln>
            <a:noFill/>
          </a:ln>
        </p:spPr>
        <p:txBody>
          <a:bodyPr wrap="square" lIns="91425" tIns="91425" rIns="91425" bIns="91425" anchor="ctr" anchorCtr="0"/>
          <a:lstStyle>
            <a:lvl1pPr marL="0" marR="0" lvl="0" indent="0" algn="l" rtl="0">
              <a:spcBef>
                <a:spcPts val="0"/>
              </a:spcBef>
              <a:buNone/>
              <a:defRPr sz="1400">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93" name="Shape 93"/>
          <p:cNvSpPr txBox="1">
            <a:spLocks noGrp="1"/>
          </p:cNvSpPr>
          <p:nvPr>
            <p:ph type="ftr" idx="11"/>
          </p:nvPr>
        </p:nvSpPr>
        <p:spPr>
          <a:xfrm>
            <a:off x="609600" y="4686155"/>
            <a:ext cx="5421083" cy="273843"/>
          </a:xfrm>
          <a:prstGeom prst="rect">
            <a:avLst/>
          </a:prstGeom>
          <a:noFill/>
          <a:ln>
            <a:noFill/>
          </a:ln>
        </p:spPr>
        <p:txBody>
          <a:bodyPr wrap="square" lIns="91425" tIns="91425" rIns="91425" bIns="91425" anchor="ctr" anchorCtr="0"/>
          <a:lstStyle>
            <a:lvl1pPr marL="0" marR="0" lvl="0" indent="0" algn="r" rtl="0">
              <a:spcBef>
                <a:spcPts val="0"/>
              </a:spcBef>
              <a:buNone/>
              <a:defRPr sz="1400">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94" name="Shape 94"/>
          <p:cNvSpPr txBox="1">
            <a:spLocks noGrp="1"/>
          </p:cNvSpPr>
          <p:nvPr>
            <p:ph type="sldNum" idx="12"/>
          </p:nvPr>
        </p:nvSpPr>
        <p:spPr>
          <a:xfrm>
            <a:off x="0" y="1123507"/>
            <a:ext cx="533399" cy="183357"/>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nl-NL" sz="1400" b="1">
                <a:solidFill>
                  <a:srgbClr val="FFFFFF"/>
                </a:solidFill>
                <a:latin typeface="Questrial"/>
                <a:ea typeface="Questrial"/>
                <a:cs typeface="Questrial"/>
                <a:sym typeface="Questrial"/>
              </a:rPr>
              <a:pPr marL="0" marR="0" lvl="0" indent="0" algn="ctr" rtl="0">
                <a:spcBef>
                  <a:spcPts val="0"/>
                </a:spcBef>
                <a:buSzPct val="25000"/>
                <a:buNone/>
              </a:pPr>
              <a:t>‹nr.›</a:t>
            </a:fld>
            <a:endParaRPr lang="nl-NL" sz="1400" b="1">
              <a:solidFill>
                <a:srgbClr val="FFFFFF"/>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cSld name="Afbeelding met bijschrift">
    <p:bg>
      <p:bgPr>
        <a:solidFill>
          <a:schemeClr val="dk2"/>
        </a:solidFill>
        <a:effectLst/>
      </p:bgPr>
    </p:bg>
    <p:spTree>
      <p:nvGrpSpPr>
        <p:cNvPr id="1" name="Shape 102"/>
        <p:cNvGrpSpPr/>
        <p:nvPr/>
      </p:nvGrpSpPr>
      <p:grpSpPr>
        <a:xfrm>
          <a:off x="0" y="0"/>
          <a:ext cx="0" cy="0"/>
          <a:chOff x="0" y="0"/>
          <a:chExt cx="0" cy="0"/>
        </a:xfrm>
      </p:grpSpPr>
      <p:sp>
        <p:nvSpPr>
          <p:cNvPr id="103" name="Shape 103"/>
          <p:cNvSpPr>
            <a:spLocks noGrp="1"/>
          </p:cNvSpPr>
          <p:nvPr>
            <p:ph type="pic" idx="2"/>
          </p:nvPr>
        </p:nvSpPr>
        <p:spPr>
          <a:xfrm>
            <a:off x="1557667" y="0"/>
            <a:ext cx="7586332" cy="3419855"/>
          </a:xfrm>
          <a:prstGeom prst="rect">
            <a:avLst/>
          </a:prstGeom>
          <a:solidFill>
            <a:srgbClr val="A2B2B6"/>
          </a:solidFill>
          <a:ln>
            <a:noFill/>
          </a:ln>
        </p:spPr>
        <p:txBody>
          <a:bodyPr wrap="square" lIns="91425" tIns="91425" rIns="91425" bIns="91425" anchor="t" anchorCtr="0"/>
          <a:lstStyle>
            <a:lvl1pPr marL="320040" marR="0" lvl="0" indent="-320040" algn="l" rtl="0">
              <a:spcBef>
                <a:spcPts val="700"/>
              </a:spcBef>
              <a:buClr>
                <a:schemeClr val="accent2"/>
              </a:buClr>
              <a:buFont typeface="Noto Sans Symbols"/>
              <a:buNone/>
              <a:defRPr sz="3200" b="0" i="0" u="none" strike="noStrike" cap="none">
                <a:solidFill>
                  <a:schemeClr val="lt1"/>
                </a:solidFill>
                <a:latin typeface="Questrial"/>
                <a:ea typeface="Questrial"/>
                <a:cs typeface="Questrial"/>
                <a:sym typeface="Questrial"/>
              </a:defRPr>
            </a:lvl1pPr>
            <a:lvl2pPr marL="640080" marR="0" lvl="1" indent="-168910" algn="l" rtl="0">
              <a:spcBef>
                <a:spcPts val="550"/>
              </a:spcBef>
              <a:buClr>
                <a:schemeClr val="accent1"/>
              </a:buClr>
              <a:buSzPct val="70000"/>
              <a:buFont typeface="Noto Sans Symbols"/>
              <a:buChar char="⬜"/>
              <a:defRPr sz="2600" b="0" i="0" u="none" strike="noStrike" cap="none">
                <a:solidFill>
                  <a:schemeClr val="lt1"/>
                </a:solidFill>
                <a:latin typeface="Questrial"/>
                <a:ea typeface="Questrial"/>
                <a:cs typeface="Questrial"/>
                <a:sym typeface="Questrial"/>
              </a:defRPr>
            </a:lvl2pPr>
            <a:lvl3pPr marL="914400" marR="0" lvl="2" indent="-119062" algn="l" rtl="0">
              <a:spcBef>
                <a:spcPts val="500"/>
              </a:spcBef>
              <a:buClr>
                <a:schemeClr val="accent2"/>
              </a:buClr>
              <a:buSzPct val="75000"/>
              <a:buFont typeface="Noto Sans Symbols"/>
              <a:buChar char="■"/>
              <a:defRPr sz="2300" b="0" i="0" u="none" strike="noStrike" cap="none">
                <a:solidFill>
                  <a:schemeClr val="lt1"/>
                </a:solidFill>
                <a:latin typeface="Questrial"/>
                <a:ea typeface="Questrial"/>
                <a:cs typeface="Questrial"/>
                <a:sym typeface="Questrial"/>
              </a:defRPr>
            </a:lvl3pPr>
            <a:lvl4pPr marL="1371600" marR="0" lvl="3" indent="-133350" algn="l" rtl="0">
              <a:spcBef>
                <a:spcPts val="400"/>
              </a:spcBef>
              <a:buClr>
                <a:schemeClr val="accent3"/>
              </a:buClr>
              <a:buSzPct val="75000"/>
              <a:buFont typeface="Noto Sans Symbols"/>
              <a:buChar char="■"/>
              <a:defRPr sz="2000" b="0" i="0" u="none" strike="noStrike" cap="none">
                <a:solidFill>
                  <a:schemeClr val="lt1"/>
                </a:solidFill>
                <a:latin typeface="Questrial"/>
                <a:ea typeface="Questrial"/>
                <a:cs typeface="Questrial"/>
                <a:sym typeface="Questrial"/>
              </a:defRPr>
            </a:lvl4pPr>
            <a:lvl5pPr marL="1828800" marR="0" lvl="4" indent="-146050" algn="l" rtl="0">
              <a:spcBef>
                <a:spcPts val="400"/>
              </a:spcBef>
              <a:buClr>
                <a:schemeClr val="accent4"/>
              </a:buClr>
              <a:buSzPct val="64999"/>
              <a:buFont typeface="Noto Sans Symbols"/>
              <a:buChar char="■"/>
              <a:defRPr sz="2000" b="0" i="0" u="none" strike="noStrike" cap="none">
                <a:solidFill>
                  <a:schemeClr val="lt1"/>
                </a:solidFill>
                <a:latin typeface="Questrial"/>
                <a:ea typeface="Questrial"/>
                <a:cs typeface="Questrial"/>
                <a:sym typeface="Questrial"/>
              </a:defRPr>
            </a:lvl5pPr>
            <a:lvl6pPr marL="2103120" marR="0" lvl="5" indent="-236220" algn="l" rtl="0">
              <a:spcBef>
                <a:spcPts val="360"/>
              </a:spcBef>
              <a:buClr>
                <a:schemeClr val="accent1"/>
              </a:buClr>
              <a:buFont typeface="Noto Sans Symbols"/>
              <a:buNone/>
              <a:defRPr sz="1800" b="0" i="0" u="none" strike="noStrike" cap="none">
                <a:solidFill>
                  <a:schemeClr val="lt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lt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lt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lt1"/>
                </a:solidFill>
                <a:latin typeface="Questrial"/>
                <a:ea typeface="Questrial"/>
                <a:cs typeface="Questrial"/>
                <a:sym typeface="Questrial"/>
              </a:defRPr>
            </a:lvl9pPr>
          </a:lstStyle>
          <a:p>
            <a:endParaRPr/>
          </a:p>
        </p:txBody>
      </p:sp>
      <p:sp>
        <p:nvSpPr>
          <p:cNvPr id="104" name="Shape 104"/>
          <p:cNvSpPr txBox="1">
            <a:spLocks noGrp="1"/>
          </p:cNvSpPr>
          <p:nvPr>
            <p:ph type="body" idx="1"/>
          </p:nvPr>
        </p:nvSpPr>
        <p:spPr>
          <a:xfrm>
            <a:off x="1600200" y="4114800"/>
            <a:ext cx="7315200" cy="514350"/>
          </a:xfrm>
          <a:prstGeom prst="rect">
            <a:avLst/>
          </a:prstGeom>
          <a:noFill/>
          <a:ln>
            <a:noFill/>
          </a:ln>
        </p:spPr>
        <p:txBody>
          <a:bodyPr wrap="square" lIns="91425" tIns="91425" rIns="91425" bIns="91425" anchor="t" anchorCtr="0"/>
          <a:lstStyle>
            <a:lvl1pPr marL="0" marR="0" lvl="0" indent="0" algn="l" rtl="0">
              <a:spcBef>
                <a:spcPts val="700"/>
              </a:spcBef>
              <a:buClr>
                <a:schemeClr val="accent2"/>
              </a:buClr>
              <a:buFont typeface="Noto Sans Symbols"/>
              <a:buNone/>
              <a:defRPr sz="1700" b="0" i="0" u="none" strike="noStrike" cap="none">
                <a:solidFill>
                  <a:schemeClr val="lt1"/>
                </a:solidFill>
                <a:latin typeface="Questrial"/>
                <a:ea typeface="Questrial"/>
                <a:cs typeface="Questrial"/>
                <a:sym typeface="Questrial"/>
              </a:defRPr>
            </a:lvl1pPr>
            <a:lvl2pPr marL="640080" marR="0" lvl="1" indent="-284480" algn="l" rtl="0">
              <a:spcBef>
                <a:spcPts val="550"/>
              </a:spcBef>
              <a:buClr>
                <a:schemeClr val="accent1"/>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228600" algn="l" rtl="0">
              <a:spcBef>
                <a:spcPts val="500"/>
              </a:spcBef>
              <a:buClr>
                <a:schemeClr val="accent2"/>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228600" algn="l" rtl="0">
              <a:spcBef>
                <a:spcPts val="400"/>
              </a:spcBef>
              <a:buClr>
                <a:schemeClr val="accent3"/>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228600" algn="l" rtl="0">
              <a:spcBef>
                <a:spcPts val="400"/>
              </a:spcBef>
              <a:buClr>
                <a:schemeClr val="accent4"/>
              </a:buClr>
              <a:buFont typeface="Noto Sans Symbols"/>
              <a:buNone/>
              <a:defRPr sz="900" b="0" i="0" u="none" strike="noStrike" cap="none">
                <a:solidFill>
                  <a:schemeClr val="lt1"/>
                </a:solidFill>
                <a:latin typeface="Questrial"/>
                <a:ea typeface="Questrial"/>
                <a:cs typeface="Questrial"/>
                <a:sym typeface="Questrial"/>
              </a:defRPr>
            </a:lvl5pPr>
            <a:lvl6pPr marL="2103120" marR="0" lvl="5" indent="-236220" algn="l" rtl="0">
              <a:spcBef>
                <a:spcPts val="360"/>
              </a:spcBef>
              <a:buClr>
                <a:schemeClr val="accent1"/>
              </a:buClr>
              <a:buFont typeface="Noto Sans Symbols"/>
              <a:buNone/>
              <a:defRPr sz="1800" b="0" i="0" u="none" strike="noStrike" cap="none">
                <a:solidFill>
                  <a:schemeClr val="lt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lt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lt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lt1"/>
                </a:solidFill>
                <a:latin typeface="Questrial"/>
                <a:ea typeface="Questrial"/>
                <a:cs typeface="Questrial"/>
                <a:sym typeface="Questrial"/>
              </a:defRPr>
            </a:lvl9pPr>
          </a:lstStyle>
          <a:p>
            <a:endParaRPr/>
          </a:p>
        </p:txBody>
      </p:sp>
      <p:sp>
        <p:nvSpPr>
          <p:cNvPr id="105" name="Shape 105"/>
          <p:cNvSpPr/>
          <p:nvPr/>
        </p:nvSpPr>
        <p:spPr>
          <a:xfrm>
            <a:off x="-9144" y="3429000"/>
            <a:ext cx="9144000" cy="665226"/>
          </a:xfrm>
          <a:prstGeom prst="rect">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06" name="Shape 106"/>
          <p:cNvSpPr/>
          <p:nvPr/>
        </p:nvSpPr>
        <p:spPr>
          <a:xfrm>
            <a:off x="-9144" y="3497580"/>
            <a:ext cx="1463039" cy="534923"/>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07" name="Shape 107"/>
          <p:cNvSpPr/>
          <p:nvPr/>
        </p:nvSpPr>
        <p:spPr>
          <a:xfrm>
            <a:off x="1545336" y="3490721"/>
            <a:ext cx="7589519" cy="534923"/>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08" name="Shape 108"/>
          <p:cNvSpPr txBox="1">
            <a:spLocks noGrp="1"/>
          </p:cNvSpPr>
          <p:nvPr>
            <p:ph type="title"/>
          </p:nvPr>
        </p:nvSpPr>
        <p:spPr>
          <a:xfrm>
            <a:off x="1600200" y="3543300"/>
            <a:ext cx="7315200" cy="457200"/>
          </a:xfrm>
          <a:prstGeom prst="rect">
            <a:avLst/>
          </a:prstGeom>
          <a:noFill/>
          <a:ln>
            <a:noFill/>
          </a:ln>
        </p:spPr>
        <p:txBody>
          <a:bodyPr wrap="square" lIns="91425" tIns="91425" rIns="91425" bIns="91425" anchor="ctr" anchorCtr="0"/>
          <a:lstStyle>
            <a:lvl1pPr marL="0" marR="0" lvl="0" indent="0" algn="l" rtl="0">
              <a:spcBef>
                <a:spcPts val="0"/>
              </a:spcBef>
              <a:buClr>
                <a:srgbClr val="FFFFFF"/>
              </a:buClr>
              <a:buFont typeface="Questrial"/>
              <a:buNone/>
              <a:defRPr sz="2800" b="0" i="0" u="none" strike="noStrike" cap="none">
                <a:solidFill>
                  <a:srgbClr val="FFFFFF"/>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p:nvPr/>
        </p:nvSpPr>
        <p:spPr>
          <a:xfrm>
            <a:off x="1447800" y="0"/>
            <a:ext cx="100584" cy="5150358"/>
          </a:xfrm>
          <a:prstGeom prst="rect">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10" name="Shape 110"/>
          <p:cNvSpPr txBox="1">
            <a:spLocks noGrp="1"/>
          </p:cNvSpPr>
          <p:nvPr>
            <p:ph type="dt" idx="10"/>
          </p:nvPr>
        </p:nvSpPr>
        <p:spPr>
          <a:xfrm>
            <a:off x="6248400" y="4686300"/>
            <a:ext cx="2666999" cy="273843"/>
          </a:xfrm>
          <a:prstGeom prst="rect">
            <a:avLst/>
          </a:prstGeom>
          <a:noFill/>
          <a:ln>
            <a:noFill/>
          </a:ln>
        </p:spPr>
        <p:txBody>
          <a:bodyPr wrap="square" lIns="91425" tIns="91425" rIns="91425" bIns="91425" anchor="ctr" anchorCtr="0"/>
          <a:lstStyle>
            <a:lvl1pPr marL="0" marR="0" lvl="0" indent="0" algn="l" rtl="0">
              <a:spcBef>
                <a:spcPts val="0"/>
              </a:spcBef>
              <a:buNone/>
              <a:defRPr sz="14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11" name="Shape 111"/>
          <p:cNvSpPr txBox="1">
            <a:spLocks noGrp="1"/>
          </p:cNvSpPr>
          <p:nvPr>
            <p:ph type="sldNum" idx="12"/>
          </p:nvPr>
        </p:nvSpPr>
        <p:spPr>
          <a:xfrm>
            <a:off x="0" y="3500437"/>
            <a:ext cx="1447800" cy="49768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nl-NL" sz="2800" b="1">
                <a:solidFill>
                  <a:srgbClr val="FFFFFF"/>
                </a:solidFill>
                <a:latin typeface="Questrial"/>
                <a:ea typeface="Questrial"/>
                <a:cs typeface="Questrial"/>
                <a:sym typeface="Questrial"/>
              </a:rPr>
              <a:pPr marL="0" marR="0" lvl="0" indent="0" algn="ctr" rtl="0">
                <a:spcBef>
                  <a:spcPts val="0"/>
                </a:spcBef>
                <a:buSzPct val="25000"/>
                <a:buNone/>
              </a:pPr>
              <a:t>‹nr.›</a:t>
            </a:fld>
            <a:endParaRPr lang="nl-NL" sz="2800" b="1">
              <a:solidFill>
                <a:srgbClr val="FFFFFF"/>
              </a:solidFill>
              <a:latin typeface="Questrial"/>
              <a:ea typeface="Questrial"/>
              <a:cs typeface="Questrial"/>
              <a:sym typeface="Questrial"/>
            </a:endParaRPr>
          </a:p>
        </p:txBody>
      </p:sp>
      <p:sp>
        <p:nvSpPr>
          <p:cNvPr id="112" name="Shape 112"/>
          <p:cNvSpPr txBox="1">
            <a:spLocks noGrp="1"/>
          </p:cNvSpPr>
          <p:nvPr>
            <p:ph type="ftr" idx="11"/>
          </p:nvPr>
        </p:nvSpPr>
        <p:spPr>
          <a:xfrm>
            <a:off x="1600200" y="4686155"/>
            <a:ext cx="4572000" cy="273843"/>
          </a:xfrm>
          <a:prstGeom prst="rect">
            <a:avLst/>
          </a:prstGeom>
          <a:noFill/>
          <a:ln>
            <a:noFill/>
          </a:ln>
        </p:spPr>
        <p:txBody>
          <a:bodyPr wrap="square" lIns="91425" tIns="91425" rIns="91425" bIns="91425" anchor="ctr" anchorCtr="0"/>
          <a:lstStyle>
            <a:lvl1pPr marL="0" marR="0" lvl="0" indent="0" algn="r" rtl="0">
              <a:spcBef>
                <a:spcPts val="0"/>
              </a:spcBef>
              <a:buNone/>
              <a:defRPr sz="14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body" idx="1"/>
          </p:nvPr>
        </p:nvSpPr>
        <p:spPr>
          <a:xfrm>
            <a:off x="612647" y="1352550"/>
            <a:ext cx="8153399" cy="3242310"/>
          </a:xfrm>
          <a:prstGeom prst="rect">
            <a:avLst/>
          </a:prstGeom>
          <a:noFill/>
          <a:ln>
            <a:noFill/>
          </a:ln>
        </p:spPr>
        <p:txBody>
          <a:bodyPr wrap="square" lIns="91425" tIns="91425" rIns="91425" bIns="91425" anchor="t" anchorCtr="0"/>
          <a:lstStyle>
            <a:lvl1pPr marL="320040" marR="0" lvl="0" indent="-209550" algn="l" rtl="0">
              <a:spcBef>
                <a:spcPts val="700"/>
              </a:spcBef>
              <a:buClr>
                <a:schemeClr val="accent2"/>
              </a:buClr>
              <a:buSzPct val="59999"/>
              <a:buFont typeface="Noto Sans Symbols"/>
              <a:buChar char="◻"/>
              <a:defRPr sz="2900" b="0" i="0" u="none" strike="noStrike" cap="none">
                <a:solidFill>
                  <a:schemeClr val="lt1"/>
                </a:solidFill>
                <a:latin typeface="Questrial"/>
                <a:ea typeface="Questrial"/>
                <a:cs typeface="Questrial"/>
                <a:sym typeface="Questrial"/>
              </a:defRPr>
            </a:lvl1pPr>
            <a:lvl2pPr marL="640080" marR="0" lvl="1" indent="-168910" algn="l" rtl="0">
              <a:spcBef>
                <a:spcPts val="550"/>
              </a:spcBef>
              <a:buClr>
                <a:schemeClr val="accent1"/>
              </a:buClr>
              <a:buSzPct val="70000"/>
              <a:buFont typeface="Noto Sans Symbols"/>
              <a:buChar char="⬜"/>
              <a:defRPr sz="2600" b="0" i="0" u="none" strike="noStrike" cap="none">
                <a:solidFill>
                  <a:schemeClr val="lt1"/>
                </a:solidFill>
                <a:latin typeface="Questrial"/>
                <a:ea typeface="Questrial"/>
                <a:cs typeface="Questrial"/>
                <a:sym typeface="Questrial"/>
              </a:defRPr>
            </a:lvl2pPr>
            <a:lvl3pPr marL="914400" marR="0" lvl="2" indent="-119062" algn="l" rtl="0">
              <a:spcBef>
                <a:spcPts val="500"/>
              </a:spcBef>
              <a:buClr>
                <a:schemeClr val="accent2"/>
              </a:buClr>
              <a:buSzPct val="75000"/>
              <a:buFont typeface="Noto Sans Symbols"/>
              <a:buChar char="■"/>
              <a:defRPr sz="2300" b="0" i="0" u="none" strike="noStrike" cap="none">
                <a:solidFill>
                  <a:schemeClr val="lt1"/>
                </a:solidFill>
                <a:latin typeface="Questrial"/>
                <a:ea typeface="Questrial"/>
                <a:cs typeface="Questrial"/>
                <a:sym typeface="Questrial"/>
              </a:defRPr>
            </a:lvl3pPr>
            <a:lvl4pPr marL="1371600" marR="0" lvl="3" indent="-133350" algn="l" rtl="0">
              <a:spcBef>
                <a:spcPts val="400"/>
              </a:spcBef>
              <a:buClr>
                <a:schemeClr val="accent3"/>
              </a:buClr>
              <a:buSzPct val="75000"/>
              <a:buFont typeface="Noto Sans Symbols"/>
              <a:buChar char="■"/>
              <a:defRPr sz="2000" b="0" i="0" u="none" strike="noStrike" cap="none">
                <a:solidFill>
                  <a:schemeClr val="lt1"/>
                </a:solidFill>
                <a:latin typeface="Questrial"/>
                <a:ea typeface="Questrial"/>
                <a:cs typeface="Questrial"/>
                <a:sym typeface="Questrial"/>
              </a:defRPr>
            </a:lvl4pPr>
            <a:lvl5pPr marL="1828800" marR="0" lvl="4" indent="-146050" algn="l" rtl="0">
              <a:spcBef>
                <a:spcPts val="400"/>
              </a:spcBef>
              <a:buClr>
                <a:schemeClr val="accent4"/>
              </a:buClr>
              <a:buSzPct val="64999"/>
              <a:buFont typeface="Noto Sans Symbols"/>
              <a:buChar char="■"/>
              <a:defRPr sz="2000" b="0" i="0" u="none" strike="noStrike" cap="none">
                <a:solidFill>
                  <a:schemeClr val="lt1"/>
                </a:solidFill>
                <a:latin typeface="Questrial"/>
                <a:ea typeface="Questrial"/>
                <a:cs typeface="Questrial"/>
                <a:sym typeface="Questrial"/>
              </a:defRPr>
            </a:lvl5pPr>
            <a:lvl6pPr marL="2103120" marR="0" lvl="5" indent="-236220" algn="l" rtl="0">
              <a:spcBef>
                <a:spcPts val="360"/>
              </a:spcBef>
              <a:buClr>
                <a:schemeClr val="accent1"/>
              </a:buClr>
              <a:buFont typeface="Noto Sans Symbols"/>
              <a:buChar char="■"/>
              <a:defRPr sz="1800" b="0" i="0" u="none" strike="noStrike" cap="none">
                <a:solidFill>
                  <a:schemeClr val="lt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lt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lt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lt1"/>
                </a:solidFill>
                <a:latin typeface="Questrial"/>
                <a:ea typeface="Questrial"/>
                <a:cs typeface="Questrial"/>
                <a:sym typeface="Questrial"/>
              </a:defRPr>
            </a:lvl9pPr>
          </a:lstStyle>
          <a:p>
            <a:endParaRPr/>
          </a:p>
        </p:txBody>
      </p:sp>
      <p:sp>
        <p:nvSpPr>
          <p:cNvPr id="11" name="Shape 11"/>
          <p:cNvSpPr txBox="1">
            <a:spLocks noGrp="1"/>
          </p:cNvSpPr>
          <p:nvPr>
            <p:ph type="dt" idx="10"/>
          </p:nvPr>
        </p:nvSpPr>
        <p:spPr>
          <a:xfrm>
            <a:off x="6096000" y="4686300"/>
            <a:ext cx="2666999" cy="273843"/>
          </a:xfrm>
          <a:prstGeom prst="rect">
            <a:avLst/>
          </a:prstGeom>
          <a:noFill/>
          <a:ln>
            <a:noFill/>
          </a:ln>
        </p:spPr>
        <p:txBody>
          <a:bodyPr wrap="square" lIns="91425" tIns="91425" rIns="91425" bIns="91425" anchor="ctr" anchorCtr="0"/>
          <a:lstStyle>
            <a:lvl1pPr marL="0" marR="0" lvl="0" indent="0" algn="l" rtl="0">
              <a:spcBef>
                <a:spcPts val="0"/>
              </a:spcBef>
              <a:buNone/>
              <a:defRPr sz="1400" b="0" i="0" u="none" strike="noStrike" cap="none">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2" name="Shape 12"/>
          <p:cNvSpPr txBox="1">
            <a:spLocks noGrp="1"/>
          </p:cNvSpPr>
          <p:nvPr>
            <p:ph type="ftr" idx="11"/>
          </p:nvPr>
        </p:nvSpPr>
        <p:spPr>
          <a:xfrm>
            <a:off x="609600" y="4686155"/>
            <a:ext cx="5421083" cy="273843"/>
          </a:xfrm>
          <a:prstGeom prst="rect">
            <a:avLst/>
          </a:prstGeom>
          <a:noFill/>
          <a:ln>
            <a:noFill/>
          </a:ln>
        </p:spPr>
        <p:txBody>
          <a:bodyPr wrap="square" lIns="91425" tIns="91425" rIns="91425" bIns="91425" anchor="ctr" anchorCtr="0"/>
          <a:lstStyle>
            <a:lvl1pPr marL="0" marR="0" lvl="0" indent="0" algn="r" rtl="0">
              <a:spcBef>
                <a:spcPts val="0"/>
              </a:spcBef>
              <a:buNone/>
              <a:defRPr sz="1400" b="0" i="0" u="none" strike="noStrike" cap="none">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 name="Shape 13"/>
          <p:cNvSpPr/>
          <p:nvPr/>
        </p:nvSpPr>
        <p:spPr>
          <a:xfrm>
            <a:off x="0" y="1095170"/>
            <a:ext cx="9144000" cy="240029"/>
          </a:xfrm>
          <a:prstGeom prst="rect">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4" name="Shape 14"/>
          <p:cNvSpPr/>
          <p:nvPr/>
        </p:nvSpPr>
        <p:spPr>
          <a:xfrm>
            <a:off x="0" y="1129459"/>
            <a:ext cx="533399" cy="171449"/>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5" name="Shape 15"/>
          <p:cNvSpPr/>
          <p:nvPr/>
        </p:nvSpPr>
        <p:spPr>
          <a:xfrm>
            <a:off x="590550" y="1129459"/>
            <a:ext cx="8553450" cy="171449"/>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6" name="Shape 16"/>
          <p:cNvSpPr txBox="1">
            <a:spLocks noGrp="1"/>
          </p:cNvSpPr>
          <p:nvPr>
            <p:ph type="sldNum" idx="12"/>
          </p:nvPr>
        </p:nvSpPr>
        <p:spPr>
          <a:xfrm>
            <a:off x="0" y="1123507"/>
            <a:ext cx="533399" cy="183357"/>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nl-NL" sz="1400" b="1" i="0" u="none" strike="noStrike" cap="none">
                <a:solidFill>
                  <a:srgbClr val="FFFFFF"/>
                </a:solidFill>
                <a:latin typeface="Questrial"/>
                <a:ea typeface="Questrial"/>
                <a:cs typeface="Questrial"/>
                <a:sym typeface="Questrial"/>
              </a:rPr>
              <a:pPr marL="0" marR="0" lvl="0" indent="0" algn="ctr" rtl="0">
                <a:spcBef>
                  <a:spcPts val="0"/>
                </a:spcBef>
                <a:buSzPct val="25000"/>
                <a:buNone/>
              </a:pPr>
              <a:t>‹nr.›</a:t>
            </a:fld>
            <a:endParaRPr lang="nl-NL" sz="1400" b="1" i="0" u="none" strike="noStrike" cap="none">
              <a:solidFill>
                <a:srgbClr val="FFFFFF"/>
              </a:solidFill>
              <a:latin typeface="Questrial"/>
              <a:ea typeface="Questrial"/>
              <a:cs typeface="Questrial"/>
              <a:sym typeface="Questrial"/>
            </a:endParaRPr>
          </a:p>
        </p:txBody>
      </p:sp>
      <p:sp>
        <p:nvSpPr>
          <p:cNvPr id="17" name="Shape 17"/>
          <p:cNvSpPr txBox="1">
            <a:spLocks noGrp="1"/>
          </p:cNvSpPr>
          <p:nvPr>
            <p:ph type="title"/>
          </p:nvPr>
        </p:nvSpPr>
        <p:spPr>
          <a:xfrm>
            <a:off x="609600" y="118109"/>
            <a:ext cx="8153399" cy="1005840"/>
          </a:xfrm>
          <a:prstGeom prst="rect">
            <a:avLst/>
          </a:prstGeom>
          <a:noFill/>
          <a:ln>
            <a:noFill/>
          </a:ln>
        </p:spPr>
        <p:txBody>
          <a:bodyPr wrap="square" lIns="91425" tIns="91425" rIns="91425" bIns="91425" anchor="b"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12647" y="1352550"/>
            <a:ext cx="8153399" cy="3242310"/>
          </a:xfrm>
          <a:prstGeom prst="rect">
            <a:avLst/>
          </a:prstGeom>
          <a:noFill/>
          <a:ln>
            <a:noFill/>
          </a:ln>
        </p:spPr>
        <p:txBody>
          <a:bodyPr wrap="square" lIns="91425" tIns="91425" rIns="91425" bIns="91425" anchor="t" anchorCtr="0"/>
          <a:lstStyle>
            <a:lvl1pPr marL="320040" marR="0" lvl="0" indent="-209550" algn="l" rtl="0">
              <a:spcBef>
                <a:spcPts val="700"/>
              </a:spcBef>
              <a:buClr>
                <a:schemeClr val="accent2"/>
              </a:buClr>
              <a:buSzPct val="59999"/>
              <a:buFont typeface="Noto Sans Symbol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chemeClr val="accent1"/>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chemeClr val="accent2"/>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chemeClr val="accent3"/>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chemeClr val="accent4"/>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236220" algn="l" rtl="0">
              <a:spcBef>
                <a:spcPts val="360"/>
              </a:spcBef>
              <a:buClr>
                <a:schemeClr val="accent1"/>
              </a:buClr>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33" name="Shape 33"/>
          <p:cNvSpPr txBox="1">
            <a:spLocks noGrp="1"/>
          </p:cNvSpPr>
          <p:nvPr>
            <p:ph type="dt" idx="10"/>
          </p:nvPr>
        </p:nvSpPr>
        <p:spPr>
          <a:xfrm>
            <a:off x="6096000" y="4686300"/>
            <a:ext cx="2666999" cy="273843"/>
          </a:xfrm>
          <a:prstGeom prst="rect">
            <a:avLst/>
          </a:prstGeom>
          <a:noFill/>
          <a:ln>
            <a:noFill/>
          </a:ln>
        </p:spPr>
        <p:txBody>
          <a:bodyPr wrap="square" lIns="91425" tIns="91425" rIns="91425" bIns="91425" anchor="ctr" anchorCtr="0"/>
          <a:lstStyle>
            <a:lvl1pPr marL="0" marR="0" lvl="0" indent="0" algn="l" rtl="0">
              <a:spcBef>
                <a:spcPts val="0"/>
              </a:spcBef>
              <a:buNone/>
              <a:defRPr sz="1400" b="0" i="0" u="none" strike="noStrike" cap="none">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34" name="Shape 34"/>
          <p:cNvSpPr txBox="1">
            <a:spLocks noGrp="1"/>
          </p:cNvSpPr>
          <p:nvPr>
            <p:ph type="ftr" idx="11"/>
          </p:nvPr>
        </p:nvSpPr>
        <p:spPr>
          <a:xfrm>
            <a:off x="609600" y="4686155"/>
            <a:ext cx="5421083" cy="273843"/>
          </a:xfrm>
          <a:prstGeom prst="rect">
            <a:avLst/>
          </a:prstGeom>
          <a:noFill/>
          <a:ln>
            <a:noFill/>
          </a:ln>
        </p:spPr>
        <p:txBody>
          <a:bodyPr wrap="square" lIns="91425" tIns="91425" rIns="91425" bIns="91425" anchor="ctr" anchorCtr="0"/>
          <a:lstStyle>
            <a:lvl1pPr marL="0" marR="0" lvl="0" indent="0" algn="r" rtl="0">
              <a:spcBef>
                <a:spcPts val="0"/>
              </a:spcBef>
              <a:buNone/>
              <a:defRPr sz="1400" b="0" i="0" u="none" strike="noStrike" cap="none">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35" name="Shape 35"/>
          <p:cNvSpPr/>
          <p:nvPr/>
        </p:nvSpPr>
        <p:spPr>
          <a:xfrm>
            <a:off x="0" y="1095170"/>
            <a:ext cx="9144000" cy="240029"/>
          </a:xfrm>
          <a:prstGeom prst="rect">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6" name="Shape 36"/>
          <p:cNvSpPr/>
          <p:nvPr/>
        </p:nvSpPr>
        <p:spPr>
          <a:xfrm>
            <a:off x="0" y="1129459"/>
            <a:ext cx="533399" cy="171449"/>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7" name="Shape 37"/>
          <p:cNvSpPr/>
          <p:nvPr/>
        </p:nvSpPr>
        <p:spPr>
          <a:xfrm>
            <a:off x="590550" y="1129459"/>
            <a:ext cx="8553450" cy="171449"/>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8" name="Shape 38"/>
          <p:cNvSpPr txBox="1">
            <a:spLocks noGrp="1"/>
          </p:cNvSpPr>
          <p:nvPr>
            <p:ph type="sldNum" idx="12"/>
          </p:nvPr>
        </p:nvSpPr>
        <p:spPr>
          <a:xfrm>
            <a:off x="0" y="1123507"/>
            <a:ext cx="533399" cy="183357"/>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nl-NL" sz="1400" b="1" i="0" u="none" strike="noStrike" cap="none">
                <a:solidFill>
                  <a:srgbClr val="FFFFFF"/>
                </a:solidFill>
                <a:latin typeface="Questrial"/>
                <a:ea typeface="Questrial"/>
                <a:cs typeface="Questrial"/>
                <a:sym typeface="Questrial"/>
              </a:rPr>
              <a:pPr marL="0" marR="0" lvl="0" indent="0" algn="ctr" rtl="0">
                <a:spcBef>
                  <a:spcPts val="0"/>
                </a:spcBef>
                <a:buSzPct val="25000"/>
                <a:buNone/>
              </a:pPr>
              <a:t>‹nr.›</a:t>
            </a:fld>
            <a:endParaRPr lang="nl-NL" sz="1400" b="1" i="0" u="none" strike="noStrike" cap="none">
              <a:solidFill>
                <a:srgbClr val="FFFFFF"/>
              </a:solidFill>
              <a:latin typeface="Questrial"/>
              <a:ea typeface="Questrial"/>
              <a:cs typeface="Questrial"/>
              <a:sym typeface="Questrial"/>
            </a:endParaRPr>
          </a:p>
        </p:txBody>
      </p:sp>
      <p:sp>
        <p:nvSpPr>
          <p:cNvPr id="39" name="Shape 39"/>
          <p:cNvSpPr txBox="1">
            <a:spLocks noGrp="1"/>
          </p:cNvSpPr>
          <p:nvPr>
            <p:ph type="title"/>
          </p:nvPr>
        </p:nvSpPr>
        <p:spPr>
          <a:xfrm>
            <a:off x="609600" y="118109"/>
            <a:ext cx="8153399" cy="1005840"/>
          </a:xfrm>
          <a:prstGeom prst="rect">
            <a:avLst/>
          </a:prstGeom>
          <a:noFill/>
          <a:ln>
            <a:noFill/>
          </a:ln>
        </p:spPr>
        <p:txBody>
          <a:bodyPr wrap="square" lIns="91425" tIns="91425" rIns="91425" bIns="91425" anchor="b" anchorCtr="0"/>
          <a:lstStyle>
            <a:lvl1pPr marL="0" marR="0" lvl="0" indent="0" algn="l" rtl="0">
              <a:spcBef>
                <a:spcPts val="0"/>
              </a:spcBef>
              <a:buClr>
                <a:schemeClr val="dk2"/>
              </a:buClr>
              <a:buFont typeface="Questrial"/>
              <a:buNone/>
              <a:defRPr sz="42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7" r:id="rId2"/>
    <p:sldLayoutId id="214748365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p:txBody>
          <a:bodyPr/>
          <a:lstStyle/>
          <a:p>
            <a:r>
              <a:rPr lang="nl-NL" sz="1600" dirty="0"/>
              <a:t>Met dank aan I. van Rij en L. AB</a:t>
            </a:r>
          </a:p>
        </p:txBody>
      </p:sp>
      <p:sp>
        <p:nvSpPr>
          <p:cNvPr id="4" name="Titel 3"/>
          <p:cNvSpPr>
            <a:spLocks noGrp="1"/>
          </p:cNvSpPr>
          <p:nvPr>
            <p:ph type="title"/>
          </p:nvPr>
        </p:nvSpPr>
        <p:spPr>
          <a:xfrm>
            <a:off x="467544" y="1923678"/>
            <a:ext cx="8371655" cy="2038349"/>
          </a:xfrm>
        </p:spPr>
        <p:txBody>
          <a:bodyPr/>
          <a:lstStyle/>
          <a:p>
            <a:r>
              <a:rPr lang="nl-NL" sz="4400" dirty="0"/>
              <a:t>Seksueel geweld</a:t>
            </a:r>
            <a:br>
              <a:rPr lang="nl-NL" sz="4400" dirty="0"/>
            </a:br>
            <a:r>
              <a:rPr lang="nl-NL" sz="4400" dirty="0"/>
              <a:t>					</a:t>
            </a:r>
            <a:r>
              <a:rPr lang="nl-NL" sz="1600" dirty="0"/>
              <a:t>A.J.P. Boeke &amp; L.S.L. Oei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kstvak 5">
            <a:extLst>
              <a:ext uri="{FF2B5EF4-FFF2-40B4-BE49-F238E27FC236}">
                <a16:creationId xmlns:a16="http://schemas.microsoft.com/office/drawing/2014/main" id="{FD9CB5CD-8B2A-4933-9DC6-F342665CF486}"/>
              </a:ext>
            </a:extLst>
          </p:cNvPr>
          <p:cNvSpPr txBox="1"/>
          <p:nvPr/>
        </p:nvSpPr>
        <p:spPr>
          <a:xfrm>
            <a:off x="107504" y="4459873"/>
            <a:ext cx="1872208" cy="338554"/>
          </a:xfrm>
          <a:prstGeom prst="rect">
            <a:avLst/>
          </a:prstGeom>
          <a:noFill/>
        </p:spPr>
        <p:txBody>
          <a:bodyPr wrap="square" rtlCol="0">
            <a:spAutoFit/>
          </a:bodyPr>
          <a:lstStyle/>
          <a:p>
            <a:r>
              <a:rPr lang="nl-NL" sz="800" dirty="0">
                <a:solidFill>
                  <a:schemeClr val="bg1"/>
                </a:solidFill>
              </a:rPr>
              <a:t>Bron: </a:t>
            </a:r>
          </a:p>
          <a:p>
            <a:r>
              <a:rPr lang="nl-NL" sz="800" dirty="0">
                <a:solidFill>
                  <a:schemeClr val="bg1"/>
                </a:solidFill>
              </a:rPr>
              <a:t>Centrum Seksueel Geweld</a:t>
            </a:r>
          </a:p>
        </p:txBody>
      </p:sp>
    </p:spTree>
    <p:extLst>
      <p:ext uri="{BB962C8B-B14F-4D97-AF65-F5344CB8AC3E}">
        <p14:creationId xmlns:p14="http://schemas.microsoft.com/office/powerpoint/2010/main" val="155896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kstvak 6">
            <a:extLst>
              <a:ext uri="{FF2B5EF4-FFF2-40B4-BE49-F238E27FC236}">
                <a16:creationId xmlns:a16="http://schemas.microsoft.com/office/drawing/2014/main" id="{4D105BFC-17CD-4F3E-BC68-9254AD5B5C13}"/>
              </a:ext>
            </a:extLst>
          </p:cNvPr>
          <p:cNvSpPr txBox="1"/>
          <p:nvPr/>
        </p:nvSpPr>
        <p:spPr>
          <a:xfrm>
            <a:off x="107504" y="4459873"/>
            <a:ext cx="1872208" cy="338554"/>
          </a:xfrm>
          <a:prstGeom prst="rect">
            <a:avLst/>
          </a:prstGeom>
          <a:noFill/>
        </p:spPr>
        <p:txBody>
          <a:bodyPr wrap="square" rtlCol="0">
            <a:spAutoFit/>
          </a:bodyPr>
          <a:lstStyle/>
          <a:p>
            <a:r>
              <a:rPr lang="nl-NL" sz="800" dirty="0">
                <a:solidFill>
                  <a:schemeClr val="bg1"/>
                </a:solidFill>
              </a:rPr>
              <a:t>Bron: </a:t>
            </a:r>
          </a:p>
          <a:p>
            <a:r>
              <a:rPr lang="nl-NL" sz="800" dirty="0">
                <a:solidFill>
                  <a:schemeClr val="bg1"/>
                </a:solidFill>
              </a:rPr>
              <a:t>Centrum Seksueel Geweld</a:t>
            </a:r>
          </a:p>
        </p:txBody>
      </p:sp>
    </p:spTree>
    <p:extLst>
      <p:ext uri="{BB962C8B-B14F-4D97-AF65-F5344CB8AC3E}">
        <p14:creationId xmlns:p14="http://schemas.microsoft.com/office/powerpoint/2010/main" val="49733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517416-B062-4F9A-A65A-863C1C672822}"/>
              </a:ext>
            </a:extLst>
          </p:cNvPr>
          <p:cNvSpPr>
            <a:spLocks noGrp="1"/>
          </p:cNvSpPr>
          <p:nvPr>
            <p:ph type="title"/>
          </p:nvPr>
        </p:nvSpPr>
        <p:spPr/>
        <p:txBody>
          <a:bodyPr/>
          <a:lstStyle/>
          <a:p>
            <a:r>
              <a:rPr lang="nl-NL" dirty="0"/>
              <a:t>Wat moet je als huisarts?</a:t>
            </a:r>
          </a:p>
        </p:txBody>
      </p:sp>
      <p:sp>
        <p:nvSpPr>
          <p:cNvPr id="3" name="Tekstvak 2">
            <a:extLst>
              <a:ext uri="{FF2B5EF4-FFF2-40B4-BE49-F238E27FC236}">
                <a16:creationId xmlns:a16="http://schemas.microsoft.com/office/drawing/2014/main" id="{26DA3CC8-BD80-1177-6BC7-CE1D98FA196B}"/>
              </a:ext>
            </a:extLst>
          </p:cNvPr>
          <p:cNvSpPr txBox="1"/>
          <p:nvPr/>
        </p:nvSpPr>
        <p:spPr>
          <a:xfrm>
            <a:off x="609600" y="1995686"/>
            <a:ext cx="7922840" cy="584775"/>
          </a:xfrm>
          <a:prstGeom prst="rect">
            <a:avLst/>
          </a:prstGeom>
          <a:noFill/>
        </p:spPr>
        <p:txBody>
          <a:bodyPr wrap="square" rtlCol="0">
            <a:spAutoFit/>
          </a:bodyPr>
          <a:lstStyle/>
          <a:p>
            <a:r>
              <a:rPr lang="nl-NL" sz="3200" dirty="0"/>
              <a:t>Bij recent seksueel geweld (&lt; 1 week)</a:t>
            </a:r>
          </a:p>
        </p:txBody>
      </p:sp>
    </p:spTree>
    <p:extLst>
      <p:ext uri="{BB962C8B-B14F-4D97-AF65-F5344CB8AC3E}">
        <p14:creationId xmlns:p14="http://schemas.microsoft.com/office/powerpoint/2010/main" val="126572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D4A0E65-3187-4095-85B6-A8F1F05B9711}"/>
              </a:ext>
            </a:extLst>
          </p:cNvPr>
          <p:cNvPicPr>
            <a:picLocks noChangeAspect="1"/>
          </p:cNvPicPr>
          <p:nvPr/>
        </p:nvPicPr>
        <p:blipFill>
          <a:blip r:embed="rId3"/>
          <a:stretch>
            <a:fillRect/>
          </a:stretch>
        </p:blipFill>
        <p:spPr>
          <a:xfrm>
            <a:off x="4139952" y="51470"/>
            <a:ext cx="4711452" cy="4711452"/>
          </a:xfrm>
          <a:prstGeom prst="rect">
            <a:avLst/>
          </a:prstGeom>
        </p:spPr>
      </p:pic>
      <p:sp>
        <p:nvSpPr>
          <p:cNvPr id="3" name="Tijdelijke aanduiding voor tekst 2"/>
          <p:cNvSpPr>
            <a:spLocks noGrp="1"/>
          </p:cNvSpPr>
          <p:nvPr>
            <p:ph type="body" idx="1"/>
          </p:nvPr>
        </p:nvSpPr>
        <p:spPr>
          <a:xfrm>
            <a:off x="292596" y="1352550"/>
            <a:ext cx="3487317" cy="3276600"/>
          </a:xfrm>
        </p:spPr>
        <p:txBody>
          <a:bodyPr/>
          <a:lstStyle/>
          <a:p>
            <a:endParaRPr lang="nl-NL" sz="2000" dirty="0"/>
          </a:p>
          <a:p>
            <a:r>
              <a:rPr lang="nl-NL" sz="1800" dirty="0"/>
              <a:t>16 Locaties Centrum Seksueel geweld (CSG)</a:t>
            </a:r>
          </a:p>
          <a:p>
            <a:r>
              <a:rPr lang="nl-NL" sz="1800" dirty="0"/>
              <a:t>24/7 bereikbaar </a:t>
            </a:r>
          </a:p>
          <a:p>
            <a:r>
              <a:rPr lang="nl-NL" sz="1800" dirty="0"/>
              <a:t>Zie podcast H&amp;W </a:t>
            </a:r>
          </a:p>
          <a:p>
            <a:r>
              <a:rPr lang="nl-NL" sz="1100" i="1" dirty="0"/>
              <a:t>https://www.huisartspodcast.nl/februari-2022/hw-feb-2022-1-centrum-seksueel-geweld-deel-1-wat-moet-je-als-huisarts-weten-en-doen/</a:t>
            </a:r>
          </a:p>
          <a:p>
            <a:pPr marL="110490" indent="0">
              <a:buNone/>
            </a:pPr>
            <a:endParaRPr lang="nl-NL" sz="2000" dirty="0"/>
          </a:p>
        </p:txBody>
      </p:sp>
      <p:sp>
        <p:nvSpPr>
          <p:cNvPr id="2" name="Tekstvak 1">
            <a:extLst>
              <a:ext uri="{FF2B5EF4-FFF2-40B4-BE49-F238E27FC236}">
                <a16:creationId xmlns:a16="http://schemas.microsoft.com/office/drawing/2014/main" id="{13962A06-78A4-42E3-866F-3DE016440F54}"/>
              </a:ext>
            </a:extLst>
          </p:cNvPr>
          <p:cNvSpPr txBox="1"/>
          <p:nvPr/>
        </p:nvSpPr>
        <p:spPr>
          <a:xfrm>
            <a:off x="395536" y="267494"/>
            <a:ext cx="3487317" cy="707886"/>
          </a:xfrm>
          <a:prstGeom prst="rect">
            <a:avLst/>
          </a:prstGeom>
          <a:noFill/>
        </p:spPr>
        <p:txBody>
          <a:bodyPr wrap="square" rtlCol="0">
            <a:spAutoFit/>
          </a:bodyPr>
          <a:lstStyle/>
          <a:p>
            <a:r>
              <a:rPr lang="nl-NL" sz="2000" dirty="0"/>
              <a:t>Bel met Centrum Seksueel Geweld</a:t>
            </a:r>
          </a:p>
        </p:txBody>
      </p:sp>
      <p:pic>
        <p:nvPicPr>
          <p:cNvPr id="6" name="Afbeelding 5">
            <a:extLst>
              <a:ext uri="{FF2B5EF4-FFF2-40B4-BE49-F238E27FC236}">
                <a16:creationId xmlns:a16="http://schemas.microsoft.com/office/drawing/2014/main" id="{91A2260E-379E-56A3-F8AA-E756A42CB018}"/>
              </a:ext>
            </a:extLst>
          </p:cNvPr>
          <p:cNvPicPr>
            <a:picLocks noChangeAspect="1"/>
          </p:cNvPicPr>
          <p:nvPr/>
        </p:nvPicPr>
        <p:blipFill>
          <a:blip r:embed="rId4"/>
          <a:stretch>
            <a:fillRect/>
          </a:stretch>
        </p:blipFill>
        <p:spPr>
          <a:xfrm>
            <a:off x="2627784" y="3867894"/>
            <a:ext cx="761256" cy="7612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741FD-8BA0-45D1-B423-4E11A98FDF5F}"/>
              </a:ext>
            </a:extLst>
          </p:cNvPr>
          <p:cNvSpPr>
            <a:spLocks noGrp="1"/>
          </p:cNvSpPr>
          <p:nvPr>
            <p:ph type="title"/>
          </p:nvPr>
        </p:nvSpPr>
        <p:spPr/>
        <p:txBody>
          <a:bodyPr/>
          <a:lstStyle/>
          <a:p>
            <a:r>
              <a:rPr lang="nl-NL" sz="3200" dirty="0"/>
              <a:t>Wat zeiden slachtoffers over wat hielp om te bespreken:</a:t>
            </a:r>
          </a:p>
        </p:txBody>
      </p:sp>
      <p:sp>
        <p:nvSpPr>
          <p:cNvPr id="3" name="Tijdelijke aanduiding voor tekst 2">
            <a:extLst>
              <a:ext uri="{FF2B5EF4-FFF2-40B4-BE49-F238E27FC236}">
                <a16:creationId xmlns:a16="http://schemas.microsoft.com/office/drawing/2014/main" id="{D39250EC-3AA5-4760-9E65-3813E4F7A965}"/>
              </a:ext>
            </a:extLst>
          </p:cNvPr>
          <p:cNvSpPr>
            <a:spLocks noGrp="1"/>
          </p:cNvSpPr>
          <p:nvPr>
            <p:ph type="body" idx="1"/>
          </p:nvPr>
        </p:nvSpPr>
        <p:spPr/>
        <p:txBody>
          <a:bodyPr/>
          <a:lstStyle/>
          <a:p>
            <a:pPr marL="110490" indent="0">
              <a:buNone/>
            </a:pPr>
            <a:r>
              <a:rPr lang="nl-NL" dirty="0"/>
              <a:t> </a:t>
            </a:r>
          </a:p>
          <a:p>
            <a:r>
              <a:rPr lang="nl-NL" sz="2400" dirty="0"/>
              <a:t>Dat de huisarts luistert naar mijn probleem</a:t>
            </a:r>
          </a:p>
          <a:p>
            <a:r>
              <a:rPr lang="nl-NL" sz="2400" dirty="0"/>
              <a:t> Dat de huisarts aardig is</a:t>
            </a:r>
          </a:p>
          <a:p>
            <a:r>
              <a:rPr lang="nl-NL" sz="2400" dirty="0"/>
              <a:t> Het idee dat de huisarts kan helpen (niet oplossen)</a:t>
            </a:r>
          </a:p>
          <a:p>
            <a:r>
              <a:rPr lang="nl-NL" sz="2400" dirty="0"/>
              <a:t> Dat de huisarts het tegen niemand zegt</a:t>
            </a:r>
          </a:p>
        </p:txBody>
      </p:sp>
    </p:spTree>
    <p:extLst>
      <p:ext uri="{BB962C8B-B14F-4D97-AF65-F5344CB8AC3E}">
        <p14:creationId xmlns:p14="http://schemas.microsoft.com/office/powerpoint/2010/main" val="3080078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85BA2-57F1-4719-A96C-76D0989FCDA2}"/>
              </a:ext>
            </a:extLst>
          </p:cNvPr>
          <p:cNvSpPr>
            <a:spLocks noGrp="1"/>
          </p:cNvSpPr>
          <p:nvPr>
            <p:ph type="title"/>
          </p:nvPr>
        </p:nvSpPr>
        <p:spPr/>
        <p:txBody>
          <a:bodyPr/>
          <a:lstStyle/>
          <a:p>
            <a:r>
              <a:rPr lang="nl-NL" dirty="0"/>
              <a:t>Tips voor gespreksvoering</a:t>
            </a:r>
          </a:p>
        </p:txBody>
      </p:sp>
      <p:sp>
        <p:nvSpPr>
          <p:cNvPr id="3" name="Tijdelijke aanduiding voor tekst 2">
            <a:extLst>
              <a:ext uri="{FF2B5EF4-FFF2-40B4-BE49-F238E27FC236}">
                <a16:creationId xmlns:a16="http://schemas.microsoft.com/office/drawing/2014/main" id="{5C1C62AC-27E8-4FF1-94DF-1357CE82C100}"/>
              </a:ext>
            </a:extLst>
          </p:cNvPr>
          <p:cNvSpPr>
            <a:spLocks noGrp="1"/>
          </p:cNvSpPr>
          <p:nvPr>
            <p:ph type="body" idx="1"/>
          </p:nvPr>
        </p:nvSpPr>
        <p:spPr/>
        <p:txBody>
          <a:bodyPr/>
          <a:lstStyle/>
          <a:p>
            <a:r>
              <a:rPr lang="nl-NL" sz="1600" dirty="0"/>
              <a:t>Laat regie bij de patiënt</a:t>
            </a:r>
          </a:p>
          <a:p>
            <a:r>
              <a:rPr lang="nl-NL" sz="1600" dirty="0"/>
              <a:t>Luister, toon begrip, straal rust en vertrouwen uit</a:t>
            </a:r>
          </a:p>
          <a:p>
            <a:r>
              <a:rPr lang="nl-NL" sz="1600" dirty="0"/>
              <a:t>Stel niet te veel vragen</a:t>
            </a:r>
          </a:p>
          <a:p>
            <a:r>
              <a:rPr lang="nl-NL" sz="1600" dirty="0"/>
              <a:t>Spreek uit dat je hem/haar gelooft, dank voor het delen</a:t>
            </a:r>
          </a:p>
          <a:p>
            <a:r>
              <a:rPr lang="nl-NL" sz="1600" dirty="0"/>
              <a:t>Spreek uit dat het niet zijn/haar schuld is</a:t>
            </a:r>
          </a:p>
          <a:p>
            <a:r>
              <a:rPr lang="nl-NL" sz="1600" dirty="0"/>
              <a:t>Vraag hoe je kunt helpen</a:t>
            </a:r>
          </a:p>
          <a:p>
            <a:r>
              <a:rPr lang="nl-NL" sz="1600" dirty="0"/>
              <a:t>Vraag naar de behoefte om aangifte te doen</a:t>
            </a:r>
          </a:p>
          <a:p>
            <a:r>
              <a:rPr lang="nl-NL" sz="1600" dirty="0"/>
              <a:t>Benadruk je beroeps geheim</a:t>
            </a:r>
          </a:p>
          <a:p>
            <a:r>
              <a:rPr lang="nl-NL" sz="1600" dirty="0"/>
              <a:t>Bij ontkenning: pauzeer, niet negatief oordelen. Soms komen mensen er later op terug</a:t>
            </a:r>
          </a:p>
        </p:txBody>
      </p:sp>
    </p:spTree>
    <p:extLst>
      <p:ext uri="{BB962C8B-B14F-4D97-AF65-F5344CB8AC3E}">
        <p14:creationId xmlns:p14="http://schemas.microsoft.com/office/powerpoint/2010/main" val="754278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F6AC3-C43F-43E5-A4E9-5AD4D68F44A1}"/>
              </a:ext>
            </a:extLst>
          </p:cNvPr>
          <p:cNvSpPr>
            <a:spLocks noGrp="1"/>
          </p:cNvSpPr>
          <p:nvPr>
            <p:ph type="title"/>
          </p:nvPr>
        </p:nvSpPr>
        <p:spPr/>
        <p:txBody>
          <a:bodyPr/>
          <a:lstStyle/>
          <a:p>
            <a:r>
              <a:rPr lang="nl-NL" dirty="0" err="1"/>
              <a:t>Don’ts</a:t>
            </a:r>
            <a:endParaRPr lang="nl-NL" dirty="0"/>
          </a:p>
        </p:txBody>
      </p:sp>
      <p:sp>
        <p:nvSpPr>
          <p:cNvPr id="4" name="Tijdelijke aanduiding voor tekst 3">
            <a:extLst>
              <a:ext uri="{FF2B5EF4-FFF2-40B4-BE49-F238E27FC236}">
                <a16:creationId xmlns:a16="http://schemas.microsoft.com/office/drawing/2014/main" id="{B832C213-691C-46CA-ADBD-290485072F8B}"/>
              </a:ext>
            </a:extLst>
          </p:cNvPr>
          <p:cNvSpPr>
            <a:spLocks noGrp="1"/>
          </p:cNvSpPr>
          <p:nvPr>
            <p:ph type="body" idx="1"/>
          </p:nvPr>
        </p:nvSpPr>
        <p:spPr/>
        <p:txBody>
          <a:bodyPr/>
          <a:lstStyle/>
          <a:p>
            <a:endParaRPr lang="nl-NL" sz="2400" dirty="0"/>
          </a:p>
          <a:p>
            <a:r>
              <a:rPr lang="nl-NL" sz="2400" dirty="0"/>
              <a:t>Stel </a:t>
            </a:r>
            <a:r>
              <a:rPr lang="nl-NL" sz="2400" b="1" i="1" dirty="0"/>
              <a:t>geen</a:t>
            </a:r>
            <a:r>
              <a:rPr lang="nl-NL" sz="2400" dirty="0"/>
              <a:t> waarom vragen (</a:t>
            </a:r>
            <a:r>
              <a:rPr lang="nl-NL" sz="2400" dirty="0" err="1"/>
              <a:t>victim</a:t>
            </a:r>
            <a:r>
              <a:rPr lang="nl-NL" sz="2400" dirty="0"/>
              <a:t> </a:t>
            </a:r>
            <a:r>
              <a:rPr lang="nl-NL" sz="2400" dirty="0" err="1"/>
              <a:t>blaming</a:t>
            </a:r>
            <a:r>
              <a:rPr lang="nl-NL" sz="2400" dirty="0"/>
              <a:t>)</a:t>
            </a:r>
          </a:p>
          <a:p>
            <a:pPr lvl="2" indent="278892" algn="l" defTabSz="251778">
              <a:defRPr sz="6832" i="1">
                <a:latin typeface="Helvetica Neue"/>
                <a:ea typeface="Helvetica Neue"/>
                <a:cs typeface="Helvetica Neue"/>
                <a:sym typeface="Helvetica Neue"/>
              </a:defRPr>
            </a:pPr>
            <a:r>
              <a:rPr lang="nl-NL" sz="2400" dirty="0"/>
              <a:t>Waarom heb je het niet eerder verteld?</a:t>
            </a:r>
          </a:p>
          <a:p>
            <a:pPr lvl="2" indent="278892" algn="l" defTabSz="251778">
              <a:defRPr sz="6832" i="1">
                <a:latin typeface="Helvetica Neue"/>
                <a:ea typeface="Helvetica Neue"/>
                <a:cs typeface="Helvetica Neue"/>
                <a:sym typeface="Helvetica Neue"/>
              </a:defRPr>
            </a:pPr>
            <a:r>
              <a:rPr lang="nl-NL" sz="2400" dirty="0"/>
              <a:t>Waarom ben je mee gegaan?</a:t>
            </a:r>
          </a:p>
          <a:p>
            <a:pPr lvl="2" indent="278892" algn="l" defTabSz="251778">
              <a:defRPr sz="6832" i="1">
                <a:latin typeface="Helvetica Neue"/>
                <a:ea typeface="Helvetica Neue"/>
                <a:cs typeface="Helvetica Neue"/>
                <a:sym typeface="Helvetica Neue"/>
              </a:defRPr>
            </a:pPr>
            <a:r>
              <a:rPr lang="nl-NL" sz="2400" dirty="0"/>
              <a:t>Waarom had je zoveel gedronken?</a:t>
            </a:r>
          </a:p>
          <a:p>
            <a:pPr marL="110490" indent="0">
              <a:buNone/>
            </a:pPr>
            <a:endParaRPr lang="nl-NL" sz="2400" dirty="0"/>
          </a:p>
          <a:p>
            <a:r>
              <a:rPr lang="nl-NL" sz="2400" dirty="0"/>
              <a:t>Pas op met lichamelijke aanraking </a:t>
            </a:r>
          </a:p>
          <a:p>
            <a:pPr lvl="2" indent="0" algn="l" defTabSz="251778">
              <a:buNone/>
              <a:defRPr sz="6832" i="1">
                <a:latin typeface="Helvetica Neue"/>
                <a:ea typeface="Helvetica Neue"/>
                <a:cs typeface="Helvetica Neue"/>
                <a:sym typeface="Helvetica Neue"/>
              </a:defRPr>
            </a:pPr>
            <a:endParaRPr lang="nl-NL" sz="2400" dirty="0"/>
          </a:p>
        </p:txBody>
      </p:sp>
    </p:spTree>
    <p:extLst>
      <p:ext uri="{BB962C8B-B14F-4D97-AF65-F5344CB8AC3E}">
        <p14:creationId xmlns:p14="http://schemas.microsoft.com/office/powerpoint/2010/main" val="1189013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lk 4">
            <a:extLst>
              <a:ext uri="{FF2B5EF4-FFF2-40B4-BE49-F238E27FC236}">
                <a16:creationId xmlns:a16="http://schemas.microsoft.com/office/drawing/2014/main" id="{12CFF041-CD49-DEFD-FF16-DE2C873E61AC}"/>
              </a:ext>
            </a:extLst>
          </p:cNvPr>
          <p:cNvSpPr/>
          <p:nvPr/>
        </p:nvSpPr>
        <p:spPr>
          <a:xfrm>
            <a:off x="683568" y="2518905"/>
            <a:ext cx="8280920" cy="250648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l-NL" dirty="0"/>
          </a:p>
        </p:txBody>
      </p:sp>
      <p:sp>
        <p:nvSpPr>
          <p:cNvPr id="2" name="Titel 1">
            <a:extLst>
              <a:ext uri="{FF2B5EF4-FFF2-40B4-BE49-F238E27FC236}">
                <a16:creationId xmlns:a16="http://schemas.microsoft.com/office/drawing/2014/main" id="{E7517416-B062-4F9A-A65A-863C1C672822}"/>
              </a:ext>
            </a:extLst>
          </p:cNvPr>
          <p:cNvSpPr>
            <a:spLocks noGrp="1"/>
          </p:cNvSpPr>
          <p:nvPr>
            <p:ph type="title"/>
          </p:nvPr>
        </p:nvSpPr>
        <p:spPr/>
        <p:txBody>
          <a:bodyPr/>
          <a:lstStyle/>
          <a:p>
            <a:r>
              <a:rPr lang="nl-NL" dirty="0"/>
              <a:t>Wat moet je als huisarts?</a:t>
            </a:r>
          </a:p>
        </p:txBody>
      </p:sp>
      <p:sp>
        <p:nvSpPr>
          <p:cNvPr id="3" name="Tekstvak 2">
            <a:extLst>
              <a:ext uri="{FF2B5EF4-FFF2-40B4-BE49-F238E27FC236}">
                <a16:creationId xmlns:a16="http://schemas.microsoft.com/office/drawing/2014/main" id="{26DA3CC8-BD80-1177-6BC7-CE1D98FA196B}"/>
              </a:ext>
            </a:extLst>
          </p:cNvPr>
          <p:cNvSpPr txBox="1"/>
          <p:nvPr/>
        </p:nvSpPr>
        <p:spPr>
          <a:xfrm>
            <a:off x="609600" y="1995686"/>
            <a:ext cx="7850832" cy="523220"/>
          </a:xfrm>
          <a:prstGeom prst="rect">
            <a:avLst/>
          </a:prstGeom>
          <a:noFill/>
        </p:spPr>
        <p:txBody>
          <a:bodyPr wrap="square" rtlCol="0">
            <a:spAutoFit/>
          </a:bodyPr>
          <a:lstStyle/>
          <a:p>
            <a:r>
              <a:rPr lang="nl-NL" sz="2800" dirty="0"/>
              <a:t>Bij seksueel geweld langer geleden (&gt; 1 week)</a:t>
            </a:r>
          </a:p>
        </p:txBody>
      </p:sp>
      <p:sp>
        <p:nvSpPr>
          <p:cNvPr id="4" name="Tekstvak 3">
            <a:extLst>
              <a:ext uri="{FF2B5EF4-FFF2-40B4-BE49-F238E27FC236}">
                <a16:creationId xmlns:a16="http://schemas.microsoft.com/office/drawing/2014/main" id="{FAFEB3B7-427B-2815-C822-F7ACB1A12731}"/>
              </a:ext>
            </a:extLst>
          </p:cNvPr>
          <p:cNvSpPr txBox="1"/>
          <p:nvPr/>
        </p:nvSpPr>
        <p:spPr>
          <a:xfrm>
            <a:off x="1691680" y="2909777"/>
            <a:ext cx="6768752" cy="1477328"/>
          </a:xfrm>
          <a:prstGeom prst="rect">
            <a:avLst/>
          </a:prstGeom>
          <a:noFill/>
        </p:spPr>
        <p:txBody>
          <a:bodyPr wrap="square" rtlCol="0">
            <a:spAutoFit/>
          </a:bodyPr>
          <a:lstStyle/>
          <a:p>
            <a:r>
              <a:rPr lang="nl-NL" sz="1800" b="1" i="1" dirty="0"/>
              <a:t>Wist je dat</a:t>
            </a:r>
            <a:r>
              <a:rPr lang="nl-NL" sz="1800" dirty="0"/>
              <a:t> de patiënt:</a:t>
            </a:r>
          </a:p>
          <a:p>
            <a:endParaRPr lang="nl-NL" sz="1800" dirty="0"/>
          </a:p>
          <a:p>
            <a:pPr marL="285750" indent="-285750">
              <a:buFont typeface="Arial" panose="020B0604020202020204" pitchFamily="34" charset="0"/>
              <a:buChar char="•"/>
            </a:pPr>
            <a:r>
              <a:rPr lang="nl-NL" sz="1800" dirty="0"/>
              <a:t>Ook dan contact kan opnemen met Centrum Seksueel geweld</a:t>
            </a:r>
          </a:p>
          <a:p>
            <a:pPr marL="285750" indent="-285750">
              <a:buFont typeface="Arial" panose="020B0604020202020204" pitchFamily="34" charset="0"/>
              <a:buChar char="•"/>
            </a:pPr>
            <a:r>
              <a:rPr lang="nl-NL" sz="1800" dirty="0"/>
              <a:t>7 dagen per week (anoniem) kan chatten met deskundigen</a:t>
            </a:r>
          </a:p>
          <a:p>
            <a:pPr marL="285750" indent="-285750">
              <a:buFont typeface="Arial" panose="020B0604020202020204" pitchFamily="34" charset="0"/>
              <a:buChar char="•"/>
            </a:pPr>
            <a:r>
              <a:rPr lang="nl-NL" sz="1800" dirty="0"/>
              <a:t>Zelfs ‘s nachts is de chatfunctie beschikbaar!</a:t>
            </a:r>
          </a:p>
        </p:txBody>
      </p:sp>
    </p:spTree>
    <p:extLst>
      <p:ext uri="{BB962C8B-B14F-4D97-AF65-F5344CB8AC3E}">
        <p14:creationId xmlns:p14="http://schemas.microsoft.com/office/powerpoint/2010/main" val="8398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3D3E5-75B3-4D85-BADD-1D844928C97A}"/>
              </a:ext>
            </a:extLst>
          </p:cNvPr>
          <p:cNvSpPr>
            <a:spLocks noGrp="1"/>
          </p:cNvSpPr>
          <p:nvPr>
            <p:ph type="title"/>
          </p:nvPr>
        </p:nvSpPr>
        <p:spPr/>
        <p:txBody>
          <a:bodyPr/>
          <a:lstStyle/>
          <a:p>
            <a:r>
              <a:rPr lang="nl-NL" sz="3200" dirty="0"/>
              <a:t>Denk eraan bij: </a:t>
            </a:r>
          </a:p>
        </p:txBody>
      </p:sp>
      <p:graphicFrame>
        <p:nvGraphicFramePr>
          <p:cNvPr id="3" name="Tabel 3">
            <a:extLst>
              <a:ext uri="{FF2B5EF4-FFF2-40B4-BE49-F238E27FC236}">
                <a16:creationId xmlns:a16="http://schemas.microsoft.com/office/drawing/2014/main" id="{C8EAF020-3CF9-4E54-B193-EE797A5B0B25}"/>
              </a:ext>
            </a:extLst>
          </p:cNvPr>
          <p:cNvGraphicFramePr>
            <a:graphicFrameLocks noGrp="1"/>
          </p:cNvGraphicFramePr>
          <p:nvPr>
            <p:extLst>
              <p:ext uri="{D42A27DB-BD31-4B8C-83A1-F6EECF244321}">
                <p14:modId xmlns:p14="http://schemas.microsoft.com/office/powerpoint/2010/main" val="404262512"/>
              </p:ext>
            </p:extLst>
          </p:nvPr>
        </p:nvGraphicFramePr>
        <p:xfrm>
          <a:off x="509833" y="1563638"/>
          <a:ext cx="8153400" cy="3145410"/>
        </p:xfrm>
        <a:graphic>
          <a:graphicData uri="http://schemas.openxmlformats.org/drawingml/2006/table">
            <a:tbl>
              <a:tblPr firstRow="1" bandRow="1">
                <a:tableStyleId>{7FFEBE7D-4E88-48BE-B5A1-E0A9DE4C89CC}</a:tableStyleId>
              </a:tblPr>
              <a:tblGrid>
                <a:gridCol w="2261967">
                  <a:extLst>
                    <a:ext uri="{9D8B030D-6E8A-4147-A177-3AD203B41FA5}">
                      <a16:colId xmlns:a16="http://schemas.microsoft.com/office/drawing/2014/main" val="3054798472"/>
                    </a:ext>
                  </a:extLst>
                </a:gridCol>
                <a:gridCol w="2933783">
                  <a:extLst>
                    <a:ext uri="{9D8B030D-6E8A-4147-A177-3AD203B41FA5}">
                      <a16:colId xmlns:a16="http://schemas.microsoft.com/office/drawing/2014/main" val="1403750963"/>
                    </a:ext>
                  </a:extLst>
                </a:gridCol>
                <a:gridCol w="2957650">
                  <a:extLst>
                    <a:ext uri="{9D8B030D-6E8A-4147-A177-3AD203B41FA5}">
                      <a16:colId xmlns:a16="http://schemas.microsoft.com/office/drawing/2014/main" val="2451662941"/>
                    </a:ext>
                  </a:extLst>
                </a:gridCol>
              </a:tblGrid>
              <a:tr h="655077">
                <a:tc>
                  <a:txBody>
                    <a:bodyPr/>
                    <a:lstStyle/>
                    <a:p>
                      <a:r>
                        <a:rPr lang="nl-NL" sz="1800" dirty="0"/>
                        <a:t>SOLK</a:t>
                      </a:r>
                    </a:p>
                  </a:txBody>
                  <a:tcPr/>
                </a:tc>
                <a:tc>
                  <a:txBody>
                    <a:bodyPr/>
                    <a:lstStyle/>
                    <a:p>
                      <a:r>
                        <a:rPr lang="nl-NL" sz="1800" dirty="0"/>
                        <a:t>Psychische klachten</a:t>
                      </a:r>
                    </a:p>
                  </a:txBody>
                  <a:tcPr/>
                </a:tc>
                <a:tc>
                  <a:txBody>
                    <a:bodyPr/>
                    <a:lstStyle/>
                    <a:p>
                      <a:r>
                        <a:rPr lang="nl-NL" sz="1800" dirty="0"/>
                        <a:t>Seksuele/ gynaecologische klachten</a:t>
                      </a:r>
                    </a:p>
                  </a:txBody>
                  <a:tcPr/>
                </a:tc>
                <a:extLst>
                  <a:ext uri="{0D108BD9-81ED-4DB2-BD59-A6C34878D82A}">
                    <a16:rowId xmlns:a16="http://schemas.microsoft.com/office/drawing/2014/main" val="2042779920"/>
                  </a:ext>
                </a:extLst>
              </a:tr>
              <a:tr h="592688">
                <a:tc>
                  <a:txBody>
                    <a:bodyPr/>
                    <a:lstStyle/>
                    <a:p>
                      <a:r>
                        <a:rPr lang="nl-NL" sz="1600" dirty="0"/>
                        <a:t>Aspecifieke chronische pijn</a:t>
                      </a:r>
                    </a:p>
                  </a:txBody>
                  <a:tcPr/>
                </a:tc>
                <a:tc>
                  <a:txBody>
                    <a:bodyPr/>
                    <a:lstStyle/>
                    <a:p>
                      <a:r>
                        <a:rPr lang="nl-NL" sz="1600" dirty="0"/>
                        <a:t>PTSS</a:t>
                      </a:r>
                    </a:p>
                  </a:txBody>
                  <a:tcPr/>
                </a:tc>
                <a:tc>
                  <a:txBody>
                    <a:bodyPr/>
                    <a:lstStyle/>
                    <a:p>
                      <a:r>
                        <a:rPr lang="nl-NL" sz="1600" dirty="0"/>
                        <a:t>Chronische bekkenpijn</a:t>
                      </a:r>
                    </a:p>
                  </a:txBody>
                  <a:tcPr/>
                </a:tc>
                <a:extLst>
                  <a:ext uri="{0D108BD9-81ED-4DB2-BD59-A6C34878D82A}">
                    <a16:rowId xmlns:a16="http://schemas.microsoft.com/office/drawing/2014/main" val="3659764939"/>
                  </a:ext>
                </a:extLst>
              </a:tr>
              <a:tr h="379529">
                <a:tc>
                  <a:txBody>
                    <a:bodyPr/>
                    <a:lstStyle/>
                    <a:p>
                      <a:r>
                        <a:rPr lang="nl-NL" sz="1600" dirty="0"/>
                        <a:t>Hoofdpijn</a:t>
                      </a:r>
                    </a:p>
                  </a:txBody>
                  <a:tcPr/>
                </a:tc>
                <a:tc>
                  <a:txBody>
                    <a:bodyPr/>
                    <a:lstStyle/>
                    <a:p>
                      <a:r>
                        <a:rPr lang="nl-NL" sz="1600" dirty="0"/>
                        <a:t>Angststoornissen</a:t>
                      </a:r>
                    </a:p>
                  </a:txBody>
                  <a:tcPr/>
                </a:tc>
                <a:tc>
                  <a:txBody>
                    <a:bodyPr/>
                    <a:lstStyle/>
                    <a:p>
                      <a:r>
                        <a:rPr lang="nl-NL" sz="1600" dirty="0"/>
                        <a:t>Overactieve bekkenbodem</a:t>
                      </a:r>
                    </a:p>
                  </a:txBody>
                  <a:tcPr/>
                </a:tc>
                <a:extLst>
                  <a:ext uri="{0D108BD9-81ED-4DB2-BD59-A6C34878D82A}">
                    <a16:rowId xmlns:a16="http://schemas.microsoft.com/office/drawing/2014/main" val="1225236627"/>
                  </a:ext>
                </a:extLst>
              </a:tr>
              <a:tr h="379529">
                <a:tc>
                  <a:txBody>
                    <a:bodyPr/>
                    <a:lstStyle/>
                    <a:p>
                      <a:r>
                        <a:rPr lang="nl-NL" sz="1600" dirty="0"/>
                        <a:t>Buikpijn</a:t>
                      </a:r>
                    </a:p>
                  </a:txBody>
                  <a:tcPr/>
                </a:tc>
                <a:tc>
                  <a:txBody>
                    <a:bodyPr/>
                    <a:lstStyle/>
                    <a:p>
                      <a:r>
                        <a:rPr lang="nl-NL" sz="1600" dirty="0"/>
                        <a:t>Eetstoornissen</a:t>
                      </a:r>
                    </a:p>
                  </a:txBody>
                  <a:tcPr/>
                </a:tc>
                <a:tc>
                  <a:txBody>
                    <a:bodyPr/>
                    <a:lstStyle/>
                    <a:p>
                      <a:r>
                        <a:rPr lang="nl-NL" sz="1600" dirty="0" err="1"/>
                        <a:t>SOA’s</a:t>
                      </a:r>
                      <a:endParaRPr lang="nl-NL" sz="1600" dirty="0"/>
                    </a:p>
                  </a:txBody>
                  <a:tcPr/>
                </a:tc>
                <a:extLst>
                  <a:ext uri="{0D108BD9-81ED-4DB2-BD59-A6C34878D82A}">
                    <a16:rowId xmlns:a16="http://schemas.microsoft.com/office/drawing/2014/main" val="2746383763"/>
                  </a:ext>
                </a:extLst>
              </a:tr>
              <a:tr h="379529">
                <a:tc>
                  <a:txBody>
                    <a:bodyPr/>
                    <a:lstStyle/>
                    <a:p>
                      <a:r>
                        <a:rPr lang="nl-NL" sz="1600" dirty="0"/>
                        <a:t>Hyperventilatie</a:t>
                      </a:r>
                    </a:p>
                  </a:txBody>
                  <a:tcPr/>
                </a:tc>
                <a:tc>
                  <a:txBody>
                    <a:bodyPr/>
                    <a:lstStyle/>
                    <a:p>
                      <a:r>
                        <a:rPr lang="nl-NL" sz="1600" dirty="0"/>
                        <a:t>Depressie</a:t>
                      </a:r>
                    </a:p>
                  </a:txBody>
                  <a:tcPr/>
                </a:tc>
                <a:tc>
                  <a:txBody>
                    <a:bodyPr/>
                    <a:lstStyle/>
                    <a:p>
                      <a:r>
                        <a:rPr lang="nl-NL" sz="1600" dirty="0"/>
                        <a:t>Ongewenste zwangerschap</a:t>
                      </a:r>
                    </a:p>
                  </a:txBody>
                  <a:tcPr/>
                </a:tc>
                <a:extLst>
                  <a:ext uri="{0D108BD9-81ED-4DB2-BD59-A6C34878D82A}">
                    <a16:rowId xmlns:a16="http://schemas.microsoft.com/office/drawing/2014/main" val="3294982214"/>
                  </a:ext>
                </a:extLst>
              </a:tr>
              <a:tr h="379529">
                <a:tc>
                  <a:txBody>
                    <a:bodyPr/>
                    <a:lstStyle/>
                    <a:p>
                      <a:r>
                        <a:rPr lang="nl-NL" sz="1600" dirty="0"/>
                        <a:t>Misselijkheid</a:t>
                      </a:r>
                    </a:p>
                  </a:txBody>
                  <a:tcPr/>
                </a:tc>
                <a:tc>
                  <a:txBody>
                    <a:bodyPr/>
                    <a:lstStyle/>
                    <a:p>
                      <a:r>
                        <a:rPr lang="nl-NL" sz="1600" dirty="0"/>
                        <a:t>Verslaving</a:t>
                      </a:r>
                    </a:p>
                  </a:txBody>
                  <a:tcPr/>
                </a:tc>
                <a:tc>
                  <a:txBody>
                    <a:bodyPr/>
                    <a:lstStyle/>
                    <a:p>
                      <a:r>
                        <a:rPr lang="nl-NL" sz="1600" dirty="0"/>
                        <a:t>Paniek bij partus</a:t>
                      </a:r>
                    </a:p>
                  </a:txBody>
                  <a:tcPr/>
                </a:tc>
                <a:extLst>
                  <a:ext uri="{0D108BD9-81ED-4DB2-BD59-A6C34878D82A}">
                    <a16:rowId xmlns:a16="http://schemas.microsoft.com/office/drawing/2014/main" val="1749134043"/>
                  </a:ext>
                </a:extLst>
              </a:tr>
              <a:tr h="379529">
                <a:tc>
                  <a:txBody>
                    <a:bodyPr/>
                    <a:lstStyle/>
                    <a:p>
                      <a:r>
                        <a:rPr lang="nl-NL" sz="1600" dirty="0"/>
                        <a:t>Obstipatie</a:t>
                      </a:r>
                    </a:p>
                  </a:txBody>
                  <a:tcPr/>
                </a:tc>
                <a:tc>
                  <a:txBody>
                    <a:bodyPr/>
                    <a:lstStyle/>
                    <a:p>
                      <a:r>
                        <a:rPr lang="nl-NL" sz="1600" dirty="0"/>
                        <a:t>Automutilatie</a:t>
                      </a:r>
                    </a:p>
                  </a:txBody>
                  <a:tcPr/>
                </a:tc>
                <a:tc>
                  <a:txBody>
                    <a:bodyPr/>
                    <a:lstStyle/>
                    <a:p>
                      <a:r>
                        <a:rPr lang="nl-NL" sz="1600" dirty="0"/>
                        <a:t>Seksuele problemen</a:t>
                      </a:r>
                    </a:p>
                  </a:txBody>
                  <a:tcPr/>
                </a:tc>
                <a:extLst>
                  <a:ext uri="{0D108BD9-81ED-4DB2-BD59-A6C34878D82A}">
                    <a16:rowId xmlns:a16="http://schemas.microsoft.com/office/drawing/2014/main" val="58213500"/>
                  </a:ext>
                </a:extLst>
              </a:tr>
            </a:tbl>
          </a:graphicData>
        </a:graphic>
      </p:graphicFrame>
    </p:spTree>
    <p:extLst>
      <p:ext uri="{BB962C8B-B14F-4D97-AF65-F5344CB8AC3E}">
        <p14:creationId xmlns:p14="http://schemas.microsoft.com/office/powerpoint/2010/main" val="3616532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3D3E5-75B3-4D85-BADD-1D844928C97A}"/>
              </a:ext>
            </a:extLst>
          </p:cNvPr>
          <p:cNvSpPr>
            <a:spLocks noGrp="1"/>
          </p:cNvSpPr>
          <p:nvPr>
            <p:ph type="title"/>
          </p:nvPr>
        </p:nvSpPr>
        <p:spPr/>
        <p:txBody>
          <a:bodyPr/>
          <a:lstStyle/>
          <a:p>
            <a:r>
              <a:rPr lang="nl-NL" sz="3200" dirty="0"/>
              <a:t>Huisarts verwijst bij:</a:t>
            </a:r>
          </a:p>
        </p:txBody>
      </p:sp>
      <p:graphicFrame>
        <p:nvGraphicFramePr>
          <p:cNvPr id="3" name="Tabel 3">
            <a:extLst>
              <a:ext uri="{FF2B5EF4-FFF2-40B4-BE49-F238E27FC236}">
                <a16:creationId xmlns:a16="http://schemas.microsoft.com/office/drawing/2014/main" id="{C8EAF020-3CF9-4E54-B193-EE797A5B0B25}"/>
              </a:ext>
            </a:extLst>
          </p:cNvPr>
          <p:cNvGraphicFramePr>
            <a:graphicFrameLocks noGrp="1"/>
          </p:cNvGraphicFramePr>
          <p:nvPr>
            <p:extLst>
              <p:ext uri="{D42A27DB-BD31-4B8C-83A1-F6EECF244321}">
                <p14:modId xmlns:p14="http://schemas.microsoft.com/office/powerpoint/2010/main" val="1378779684"/>
              </p:ext>
            </p:extLst>
          </p:nvPr>
        </p:nvGraphicFramePr>
        <p:xfrm>
          <a:off x="395536" y="1635646"/>
          <a:ext cx="8367463" cy="2747857"/>
        </p:xfrm>
        <a:graphic>
          <a:graphicData uri="http://schemas.openxmlformats.org/drawingml/2006/table">
            <a:tbl>
              <a:tblPr firstRow="1" bandRow="1">
                <a:tableStyleId>{7FFEBE7D-4E88-48BE-B5A1-E0A9DE4C89CC}</a:tableStyleId>
              </a:tblPr>
              <a:tblGrid>
                <a:gridCol w="4952726">
                  <a:extLst>
                    <a:ext uri="{9D8B030D-6E8A-4147-A177-3AD203B41FA5}">
                      <a16:colId xmlns:a16="http://schemas.microsoft.com/office/drawing/2014/main" val="3054798472"/>
                    </a:ext>
                  </a:extLst>
                </a:gridCol>
                <a:gridCol w="3414737">
                  <a:extLst>
                    <a:ext uri="{9D8B030D-6E8A-4147-A177-3AD203B41FA5}">
                      <a16:colId xmlns:a16="http://schemas.microsoft.com/office/drawing/2014/main" val="1403750963"/>
                    </a:ext>
                  </a:extLst>
                </a:gridCol>
              </a:tblGrid>
              <a:tr h="437623">
                <a:tc>
                  <a:txBody>
                    <a:bodyPr/>
                    <a:lstStyle/>
                    <a:p>
                      <a:r>
                        <a:rPr lang="nl-NL" sz="1800" dirty="0"/>
                        <a:t>Probleem</a:t>
                      </a:r>
                    </a:p>
                  </a:txBody>
                  <a:tcPr/>
                </a:tc>
                <a:tc>
                  <a:txBody>
                    <a:bodyPr/>
                    <a:lstStyle/>
                    <a:p>
                      <a:r>
                        <a:rPr lang="nl-NL" sz="1800" dirty="0"/>
                        <a:t>Hulpverlener</a:t>
                      </a:r>
                    </a:p>
                  </a:txBody>
                  <a:tcPr/>
                </a:tc>
                <a:extLst>
                  <a:ext uri="{0D108BD9-81ED-4DB2-BD59-A6C34878D82A}">
                    <a16:rowId xmlns:a16="http://schemas.microsoft.com/office/drawing/2014/main" val="2042779920"/>
                  </a:ext>
                </a:extLst>
              </a:tr>
              <a:tr h="709137">
                <a:tc>
                  <a:txBody>
                    <a:bodyPr/>
                    <a:lstStyle/>
                    <a:p>
                      <a:r>
                        <a:rPr lang="nl-NL" sz="1600" dirty="0"/>
                        <a:t>Seksuele klachten</a:t>
                      </a:r>
                    </a:p>
                  </a:txBody>
                  <a:tcPr/>
                </a:tc>
                <a:tc>
                  <a:txBody>
                    <a:bodyPr/>
                    <a:lstStyle/>
                    <a:p>
                      <a:r>
                        <a:rPr lang="nl-NL" sz="1600" dirty="0"/>
                        <a:t>Seksuoloog</a:t>
                      </a:r>
                    </a:p>
                  </a:txBody>
                  <a:tcPr/>
                </a:tc>
                <a:extLst>
                  <a:ext uri="{0D108BD9-81ED-4DB2-BD59-A6C34878D82A}">
                    <a16:rowId xmlns:a16="http://schemas.microsoft.com/office/drawing/2014/main" val="3659764939"/>
                  </a:ext>
                </a:extLst>
              </a:tr>
              <a:tr h="692903">
                <a:tc>
                  <a:txBody>
                    <a:bodyPr/>
                    <a:lstStyle/>
                    <a:p>
                      <a:r>
                        <a:rPr lang="nl-NL" sz="1600" dirty="0"/>
                        <a:t>Overactieve bekkenbodem</a:t>
                      </a:r>
                    </a:p>
                  </a:txBody>
                  <a:tcPr/>
                </a:tc>
                <a:tc>
                  <a:txBody>
                    <a:bodyPr/>
                    <a:lstStyle/>
                    <a:p>
                      <a:r>
                        <a:rPr lang="nl-NL" sz="1600" dirty="0"/>
                        <a:t>Bekkenbodem fysiotherapeut/ Seksuoloog</a:t>
                      </a:r>
                    </a:p>
                  </a:txBody>
                  <a:tcPr/>
                </a:tc>
                <a:extLst>
                  <a:ext uri="{0D108BD9-81ED-4DB2-BD59-A6C34878D82A}">
                    <a16:rowId xmlns:a16="http://schemas.microsoft.com/office/drawing/2014/main" val="1225236627"/>
                  </a:ext>
                </a:extLst>
              </a:tr>
              <a:tr h="454097">
                <a:tc>
                  <a:txBody>
                    <a:bodyPr/>
                    <a:lstStyle/>
                    <a:p>
                      <a:r>
                        <a:rPr lang="nl-NL" sz="1600" dirty="0"/>
                        <a:t>PTSS klachten</a:t>
                      </a:r>
                    </a:p>
                  </a:txBody>
                  <a:tcPr/>
                </a:tc>
                <a:tc>
                  <a:txBody>
                    <a:bodyPr/>
                    <a:lstStyle/>
                    <a:p>
                      <a:r>
                        <a:rPr lang="nl-NL" sz="1600" dirty="0"/>
                        <a:t>Psycholoog (EMDR)</a:t>
                      </a:r>
                    </a:p>
                  </a:txBody>
                  <a:tcPr/>
                </a:tc>
                <a:extLst>
                  <a:ext uri="{0D108BD9-81ED-4DB2-BD59-A6C34878D82A}">
                    <a16:rowId xmlns:a16="http://schemas.microsoft.com/office/drawing/2014/main" val="2746383763"/>
                  </a:ext>
                </a:extLst>
              </a:tr>
              <a:tr h="454097">
                <a:tc>
                  <a:txBody>
                    <a:bodyPr/>
                    <a:lstStyle/>
                    <a:p>
                      <a:r>
                        <a:rPr lang="nl-NL" sz="1600" dirty="0"/>
                        <a:t>Overige psychische klachten (mild-ernstig)</a:t>
                      </a:r>
                    </a:p>
                  </a:txBody>
                  <a:tcPr/>
                </a:tc>
                <a:tc>
                  <a:txBody>
                    <a:bodyPr/>
                    <a:lstStyle/>
                    <a:p>
                      <a:r>
                        <a:rPr lang="nl-NL" sz="1600" dirty="0"/>
                        <a:t>POH GGZ/ psycholoog</a:t>
                      </a:r>
                    </a:p>
                  </a:txBody>
                  <a:tcPr/>
                </a:tc>
                <a:extLst>
                  <a:ext uri="{0D108BD9-81ED-4DB2-BD59-A6C34878D82A}">
                    <a16:rowId xmlns:a16="http://schemas.microsoft.com/office/drawing/2014/main" val="3294982214"/>
                  </a:ext>
                </a:extLst>
              </a:tr>
            </a:tbl>
          </a:graphicData>
        </a:graphic>
      </p:graphicFrame>
    </p:spTree>
    <p:extLst>
      <p:ext uri="{BB962C8B-B14F-4D97-AF65-F5344CB8AC3E}">
        <p14:creationId xmlns:p14="http://schemas.microsoft.com/office/powerpoint/2010/main" val="142662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5E94E-EC7C-4A32-A6DE-F59F6E3CC60A}"/>
              </a:ext>
            </a:extLst>
          </p:cNvPr>
          <p:cNvSpPr>
            <a:spLocks noGrp="1"/>
          </p:cNvSpPr>
          <p:nvPr>
            <p:ph type="title"/>
          </p:nvPr>
        </p:nvSpPr>
        <p:spPr>
          <a:xfrm>
            <a:off x="609600" y="118109"/>
            <a:ext cx="8153399" cy="797457"/>
          </a:xfrm>
        </p:spPr>
        <p:txBody>
          <a:bodyPr/>
          <a:lstStyle/>
          <a:p>
            <a:r>
              <a:rPr lang="nl-NL" sz="3600" dirty="0"/>
              <a:t>Definities </a:t>
            </a:r>
            <a:r>
              <a:rPr lang="nl-NL" sz="2000" dirty="0"/>
              <a:t>van vormen van </a:t>
            </a:r>
            <a:r>
              <a:rPr lang="nl-NL" sz="2000" b="1" dirty="0"/>
              <a:t>seksuele grensoverschrijding</a:t>
            </a:r>
            <a:endParaRPr lang="nl-NL" sz="3600" b="1" dirty="0"/>
          </a:p>
        </p:txBody>
      </p:sp>
      <p:sp>
        <p:nvSpPr>
          <p:cNvPr id="3" name="Tijdelijke aanduiding voor tekst 2">
            <a:extLst>
              <a:ext uri="{FF2B5EF4-FFF2-40B4-BE49-F238E27FC236}">
                <a16:creationId xmlns:a16="http://schemas.microsoft.com/office/drawing/2014/main" id="{41EC8713-1A7A-42D8-BC41-899D90CD7BFC}"/>
              </a:ext>
            </a:extLst>
          </p:cNvPr>
          <p:cNvSpPr>
            <a:spLocks noGrp="1"/>
          </p:cNvSpPr>
          <p:nvPr>
            <p:ph type="body" idx="1"/>
          </p:nvPr>
        </p:nvSpPr>
        <p:spPr>
          <a:xfrm>
            <a:off x="352264" y="1491630"/>
            <a:ext cx="8439471" cy="3744416"/>
          </a:xfrm>
        </p:spPr>
        <p:txBody>
          <a:bodyPr/>
          <a:lstStyle/>
          <a:p>
            <a:pPr marL="110490" indent="0">
              <a:buNone/>
            </a:pPr>
            <a:r>
              <a:rPr lang="nl-NL" sz="1800" b="1" i="1" dirty="0"/>
              <a:t>Seksueel geweld</a:t>
            </a:r>
            <a:r>
              <a:rPr lang="nl-NL" sz="1800" dirty="0"/>
              <a:t>  </a:t>
            </a:r>
            <a:r>
              <a:rPr lang="nl-NL" sz="1600" dirty="0"/>
              <a:t>is aanranding en/of verkrachting, dat wil zeggen penetratie (verkrachting) of andere seksuele handelingen (aanranding)</a:t>
            </a:r>
            <a:r>
              <a:rPr lang="nl-NL" sz="1400" dirty="0"/>
              <a:t> </a:t>
            </a:r>
            <a:r>
              <a:rPr lang="nl-NL" sz="1600" dirty="0"/>
              <a:t>waarbij geweld is gebruikt, dreiging met geweld of gebruik is gemaakt van een situatie of toestand waardoor iemand niet in staat was te weigeren (bijv. door middelengebruik).</a:t>
            </a:r>
            <a:endParaRPr lang="nl-NL" sz="1800" b="1" i="1" dirty="0"/>
          </a:p>
          <a:p>
            <a:pPr marL="110490" indent="0">
              <a:buNone/>
            </a:pPr>
            <a:r>
              <a:rPr lang="nl-NL" sz="1800" b="1" i="1" dirty="0"/>
              <a:t>Seksueel misbruik  </a:t>
            </a:r>
            <a:r>
              <a:rPr lang="nl-NL" sz="1600" dirty="0"/>
              <a:t>is elke vorm van seksuele grensoverschrijding waarbij sprake is van seks tussen een volwassene met een kind omdat hier per definitie sprake is van ongelijkwaardigheid, of andere situaties waarbij misbruik wordt gemaakt van een leeftijds- of machtsverschil, bijvoorbeeld wanneer een leerkracht seks heeft met een leerling.</a:t>
            </a:r>
            <a:endParaRPr lang="nl-NL" sz="1800" b="1" i="1" dirty="0"/>
          </a:p>
          <a:p>
            <a:pPr marL="110490" indent="0">
              <a:buNone/>
            </a:pPr>
            <a:r>
              <a:rPr lang="nl-NL" sz="1800" b="1" i="1" dirty="0"/>
              <a:t>Seksuele intimidatie  </a:t>
            </a:r>
            <a:r>
              <a:rPr lang="nl-NL" sz="1600" dirty="0"/>
              <a:t>is verbaal, non-verbaal of fysiek gedrag met een seksuele betekenis dat als doel of gevolg heeft dat de waardigheid van een persoon wordt aangetast, in het bijzonder wanneer een bedreigende, vijandige, beledigende, vernederende of kwetsende situatie wordt gecreëerd</a:t>
            </a:r>
            <a:endParaRPr lang="nl-NL" sz="1600" b="1" i="1" dirty="0"/>
          </a:p>
          <a:p>
            <a:pPr marL="110490" indent="0">
              <a:buNone/>
            </a:pPr>
            <a:endParaRPr lang="nl-NL" sz="2000" b="1" i="1" dirty="0"/>
          </a:p>
        </p:txBody>
      </p:sp>
    </p:spTree>
    <p:extLst>
      <p:ext uri="{BB962C8B-B14F-4D97-AF65-F5344CB8AC3E}">
        <p14:creationId xmlns:p14="http://schemas.microsoft.com/office/powerpoint/2010/main" val="2872705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Samenvatting	</a:t>
            </a:r>
          </a:p>
        </p:txBody>
      </p:sp>
      <p:sp>
        <p:nvSpPr>
          <p:cNvPr id="8" name="Tijdelijke aanduiding voor tekst 7"/>
          <p:cNvSpPr>
            <a:spLocks noGrp="1"/>
          </p:cNvSpPr>
          <p:nvPr>
            <p:ph type="body" idx="1"/>
          </p:nvPr>
        </p:nvSpPr>
        <p:spPr>
          <a:xfrm>
            <a:off x="609600" y="1352550"/>
            <a:ext cx="8153399" cy="3523456"/>
          </a:xfrm>
        </p:spPr>
        <p:txBody>
          <a:bodyPr/>
          <a:lstStyle/>
          <a:p>
            <a:pPr>
              <a:buNone/>
            </a:pPr>
            <a:r>
              <a:rPr lang="nl-NL" i="1" dirty="0"/>
              <a:t>Seksueel geweld:</a:t>
            </a:r>
            <a:br>
              <a:rPr lang="nl-NL" i="1" dirty="0"/>
            </a:br>
            <a:endParaRPr lang="nl-NL" sz="2400" dirty="0"/>
          </a:p>
          <a:p>
            <a:pPr>
              <a:buFont typeface="Wingdings" pitchFamily="2" charset="2"/>
              <a:buChar char="§"/>
            </a:pPr>
            <a:r>
              <a:rPr lang="nl-NL" sz="2000" dirty="0"/>
              <a:t>Komt veel voor</a:t>
            </a:r>
          </a:p>
          <a:p>
            <a:pPr>
              <a:buFont typeface="Wingdings" pitchFamily="2" charset="2"/>
              <a:buChar char="§"/>
            </a:pPr>
            <a:r>
              <a:rPr lang="nl-NL" sz="2000" dirty="0"/>
              <a:t>Wordt weinig spontaan gemeld bij huisarts</a:t>
            </a:r>
          </a:p>
          <a:p>
            <a:pPr>
              <a:buFont typeface="Wingdings" pitchFamily="2" charset="2"/>
              <a:buChar char="§"/>
            </a:pPr>
            <a:r>
              <a:rPr lang="nl-NL" sz="2000" dirty="0"/>
              <a:t>Durf te vragen met erkenning en empathie</a:t>
            </a:r>
          </a:p>
          <a:p>
            <a:pPr>
              <a:buFont typeface="Wingdings" pitchFamily="2" charset="2"/>
              <a:buChar char="§"/>
            </a:pPr>
            <a:r>
              <a:rPr lang="nl-NL" sz="2000" dirty="0"/>
              <a:t>Bel Centrum Seksueel Geweld in acute situaties</a:t>
            </a:r>
          </a:p>
          <a:p>
            <a:pPr>
              <a:buFont typeface="Wingdings" pitchFamily="2" charset="2"/>
              <a:buChar char="§"/>
            </a:pPr>
            <a:r>
              <a:rPr lang="nl-NL" sz="2000" dirty="0"/>
              <a:t>Slachtoffers voelen zich geholpen door empathische HA</a:t>
            </a:r>
          </a:p>
          <a:p>
            <a:pPr>
              <a:buFont typeface="Wingdings" pitchFamily="2" charset="2"/>
              <a:buChar char="§"/>
            </a:pPr>
            <a:r>
              <a:rPr lang="nl-NL" sz="2000" dirty="0"/>
              <a:t>Denk aan seksueel geweld in </a:t>
            </a:r>
            <a:r>
              <a:rPr lang="nl-NL" sz="2000" dirty="0" err="1"/>
              <a:t>vg</a:t>
            </a:r>
            <a:r>
              <a:rPr lang="nl-NL" sz="2000" dirty="0"/>
              <a:t> bij SOLK etc.</a:t>
            </a:r>
          </a:p>
          <a:p>
            <a:pPr marL="110490" indent="0">
              <a:buNone/>
            </a:pPr>
            <a:endParaRPr lang="nl-N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Literatuur</a:t>
            </a:r>
          </a:p>
        </p:txBody>
      </p:sp>
      <p:sp>
        <p:nvSpPr>
          <p:cNvPr id="8" name="Tijdelijke aanduiding voor tekst 7"/>
          <p:cNvSpPr>
            <a:spLocks noGrp="1"/>
          </p:cNvSpPr>
          <p:nvPr>
            <p:ph type="body" idx="1"/>
          </p:nvPr>
        </p:nvSpPr>
        <p:spPr/>
        <p:txBody>
          <a:bodyPr/>
          <a:lstStyle/>
          <a:p>
            <a:r>
              <a:rPr lang="nl-NL" sz="2000" dirty="0"/>
              <a:t>Signalen van seksueel misbruik herkennen. T </a:t>
            </a:r>
            <a:r>
              <a:rPr lang="nl-NL" sz="2000" dirty="0" err="1"/>
              <a:t>Teunissen</a:t>
            </a:r>
            <a:r>
              <a:rPr lang="nl-NL" sz="2000" dirty="0"/>
              <a:t>, S. Lo </a:t>
            </a:r>
            <a:r>
              <a:rPr lang="nl-NL" sz="2000" dirty="0" err="1"/>
              <a:t>Fo</a:t>
            </a:r>
            <a:r>
              <a:rPr lang="nl-NL" sz="2000" dirty="0"/>
              <a:t> Wong, T. </a:t>
            </a:r>
            <a:r>
              <a:rPr lang="nl-NL" sz="2000" dirty="0" err="1"/>
              <a:t>Lagro-Janssen</a:t>
            </a:r>
            <a:r>
              <a:rPr lang="nl-NL" sz="2000" dirty="0"/>
              <a:t>, NTVG 2016</a:t>
            </a:r>
          </a:p>
          <a:p>
            <a:r>
              <a:rPr lang="nl-NL" sz="2000" dirty="0"/>
              <a:t>Gedragstherapie December 2014 ACE studie:1995-1997, 17.000 volwassenen, San Diego &gt; NHG referaat van S. Lo </a:t>
            </a:r>
            <a:r>
              <a:rPr lang="nl-NL" sz="2000" dirty="0" err="1"/>
              <a:t>Fo</a:t>
            </a:r>
            <a:r>
              <a:rPr lang="nl-NL" sz="2000" dirty="0"/>
              <a:t> Wong </a:t>
            </a:r>
          </a:p>
          <a:p>
            <a:r>
              <a:rPr lang="nl-NL" sz="2000" dirty="0"/>
              <a:t>Geen zin meer in seks? Denk aan psychisch trauma. </a:t>
            </a:r>
            <a:r>
              <a:rPr lang="nl-NL" sz="2000" dirty="0" err="1"/>
              <a:t>J.de</a:t>
            </a:r>
            <a:r>
              <a:rPr lang="nl-NL" sz="2000" dirty="0"/>
              <a:t> Groot, de Jongh, Leusink. Hen W 2013</a:t>
            </a:r>
          </a:p>
          <a:p>
            <a:r>
              <a:rPr lang="nl-NL" sz="2000" dirty="0"/>
              <a:t>Boek: Verlamd van angst. Agnes van Minnen</a:t>
            </a:r>
          </a:p>
          <a:p>
            <a:r>
              <a:rPr lang="nl-NL" sz="2000" dirty="0"/>
              <a:t>Posttraumatische stressstoornis en seksuele problemen na seksueel geweld. </a:t>
            </a:r>
            <a:r>
              <a:rPr lang="nl-NL" sz="2000" dirty="0" err="1"/>
              <a:t>Iva</a:t>
            </a:r>
            <a:r>
              <a:rPr lang="nl-NL" sz="2000" dirty="0"/>
              <a:t> </a:t>
            </a:r>
            <a:r>
              <a:rPr lang="nl-NL" sz="2000" dirty="0" err="1"/>
              <a:t>Bicanic</a:t>
            </a:r>
            <a:endParaRPr lang="nl-NL" sz="2000" dirty="0"/>
          </a:p>
          <a:p>
            <a:pPr>
              <a:buNone/>
            </a:pP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036497" cy="5143500"/>
          </a:xfrm>
          <a:prstGeom prst="rect">
            <a:avLst/>
          </a:prstGeom>
        </p:spPr>
      </p:pic>
      <p:sp>
        <p:nvSpPr>
          <p:cNvPr id="4" name="Tekstvak 3">
            <a:extLst>
              <a:ext uri="{FF2B5EF4-FFF2-40B4-BE49-F238E27FC236}">
                <a16:creationId xmlns:a16="http://schemas.microsoft.com/office/drawing/2014/main" id="{5D1381DB-5BBC-4F52-B519-C2C74D4FB8AF}"/>
              </a:ext>
            </a:extLst>
          </p:cNvPr>
          <p:cNvSpPr txBox="1"/>
          <p:nvPr/>
        </p:nvSpPr>
        <p:spPr>
          <a:xfrm>
            <a:off x="107504" y="4459873"/>
            <a:ext cx="1872208" cy="338554"/>
          </a:xfrm>
          <a:prstGeom prst="rect">
            <a:avLst/>
          </a:prstGeom>
          <a:noFill/>
        </p:spPr>
        <p:txBody>
          <a:bodyPr wrap="square" rtlCol="0">
            <a:spAutoFit/>
          </a:bodyPr>
          <a:lstStyle/>
          <a:p>
            <a:r>
              <a:rPr lang="nl-NL" sz="800" dirty="0">
                <a:solidFill>
                  <a:schemeClr val="bg1"/>
                </a:solidFill>
              </a:rPr>
              <a:t>Bron: </a:t>
            </a:r>
          </a:p>
          <a:p>
            <a:r>
              <a:rPr lang="nl-NL" sz="800" dirty="0">
                <a:solidFill>
                  <a:schemeClr val="bg1"/>
                </a:solidFill>
              </a:rPr>
              <a:t>Centrum Seksueel Geweld</a:t>
            </a:r>
          </a:p>
        </p:txBody>
      </p:sp>
    </p:spTree>
    <p:extLst>
      <p:ext uri="{BB962C8B-B14F-4D97-AF65-F5344CB8AC3E}">
        <p14:creationId xmlns:p14="http://schemas.microsoft.com/office/powerpoint/2010/main" val="85546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E7827-0700-482B-B8EB-B6F15B85322C}"/>
              </a:ext>
            </a:extLst>
          </p:cNvPr>
          <p:cNvSpPr>
            <a:spLocks noGrp="1"/>
          </p:cNvSpPr>
          <p:nvPr>
            <p:ph type="title"/>
          </p:nvPr>
        </p:nvSpPr>
        <p:spPr>
          <a:xfrm>
            <a:off x="609600" y="195486"/>
            <a:ext cx="8153399" cy="1005840"/>
          </a:xfrm>
        </p:spPr>
        <p:txBody>
          <a:bodyPr/>
          <a:lstStyle/>
          <a:p>
            <a:r>
              <a:rPr lang="nl-NL" sz="3600" dirty="0"/>
              <a:t>Seksueel geweld en cijfers</a:t>
            </a:r>
          </a:p>
        </p:txBody>
      </p:sp>
      <p:sp>
        <p:nvSpPr>
          <p:cNvPr id="3" name="Tekstvak 2">
            <a:extLst>
              <a:ext uri="{FF2B5EF4-FFF2-40B4-BE49-F238E27FC236}">
                <a16:creationId xmlns:a16="http://schemas.microsoft.com/office/drawing/2014/main" id="{01A16559-5C89-45A2-92EC-2D4C52323D8E}"/>
              </a:ext>
            </a:extLst>
          </p:cNvPr>
          <p:cNvSpPr txBox="1"/>
          <p:nvPr/>
        </p:nvSpPr>
        <p:spPr>
          <a:xfrm>
            <a:off x="609600" y="1563638"/>
            <a:ext cx="8153399" cy="2554545"/>
          </a:xfrm>
          <a:prstGeom prst="rect">
            <a:avLst/>
          </a:prstGeom>
          <a:noFill/>
        </p:spPr>
        <p:txBody>
          <a:bodyPr wrap="square" rtlCol="0">
            <a:spAutoFit/>
          </a:bodyPr>
          <a:lstStyle/>
          <a:p>
            <a:pPr marL="285750" indent="-285750">
              <a:buFont typeface="Arial" panose="020B0604020202020204" pitchFamily="34" charset="0"/>
              <a:buChar char="•"/>
            </a:pPr>
            <a:r>
              <a:rPr lang="nl-NL" sz="2000" b="0" i="0" dirty="0">
                <a:solidFill>
                  <a:srgbClr val="000000"/>
                </a:solidFill>
                <a:effectLst/>
                <a:latin typeface="Source Sans Pro" panose="020B0503030403020204" pitchFamily="34" charset="0"/>
              </a:rPr>
              <a:t>In Nederland heeft 22% van de vrouwen en 6% van de mannen manuele, orale, vaginale of anale seks tegen de wil meegemaakt</a:t>
            </a:r>
          </a:p>
          <a:p>
            <a:pPr marL="285750" indent="-285750">
              <a:buFont typeface="Arial" panose="020B0604020202020204" pitchFamily="34" charset="0"/>
              <a:buChar char="•"/>
            </a:pPr>
            <a:endParaRPr lang="nl-NL" sz="2000" b="0" i="0" dirty="0">
              <a:solidFill>
                <a:srgbClr val="000000"/>
              </a:solidFill>
              <a:effectLst/>
              <a:latin typeface="Source Sans Pro" panose="020B0503030403020204" pitchFamily="34" charset="0"/>
            </a:endParaRPr>
          </a:p>
          <a:p>
            <a:pPr marL="285750" indent="-285750">
              <a:buFont typeface="Arial" panose="020B0604020202020204" pitchFamily="34" charset="0"/>
              <a:buChar char="•"/>
            </a:pPr>
            <a:r>
              <a:rPr lang="nl-NL" sz="2000" b="0" i="0" dirty="0">
                <a:solidFill>
                  <a:srgbClr val="000000"/>
                </a:solidFill>
                <a:effectLst/>
                <a:latin typeface="Source Sans Pro" panose="020B0503030403020204" pitchFamily="34" charset="0"/>
              </a:rPr>
              <a:t>Als zoenen en seksueel aanraken tegen de wil meegeteld worden is dit percentage 53% van de vrouwen en 19% van de mannen</a:t>
            </a:r>
          </a:p>
          <a:p>
            <a:pPr marL="285750" indent="-285750">
              <a:buFont typeface="Arial" panose="020B0604020202020204" pitchFamily="34" charset="0"/>
              <a:buChar char="•"/>
            </a:pPr>
            <a:endParaRPr lang="nl-NL" sz="2000" dirty="0">
              <a:latin typeface="Source Sans Pro" panose="020B0503030403020204" pitchFamily="34" charset="0"/>
            </a:endParaRPr>
          </a:p>
          <a:p>
            <a:pPr marL="285750" indent="-285750">
              <a:buFont typeface="Arial" panose="020B0604020202020204" pitchFamily="34" charset="0"/>
              <a:buChar char="•"/>
            </a:pPr>
            <a:r>
              <a:rPr lang="nl-NL" sz="2000" dirty="0">
                <a:latin typeface="Source Sans Pro" panose="020B0503030403020204" pitchFamily="34" charset="0"/>
              </a:rPr>
              <a:t>Uit peilstations van het </a:t>
            </a:r>
            <a:r>
              <a:rPr lang="nl-NL" sz="2000" dirty="0" err="1">
                <a:latin typeface="Source Sans Pro" panose="020B0503030403020204" pitchFamily="34" charset="0"/>
              </a:rPr>
              <a:t>Nivel</a:t>
            </a:r>
            <a:r>
              <a:rPr lang="nl-NL" sz="2000" dirty="0">
                <a:latin typeface="Source Sans Pro" panose="020B0503030403020204" pitchFamily="34" charset="0"/>
              </a:rPr>
              <a:t> blijkt dat patiënten het weinig melden bij de huisarts</a:t>
            </a:r>
            <a:endParaRPr lang="nl-NL" sz="2000" dirty="0"/>
          </a:p>
        </p:txBody>
      </p:sp>
      <p:sp>
        <p:nvSpPr>
          <p:cNvPr id="4" name="Tekstvak 3">
            <a:extLst>
              <a:ext uri="{FF2B5EF4-FFF2-40B4-BE49-F238E27FC236}">
                <a16:creationId xmlns:a16="http://schemas.microsoft.com/office/drawing/2014/main" id="{F8AA89D1-B5F0-4C6D-9399-C5D73D60D430}"/>
              </a:ext>
            </a:extLst>
          </p:cNvPr>
          <p:cNvSpPr txBox="1"/>
          <p:nvPr/>
        </p:nvSpPr>
        <p:spPr>
          <a:xfrm>
            <a:off x="395536" y="4371950"/>
            <a:ext cx="5760640" cy="369332"/>
          </a:xfrm>
          <a:prstGeom prst="rect">
            <a:avLst/>
          </a:prstGeom>
          <a:noFill/>
        </p:spPr>
        <p:txBody>
          <a:bodyPr wrap="square" rtlCol="0">
            <a:spAutoFit/>
          </a:bodyPr>
          <a:lstStyle/>
          <a:p>
            <a:r>
              <a:rPr lang="nl-NL" sz="800" dirty="0" err="1"/>
              <a:t>Brond</a:t>
            </a:r>
            <a:r>
              <a:rPr lang="nl-NL" sz="800" dirty="0"/>
              <a:t>: </a:t>
            </a:r>
            <a:r>
              <a:rPr lang="nl-NL" sz="1000" b="0" i="0" dirty="0">
                <a:solidFill>
                  <a:srgbClr val="000000"/>
                </a:solidFill>
                <a:effectLst/>
                <a:latin typeface="Source Sans Pro" panose="020B0503030403020204" pitchFamily="34" charset="0"/>
              </a:rPr>
              <a:t>Graaf H de, </a:t>
            </a:r>
            <a:r>
              <a:rPr lang="nl-NL" sz="1000" b="0" i="0" dirty="0" err="1">
                <a:solidFill>
                  <a:srgbClr val="000000"/>
                </a:solidFill>
                <a:effectLst/>
                <a:latin typeface="Source Sans Pro" panose="020B0503030403020204" pitchFamily="34" charset="0"/>
              </a:rPr>
              <a:t>Wijsen</a:t>
            </a:r>
            <a:r>
              <a:rPr lang="nl-NL" sz="1000" b="0" i="0" dirty="0">
                <a:solidFill>
                  <a:srgbClr val="000000"/>
                </a:solidFill>
                <a:effectLst/>
                <a:latin typeface="Source Sans Pro" panose="020B0503030403020204" pitchFamily="34" charset="0"/>
              </a:rPr>
              <a:t> C. Seksuele gezondheid in Nederland. Utrecht, Rutgers, 2017.</a:t>
            </a:r>
          </a:p>
          <a:p>
            <a:endParaRPr lang="nl-NL" sz="800" dirty="0"/>
          </a:p>
        </p:txBody>
      </p:sp>
    </p:spTree>
    <p:extLst>
      <p:ext uri="{BB962C8B-B14F-4D97-AF65-F5344CB8AC3E}">
        <p14:creationId xmlns:p14="http://schemas.microsoft.com/office/powerpoint/2010/main" val="68392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CB3A5-775C-4943-9B46-B1E7AD3D4611}"/>
              </a:ext>
            </a:extLst>
          </p:cNvPr>
          <p:cNvSpPr>
            <a:spLocks noGrp="1"/>
          </p:cNvSpPr>
          <p:nvPr>
            <p:ph type="title"/>
          </p:nvPr>
        </p:nvSpPr>
        <p:spPr/>
        <p:txBody>
          <a:bodyPr/>
          <a:lstStyle/>
          <a:p>
            <a:r>
              <a:rPr lang="nl-NL" sz="3600" dirty="0"/>
              <a:t>Grensoverschrijdingen dicht bij huis…</a:t>
            </a:r>
          </a:p>
        </p:txBody>
      </p:sp>
    </p:spTree>
    <p:extLst>
      <p:ext uri="{BB962C8B-B14F-4D97-AF65-F5344CB8AC3E}">
        <p14:creationId xmlns:p14="http://schemas.microsoft.com/office/powerpoint/2010/main" val="186380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6867A-E6C1-4736-870E-3DC8424EE2C3}"/>
              </a:ext>
            </a:extLst>
          </p:cNvPr>
          <p:cNvSpPr>
            <a:spLocks noGrp="1"/>
          </p:cNvSpPr>
          <p:nvPr>
            <p:ph type="title"/>
          </p:nvPr>
        </p:nvSpPr>
        <p:spPr/>
        <p:txBody>
          <a:bodyPr/>
          <a:lstStyle/>
          <a:p>
            <a:r>
              <a:rPr lang="nl-NL" dirty="0"/>
              <a:t>Enquête Medisch Contact 2018</a:t>
            </a:r>
          </a:p>
        </p:txBody>
      </p:sp>
      <p:pic>
        <p:nvPicPr>
          <p:cNvPr id="3" name="Afbeelding 2">
            <a:extLst>
              <a:ext uri="{FF2B5EF4-FFF2-40B4-BE49-F238E27FC236}">
                <a16:creationId xmlns:a16="http://schemas.microsoft.com/office/drawing/2014/main" id="{C94468F1-AAEE-440B-AF72-33AAF2750EC7}"/>
              </a:ext>
            </a:extLst>
          </p:cNvPr>
          <p:cNvPicPr>
            <a:picLocks noChangeAspect="1"/>
          </p:cNvPicPr>
          <p:nvPr/>
        </p:nvPicPr>
        <p:blipFill>
          <a:blip r:embed="rId3"/>
          <a:stretch>
            <a:fillRect/>
          </a:stretch>
        </p:blipFill>
        <p:spPr>
          <a:xfrm>
            <a:off x="755575" y="1347614"/>
            <a:ext cx="7631451" cy="3697492"/>
          </a:xfrm>
          <a:prstGeom prst="rect">
            <a:avLst/>
          </a:prstGeom>
        </p:spPr>
      </p:pic>
    </p:spTree>
    <p:extLst>
      <p:ext uri="{BB962C8B-B14F-4D97-AF65-F5344CB8AC3E}">
        <p14:creationId xmlns:p14="http://schemas.microsoft.com/office/powerpoint/2010/main" val="18397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C5F68B4-D29F-4CB4-B033-ECADBE67B0B7}"/>
              </a:ext>
            </a:extLst>
          </p:cNvPr>
          <p:cNvPicPr>
            <a:picLocks noChangeAspect="1"/>
          </p:cNvPicPr>
          <p:nvPr/>
        </p:nvPicPr>
        <p:blipFill>
          <a:blip r:embed="rId2"/>
          <a:stretch>
            <a:fillRect/>
          </a:stretch>
        </p:blipFill>
        <p:spPr>
          <a:xfrm>
            <a:off x="1331640" y="118109"/>
            <a:ext cx="5785882" cy="4829411"/>
          </a:xfrm>
          <a:prstGeom prst="rect">
            <a:avLst/>
          </a:prstGeom>
        </p:spPr>
      </p:pic>
    </p:spTree>
    <p:extLst>
      <p:ext uri="{BB962C8B-B14F-4D97-AF65-F5344CB8AC3E}">
        <p14:creationId xmlns:p14="http://schemas.microsoft.com/office/powerpoint/2010/main" val="3633378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Risicogroepen seksueel geweld</a:t>
            </a:r>
          </a:p>
        </p:txBody>
      </p:sp>
      <p:sp>
        <p:nvSpPr>
          <p:cNvPr id="3" name="Tijdelijke aanduiding voor tekst 2"/>
          <p:cNvSpPr>
            <a:spLocks noGrp="1"/>
          </p:cNvSpPr>
          <p:nvPr>
            <p:ph type="body" idx="1"/>
          </p:nvPr>
        </p:nvSpPr>
        <p:spPr/>
        <p:txBody>
          <a:bodyPr/>
          <a:lstStyle/>
          <a:p>
            <a:pPr>
              <a:lnSpc>
                <a:spcPct val="200000"/>
              </a:lnSpc>
              <a:buFont typeface="Courier New" panose="02070309020205020404" pitchFamily="49" charset="0"/>
              <a:buChar char="o"/>
            </a:pPr>
            <a:r>
              <a:rPr lang="nl-NL" sz="2000" dirty="0"/>
              <a:t>Tussen12-24 jaar 4x zo groot kans op verkrachting</a:t>
            </a:r>
          </a:p>
          <a:p>
            <a:pPr>
              <a:lnSpc>
                <a:spcPct val="200000"/>
              </a:lnSpc>
              <a:buFont typeface="Courier New" panose="02070309020205020404" pitchFamily="49" charset="0"/>
              <a:buChar char="o"/>
            </a:pPr>
            <a:r>
              <a:rPr lang="nl-NL" sz="2000" dirty="0"/>
              <a:t> Verstandelijk beperkten 4x vaker slachtoffer SG </a:t>
            </a:r>
          </a:p>
          <a:p>
            <a:pPr>
              <a:lnSpc>
                <a:spcPct val="200000"/>
              </a:lnSpc>
              <a:buFont typeface="Courier New" panose="02070309020205020404" pitchFamily="49" charset="0"/>
              <a:buChar char="o"/>
            </a:pPr>
            <a:r>
              <a:rPr lang="nl-NL" sz="2000" dirty="0"/>
              <a:t> Alcoholgebruik verhoogt het risico op seksueel geweld</a:t>
            </a:r>
          </a:p>
          <a:p>
            <a:pPr>
              <a:lnSpc>
                <a:spcPct val="200000"/>
              </a:lnSpc>
              <a:buFont typeface="Courier New" panose="02070309020205020404" pitchFamily="49" charset="0"/>
              <a:buChar char="o"/>
            </a:pPr>
            <a:r>
              <a:rPr lang="nl-NL" sz="2000" dirty="0"/>
              <a:t>Seksueel geweld in de voorgeschiedenis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B4B72-879F-4F19-9B3A-C900404237A1}"/>
              </a:ext>
            </a:extLst>
          </p:cNvPr>
          <p:cNvSpPr>
            <a:spLocks noGrp="1"/>
          </p:cNvSpPr>
          <p:nvPr>
            <p:ph type="title"/>
          </p:nvPr>
        </p:nvSpPr>
        <p:spPr/>
        <p:txBody>
          <a:bodyPr/>
          <a:lstStyle/>
          <a:p>
            <a:r>
              <a:rPr lang="nl-NL" dirty="0"/>
              <a:t>Genitale respons</a:t>
            </a:r>
          </a:p>
        </p:txBody>
      </p:sp>
      <p:sp>
        <p:nvSpPr>
          <p:cNvPr id="3" name="Tijdelijke aanduiding voor tekst 2">
            <a:extLst>
              <a:ext uri="{FF2B5EF4-FFF2-40B4-BE49-F238E27FC236}">
                <a16:creationId xmlns:a16="http://schemas.microsoft.com/office/drawing/2014/main" id="{FEF3CC7F-D005-4D57-87F6-0565F0B719BC}"/>
              </a:ext>
            </a:extLst>
          </p:cNvPr>
          <p:cNvSpPr>
            <a:spLocks noGrp="1"/>
          </p:cNvSpPr>
          <p:nvPr>
            <p:ph type="body" idx="1"/>
          </p:nvPr>
        </p:nvSpPr>
        <p:spPr>
          <a:xfrm>
            <a:off x="215624" y="1352550"/>
            <a:ext cx="5148464" cy="3379440"/>
          </a:xfrm>
        </p:spPr>
        <p:txBody>
          <a:bodyPr/>
          <a:lstStyle/>
          <a:p>
            <a:pPr>
              <a:buFont typeface="Wingdings" pitchFamily="2" charset="2"/>
              <a:buChar char="§"/>
            </a:pPr>
            <a:r>
              <a:rPr lang="nl-NL" sz="1600" dirty="0"/>
              <a:t>Door stress kan </a:t>
            </a:r>
            <a:r>
              <a:rPr lang="nl-NL" sz="1600" b="1" dirty="0">
                <a:solidFill>
                  <a:srgbClr val="FF0000"/>
                </a:solidFill>
              </a:rPr>
              <a:t>vasocongestie</a:t>
            </a:r>
            <a:r>
              <a:rPr lang="nl-NL" sz="1600" dirty="0"/>
              <a:t> van de genitaliën ontstaan</a:t>
            </a:r>
          </a:p>
          <a:p>
            <a:pPr>
              <a:buFont typeface="Wingdings" pitchFamily="2" charset="2"/>
              <a:buChar char="§"/>
            </a:pPr>
            <a:r>
              <a:rPr lang="nl-NL" sz="1600" dirty="0"/>
              <a:t>Hierdoor kan een </a:t>
            </a:r>
            <a:r>
              <a:rPr lang="nl-NL" sz="1600" b="1" dirty="0">
                <a:solidFill>
                  <a:srgbClr val="FF0000"/>
                </a:solidFill>
              </a:rPr>
              <a:t>erectie of lubricatie </a:t>
            </a:r>
            <a:r>
              <a:rPr lang="nl-NL" sz="1600" dirty="0"/>
              <a:t>van het clitoraal complex/ vaginawand ontstaan</a:t>
            </a:r>
          </a:p>
          <a:p>
            <a:pPr>
              <a:buFont typeface="Wingdings" pitchFamily="2" charset="2"/>
              <a:buChar char="§"/>
            </a:pPr>
            <a:r>
              <a:rPr lang="nl-NL" sz="1600" dirty="0"/>
              <a:t>Het kan tevens leiden tot </a:t>
            </a:r>
            <a:r>
              <a:rPr lang="nl-NL" sz="1600" b="1" dirty="0">
                <a:solidFill>
                  <a:srgbClr val="FF0000"/>
                </a:solidFill>
              </a:rPr>
              <a:t>reflex orgasmes</a:t>
            </a:r>
          </a:p>
          <a:p>
            <a:pPr>
              <a:buFont typeface="Wingdings" pitchFamily="2" charset="2"/>
              <a:buChar char="§"/>
            </a:pPr>
            <a:r>
              <a:rPr lang="nl-NL" sz="1600" b="1" dirty="0">
                <a:solidFill>
                  <a:srgbClr val="FF0000"/>
                </a:solidFill>
              </a:rPr>
              <a:t>Genitale respons </a:t>
            </a:r>
            <a:r>
              <a:rPr lang="nl-NL" sz="1600" dirty="0"/>
              <a:t>tijdens </a:t>
            </a:r>
            <a:r>
              <a:rPr lang="nl-NL" sz="1600" dirty="0">
                <a:solidFill>
                  <a:schemeClr val="tx1"/>
                </a:solidFill>
              </a:rPr>
              <a:t>seksueel geweld is dus</a:t>
            </a:r>
            <a:r>
              <a:rPr lang="nl-NL" sz="1600" b="1" dirty="0">
                <a:solidFill>
                  <a:schemeClr val="tx1"/>
                </a:solidFill>
              </a:rPr>
              <a:t> </a:t>
            </a:r>
            <a:r>
              <a:rPr lang="nl-NL" sz="1600" b="1" dirty="0">
                <a:solidFill>
                  <a:srgbClr val="FF0000"/>
                </a:solidFill>
              </a:rPr>
              <a:t>NOOIT bewijs van instemming</a:t>
            </a:r>
          </a:p>
          <a:p>
            <a:pPr>
              <a:buFont typeface="Wingdings" pitchFamily="2" charset="2"/>
              <a:buChar char="§"/>
            </a:pPr>
            <a:r>
              <a:rPr lang="nl-NL" sz="1600" dirty="0"/>
              <a:t>Die kennis is ook voor slachtoffer belangrijk! Helpt </a:t>
            </a:r>
            <a:r>
              <a:rPr lang="nl-NL" sz="1600" b="1" dirty="0">
                <a:solidFill>
                  <a:srgbClr val="FF0000"/>
                </a:solidFill>
              </a:rPr>
              <a:t>onterechte schaamte </a:t>
            </a:r>
            <a:r>
              <a:rPr lang="nl-NL" sz="1600" dirty="0"/>
              <a:t>te verminderen.</a:t>
            </a:r>
          </a:p>
          <a:p>
            <a:pPr>
              <a:lnSpc>
                <a:spcPct val="150000"/>
              </a:lnSpc>
            </a:pPr>
            <a:endParaRPr lang="nl-NL" sz="1600" dirty="0"/>
          </a:p>
        </p:txBody>
      </p:sp>
      <p:pic>
        <p:nvPicPr>
          <p:cNvPr id="5" name="Afbeelding 4">
            <a:extLst>
              <a:ext uri="{FF2B5EF4-FFF2-40B4-BE49-F238E27FC236}">
                <a16:creationId xmlns:a16="http://schemas.microsoft.com/office/drawing/2014/main" id="{E8CC1ACB-3812-495B-8D83-9EEEFC19EB96}"/>
              </a:ext>
            </a:extLst>
          </p:cNvPr>
          <p:cNvPicPr>
            <a:picLocks noChangeAspect="1"/>
          </p:cNvPicPr>
          <p:nvPr/>
        </p:nvPicPr>
        <p:blipFill>
          <a:blip r:embed="rId3"/>
          <a:stretch>
            <a:fillRect/>
          </a:stretch>
        </p:blipFill>
        <p:spPr>
          <a:xfrm>
            <a:off x="5292080" y="843558"/>
            <a:ext cx="3754970" cy="3710115"/>
          </a:xfrm>
          <a:prstGeom prst="rect">
            <a:avLst/>
          </a:prstGeom>
        </p:spPr>
      </p:pic>
    </p:spTree>
    <p:extLst>
      <p:ext uri="{BB962C8B-B14F-4D97-AF65-F5344CB8AC3E}">
        <p14:creationId xmlns:p14="http://schemas.microsoft.com/office/powerpoint/2010/main" val="1336725769"/>
      </p:ext>
    </p:extLst>
  </p:cSld>
  <p:clrMapOvr>
    <a:masterClrMapping/>
  </p:clrMapOvr>
</p:sld>
</file>

<file path=ppt/theme/theme1.xml><?xml version="1.0" encoding="utf-8"?>
<a:theme xmlns:a="http://schemas.openxmlformats.org/drawingml/2006/main" name="WidescreenPresentatio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descreenPresentatio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33561</TotalTime>
  <Words>1192</Words>
  <Application>Microsoft Office PowerPoint</Application>
  <PresentationFormat>Diavoorstelling (16:9)</PresentationFormat>
  <Paragraphs>145</Paragraphs>
  <Slides>21</Slides>
  <Notes>10</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21</vt:i4>
      </vt:variant>
    </vt:vector>
  </HeadingPairs>
  <TitlesOfParts>
    <vt:vector size="32" baseType="lpstr">
      <vt:lpstr>Arial</vt:lpstr>
      <vt:lpstr>Calibri</vt:lpstr>
      <vt:lpstr>Courier New</vt:lpstr>
      <vt:lpstr>Helvetica Neue</vt:lpstr>
      <vt:lpstr>Lato</vt:lpstr>
      <vt:lpstr>Noto Sans Symbols</vt:lpstr>
      <vt:lpstr>Questrial</vt:lpstr>
      <vt:lpstr>Source Sans Pro</vt:lpstr>
      <vt:lpstr>Wingdings</vt:lpstr>
      <vt:lpstr>WidescreenPresentation</vt:lpstr>
      <vt:lpstr>WidescreenPresentation</vt:lpstr>
      <vt:lpstr>Seksueel geweld      A.J.P. Boeke &amp; L.S.L. Oei</vt:lpstr>
      <vt:lpstr>Definities van vormen van seksuele grensoverschrijding</vt:lpstr>
      <vt:lpstr>PowerPoint-presentatie</vt:lpstr>
      <vt:lpstr>Seksueel geweld en cijfers</vt:lpstr>
      <vt:lpstr>Grensoverschrijdingen dicht bij huis…</vt:lpstr>
      <vt:lpstr>Enquête Medisch Contact 2018</vt:lpstr>
      <vt:lpstr>PowerPoint-presentatie</vt:lpstr>
      <vt:lpstr>Risicogroepen seksueel geweld</vt:lpstr>
      <vt:lpstr>Genitale respons</vt:lpstr>
      <vt:lpstr>PowerPoint-presentatie</vt:lpstr>
      <vt:lpstr>PowerPoint-presentatie</vt:lpstr>
      <vt:lpstr>Wat moet je als huisarts?</vt:lpstr>
      <vt:lpstr>PowerPoint-presentatie</vt:lpstr>
      <vt:lpstr>Wat zeiden slachtoffers over wat hielp om te bespreken:</vt:lpstr>
      <vt:lpstr>Tips voor gespreksvoering</vt:lpstr>
      <vt:lpstr>Don’ts</vt:lpstr>
      <vt:lpstr>Wat moet je als huisarts?</vt:lpstr>
      <vt:lpstr>Denk eraan bij: </vt:lpstr>
      <vt:lpstr>Huisarts verwijst bij:</vt:lpstr>
      <vt:lpstr>Samenvatting </vt:lpstr>
      <vt:lpstr>Literatuur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SEKS UP TO DATE</dc:title>
  <dc:creator>ilse van rij</dc:creator>
  <cp:lastModifiedBy>Lishia Oei</cp:lastModifiedBy>
  <cp:revision>147</cp:revision>
  <dcterms:modified xsi:type="dcterms:W3CDTF">2022-05-30T09:56:09Z</dcterms:modified>
</cp:coreProperties>
</file>