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7559675" cy="106918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5"/>
  </p:normalViewPr>
  <p:slideViewPr>
    <p:cSldViewPr snapToGrid="0">
      <p:cViewPr varScale="1">
        <p:scale>
          <a:sx n="101" d="100"/>
          <a:sy n="101" d="100"/>
        </p:scale>
        <p:origin x="19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nl-N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nl-N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4400" b="0" strike="noStrike" spc="-1">
                <a:solidFill>
                  <a:srgbClr val="000000"/>
                </a:solidFill>
                <a:latin typeface="Calibri"/>
              </a:rPr>
              <a:t>Klik om de stijl te bewerken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878E572C-8281-489D-A96A-467BE7205EA0}" type="datetime">
              <a:rPr lang="nl-NL" sz="1200" b="0" strike="noStrike" spc="-1">
                <a:solidFill>
                  <a:srgbClr val="8B8B8B"/>
                </a:solidFill>
                <a:latin typeface="Calibri"/>
              </a:rPr>
              <a:t>18-11-2022</a:t>
            </a:fld>
            <a:endParaRPr lang="nl-NL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nl-NL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B1A4CE4-A14A-4893-B0FA-0FBE8FF5EB85}" type="slidenum">
              <a:rPr lang="nl-NL" sz="1200" b="0" strike="noStrike" spc="-1">
                <a:solidFill>
                  <a:srgbClr val="8B8B8B"/>
                </a:solidFill>
                <a:latin typeface="Calibri"/>
              </a:rPr>
              <a:t>‹nr.›</a:t>
            </a:fld>
            <a:endParaRPr lang="nl-NL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3200" b="0" strike="noStrike" spc="-1">
                <a:solidFill>
                  <a:srgbClr val="000000"/>
                </a:solidFill>
                <a:latin typeface="Calibri"/>
              </a:rPr>
              <a:t>Klik om de opmaak van de overzichtstekst te bewerken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2400" b="0" strike="noStrike" spc="-1">
                <a:solidFill>
                  <a:srgbClr val="000000"/>
                </a:solidFill>
                <a:latin typeface="Calibri"/>
              </a:rPr>
              <a:t>Tweede overzichtsniveau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Derde overzichtsniveau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Vierde overzichtsniveau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Vijfde overzichtsniveau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Zesde overzichtsniveau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Zevende overzichtsniveau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vak 6"/>
          <p:cNvSpPr/>
          <p:nvPr/>
        </p:nvSpPr>
        <p:spPr>
          <a:xfrm>
            <a:off x="755640" y="692640"/>
            <a:ext cx="5904360" cy="173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3600" b="0" strike="noStrike" spc="-1">
                <a:solidFill>
                  <a:srgbClr val="000000"/>
                </a:solidFill>
                <a:latin typeface="Abadi"/>
              </a:rPr>
              <a:t>Krachtige Basiszorg in     SAG Gezondheidscentrum Banne Buiksloot</a:t>
            </a:r>
            <a:endParaRPr lang="nl-NL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38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kstvak 1"/>
          <p:cNvSpPr/>
          <p:nvPr/>
        </p:nvSpPr>
        <p:spPr>
          <a:xfrm>
            <a:off x="1467720" y="212400"/>
            <a:ext cx="598428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</p:txBody>
      </p:sp>
      <p:sp>
        <p:nvSpPr>
          <p:cNvPr id="54" name="Tekstvak 4"/>
          <p:cNvSpPr/>
          <p:nvPr/>
        </p:nvSpPr>
        <p:spPr>
          <a:xfrm>
            <a:off x="1771920" y="535320"/>
            <a:ext cx="5904360" cy="515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2400" b="0" u="sng" strike="noStrike" spc="-1">
                <a:solidFill>
                  <a:srgbClr val="000000"/>
                </a:solidFill>
                <a:uFillTx/>
                <a:latin typeface="Calibri"/>
              </a:rPr>
              <a:t>POH-generalistisch</a:t>
            </a:r>
            <a:endParaRPr lang="nl-NL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0,70 FTE, 2 personen 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1800" b="0" i="1" strike="noStrike" spc="-1">
                <a:solidFill>
                  <a:srgbClr val="000000"/>
                </a:solidFill>
                <a:latin typeface="Calibri"/>
              </a:rPr>
              <a:t>1)ex-mensendieck therapeute nu POH-s en POH-ouderen + training casemanagement 2) ex-doktersassistente die daarna opleiding maatschappelijk werk heeft gedaan (afkomstig uit onze wijk)</a:t>
            </a: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2 taakgebieden (50-50%):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0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  <a:tabLst>
                <a:tab pos="0" algn="l"/>
              </a:tabLst>
            </a:pPr>
            <a:r>
              <a:rPr lang="nl-NL" sz="2000" b="0" u="sng" strike="noStrike" spc="-1">
                <a:solidFill>
                  <a:srgbClr val="000000"/>
                </a:solidFill>
                <a:uFillTx/>
                <a:latin typeface="Calibri"/>
              </a:rPr>
              <a:t>Samenwerking in de wijk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0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  <a:tabLst>
                <a:tab pos="0" algn="l"/>
              </a:tabLst>
            </a:pPr>
            <a:r>
              <a:rPr lang="nl-NL" sz="2000" b="0" u="sng" strike="noStrike" spc="-1">
                <a:solidFill>
                  <a:srgbClr val="000000"/>
                </a:solidFill>
                <a:uFillTx/>
                <a:latin typeface="Calibri"/>
              </a:rPr>
              <a:t>Ondersteuning van de huisartsen bij de zorg voor complexe patiënten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38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kstvak 1"/>
          <p:cNvSpPr/>
          <p:nvPr/>
        </p:nvSpPr>
        <p:spPr>
          <a:xfrm>
            <a:off x="1403640" y="1124640"/>
            <a:ext cx="6552360" cy="448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2800" b="0" strike="noStrike" spc="-1">
                <a:solidFill>
                  <a:srgbClr val="000000"/>
                </a:solidFill>
                <a:latin typeface="Calibri"/>
              </a:rPr>
              <a:t>Samenwerking in de wijk :</a:t>
            </a:r>
            <a:endParaRPr lang="nl-NL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Netwerk opbouwen, wie doet wat in de wijk?</a:t>
            </a: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Verbeteren samenwerking met sociaal domein (wonen en welzijn)</a:t>
            </a: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Informeren team (verwijs- en ondersteuningsmogelijkheden)</a:t>
            </a: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Aanspreekpunt van het centrum voor partners in de wijk</a:t>
            </a: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Deelnemen aan netwerkoverleg in de buurt</a:t>
            </a: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Zelf organiseren van overleg (</a:t>
            </a:r>
            <a:r>
              <a:rPr lang="nl-NL" sz="2000" b="0" u="sng" strike="noStrike" spc="-1">
                <a:solidFill>
                  <a:srgbClr val="000000"/>
                </a:solidFill>
                <a:uFillTx/>
                <a:latin typeface="Calibri"/>
              </a:rPr>
              <a:t>hometeam</a:t>
            </a: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)</a:t>
            </a: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Teamleden laten kennismaken met initiatieven in de wijk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44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kstvak 1"/>
          <p:cNvSpPr/>
          <p:nvPr/>
        </p:nvSpPr>
        <p:spPr>
          <a:xfrm>
            <a:off x="1740240" y="764640"/>
            <a:ext cx="5544360" cy="460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3600" b="0" strike="noStrike" spc="-1">
                <a:solidFill>
                  <a:srgbClr val="000000"/>
                </a:solidFill>
                <a:latin typeface="Calibri"/>
              </a:rPr>
              <a:t>Complexe patiënten</a:t>
            </a:r>
            <a:endParaRPr lang="nl-NL" sz="3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36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Verwijzing naar POH-g meestal door huisarts maar ook door assistente of POH-s, zo veel mogelijk met gerichte vraag</a:t>
            </a:r>
            <a:endParaRPr lang="nl-NL" sz="20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In kaart brengen (4-D gesprek)</a:t>
            </a:r>
            <a:endParaRPr lang="nl-NL" sz="20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Plan van aanpak</a:t>
            </a:r>
            <a:endParaRPr lang="nl-NL" sz="20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Verwijzen naar en afstemmen met andere zorgverleners</a:t>
            </a:r>
            <a:endParaRPr lang="nl-NL" sz="20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“Dashboard”, vindbaarheid achtergrondinformatie in voor hele team</a:t>
            </a:r>
            <a:endParaRPr lang="nl-NL" sz="20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Overdracht naar HAP en Ziekenhuis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38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kstvak 1"/>
          <p:cNvSpPr/>
          <p:nvPr/>
        </p:nvSpPr>
        <p:spPr>
          <a:xfrm>
            <a:off x="1012680" y="28440"/>
            <a:ext cx="6552360" cy="865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2400" b="0" u="sng" strike="noStrike" spc="-1">
                <a:solidFill>
                  <a:srgbClr val="000000"/>
                </a:solidFill>
                <a:uFillTx/>
                <a:latin typeface="Calibri"/>
              </a:rPr>
              <a:t>Andere activiteiten :</a:t>
            </a:r>
            <a:endParaRPr lang="nl-NL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1800" b="0" u="sng" strike="noStrike" spc="-1">
                <a:solidFill>
                  <a:srgbClr val="000000"/>
                </a:solidFill>
                <a:uFillTx/>
                <a:latin typeface="Calibri"/>
              </a:rPr>
              <a:t>Scholing: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u="sng" strike="noStrike" spc="-1">
                <a:solidFill>
                  <a:srgbClr val="000000"/>
                </a:solidFill>
                <a:uFillTx/>
                <a:latin typeface="Calibri"/>
              </a:rPr>
              <a:t>Anders werken </a:t>
            </a: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: 4d, zz naar gg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Training gesprekvaardigheid huisartsen (toepassen 4d in consulten)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Omgaan met agressie (assistentes)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Samenwerking en vergaderstructuur in team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Casuïstiekbesprekingen complexe patiënten met assistentes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Medisch inhoudelijke scholing assistentes door eigen huisartsen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Communicatie met laaggeletterden en LVB’ers</a:t>
            </a: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1800" b="0" u="sng" strike="noStrike" spc="-1">
                <a:solidFill>
                  <a:srgbClr val="000000"/>
                </a:solidFill>
                <a:uFillTx/>
                <a:latin typeface="Calibri"/>
              </a:rPr>
              <a:t>Overig: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Verbouwing en interne verhuizing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Wandelgroep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Cursus “Liever bewegen dan moe”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Intensieve samenwerking met buurpraktijk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Praktijkcheck laaggeletterden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Ondersteuning voorlichting migranten door Pharos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Regelmatig overleg met de andere Krachtige Bsiszorg locaties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Onderzoek Nivel over werkdruk , patiëntervaringen met 4-D gesprekken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Deelname aan Beter Samen in Noord “hotspotters” project</a:t>
            </a: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En meer ….</a:t>
            </a: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4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kstvak 6"/>
          <p:cNvSpPr/>
          <p:nvPr/>
        </p:nvSpPr>
        <p:spPr>
          <a:xfrm>
            <a:off x="755640" y="692640"/>
            <a:ext cx="7488360" cy="350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2400" b="0" strike="noStrike" spc="-1">
                <a:solidFill>
                  <a:srgbClr val="000000"/>
                </a:solidFill>
                <a:latin typeface="Abadi"/>
              </a:rPr>
              <a:t>De volgende stap : structurele financiering voor alle praktijken met &gt;25% achterstandspatiënten!! </a:t>
            </a:r>
            <a:endParaRPr lang="nl-NL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2400" b="0" strike="noStrike" spc="-1">
                <a:solidFill>
                  <a:srgbClr val="000000"/>
                </a:solidFill>
                <a:latin typeface="Abadi"/>
              </a:rPr>
              <a:t>Meer informatie :</a:t>
            </a:r>
            <a:endParaRPr lang="nl-NL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2400" b="0" strike="noStrike" spc="-1">
                <a:solidFill>
                  <a:srgbClr val="000000"/>
                </a:solidFill>
                <a:latin typeface="Abadi"/>
              </a:rPr>
              <a:t>www.krachtigebasiszorg.nl</a:t>
            </a:r>
            <a:endParaRPr lang="nl-NL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38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kstvak 1"/>
          <p:cNvSpPr/>
          <p:nvPr/>
        </p:nvSpPr>
        <p:spPr>
          <a:xfrm>
            <a:off x="1187640" y="1017360"/>
            <a:ext cx="5472360" cy="533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2400" b="0" u="sng" strike="noStrike" spc="-1">
                <a:solidFill>
                  <a:srgbClr val="000000"/>
                </a:solidFill>
                <a:uFillTx/>
                <a:latin typeface="Calibri"/>
              </a:rPr>
              <a:t>Het centrum :</a:t>
            </a:r>
            <a:endParaRPr lang="nl-N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nl-N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6350 patiënten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Het team van de huisartsenvoorziening: 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5 huisartsen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6 assistentes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3 POH-somatiek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2 POH-ggz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1 POH-ggz jeugd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2 POH-ouderen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Verder : apotheek , bloedafnamepunt, fysiotherapie, Mensendieck, OKT, psychologen, diëtiste, logopediste, tandartsen, ergotherapie, lifestyle-coach</a:t>
            </a:r>
            <a:endParaRPr lang="nl-NL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38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kstvak 1"/>
          <p:cNvSpPr/>
          <p:nvPr/>
        </p:nvSpPr>
        <p:spPr>
          <a:xfrm>
            <a:off x="1835640" y="1628640"/>
            <a:ext cx="6048360" cy="539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2800" b="0" u="sng" strike="noStrike" spc="-1">
                <a:solidFill>
                  <a:srgbClr val="000000"/>
                </a:solidFill>
                <a:uFillTx/>
                <a:latin typeface="Calibri"/>
              </a:rPr>
              <a:t>De Banne een echte achterstandswijk:</a:t>
            </a:r>
            <a:endParaRPr lang="nl-NL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nl-NL" sz="2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Lage SES-score</a:t>
            </a: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Hoge prevalentie chronische aandoeningen en obesitas</a:t>
            </a: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Ongezonde leefstijl en lage gezondheidsvaardigheden</a:t>
            </a: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Hoog percentage laaggeletterdheid</a:t>
            </a: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Veel psychiatrische aandoeningen</a:t>
            </a: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Hoge werkeloosheid</a:t>
            </a: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55-60 % allochtone afkomst (diverse groep) taalbarriëres, cultuurverschillen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Documentaires van Human :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“Klassen” 2020 en “Schuldig” 2016 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nl-NL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38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kstvak 1"/>
          <p:cNvSpPr/>
          <p:nvPr/>
        </p:nvSpPr>
        <p:spPr>
          <a:xfrm>
            <a:off x="1467720" y="980640"/>
            <a:ext cx="6272280" cy="551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2400" b="0" u="sng" strike="noStrike" spc="-1">
                <a:solidFill>
                  <a:srgbClr val="000000"/>
                </a:solidFill>
                <a:uFillTx/>
                <a:latin typeface="Calibri"/>
              </a:rPr>
              <a:t>De situatie voor 2019:</a:t>
            </a:r>
            <a:endParaRPr lang="nl-N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nl-NL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Hoge werkdruk </a:t>
            </a: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Gemopper, frustraties en machteloosheid</a:t>
            </a: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Niet kunnen doen wat eigenlijk nodig is</a:t>
            </a: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Te weinig ruimte voor nieuwe plannen en ideeën</a:t>
            </a: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Te weinig tijd voor overleg</a:t>
            </a: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Regelmatig conflicten met patiënten</a:t>
            </a: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Hoge kosten : veel aanvullend onderzoek en veel  verwijzingen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000" b="1" strike="noStrike" spc="-1">
                <a:solidFill>
                  <a:srgbClr val="000000"/>
                </a:solidFill>
                <a:latin typeface="Calibri"/>
              </a:rPr>
              <a:t>Geen achterstandsgeld! </a:t>
            </a: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(bevolkingsdichtheid criterium)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Al met al: </a:t>
            </a:r>
            <a:r>
              <a:rPr lang="nl-NL" sz="2000" b="0" u="sng" strike="noStrike" spc="-1">
                <a:solidFill>
                  <a:srgbClr val="000000"/>
                </a:solidFill>
                <a:uFillTx/>
                <a:latin typeface="Calibri"/>
              </a:rPr>
              <a:t>erg kwetsbaar en dure, niet optimale zorg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nl-NL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38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kstvak 1"/>
          <p:cNvSpPr/>
          <p:nvPr/>
        </p:nvSpPr>
        <p:spPr>
          <a:xfrm>
            <a:off x="1619640" y="836640"/>
            <a:ext cx="5472360" cy="570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2800" b="0" strike="noStrike" spc="-1">
                <a:solidFill>
                  <a:srgbClr val="000000"/>
                </a:solidFill>
                <a:latin typeface="Calibri"/>
              </a:rPr>
              <a:t>Wat is Krachtige Basiszorg?</a:t>
            </a:r>
            <a:endParaRPr lang="nl-NL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Ontwikkeld in Overvecht Utrecht, goed te vergelijken met de Banne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Kernpunten :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Meer tijd voor de professionals (meer fte’s)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Verbetering samenwerking binnen de wijk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Anders werken (4-domeinen model, zz naar gg, de juiste zorg op de juiste plek)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2000" b="0" u="sng" strike="noStrike" spc="-1">
                <a:solidFill>
                  <a:srgbClr val="000000"/>
                </a:solidFill>
                <a:uFillTx/>
                <a:latin typeface="Calibri"/>
              </a:rPr>
              <a:t>Bewezen effectief wat betreft werkplezier en klanttevredenheid + totale zorgkosten lager!</a:t>
            </a:r>
            <a:endParaRPr lang="nl-NL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38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kstvak 1"/>
          <p:cNvSpPr/>
          <p:nvPr/>
        </p:nvSpPr>
        <p:spPr>
          <a:xfrm>
            <a:off x="1619640" y="836640"/>
            <a:ext cx="547236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2800" b="0" strike="noStrike" spc="-1">
                <a:solidFill>
                  <a:srgbClr val="000000"/>
                </a:solidFill>
                <a:latin typeface="Calibri"/>
              </a:rPr>
              <a:t>4 D model:</a:t>
            </a:r>
            <a:endParaRPr lang="nl-NL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800" b="0" strike="noStrike" spc="-1">
              <a:latin typeface="Arial"/>
            </a:endParaRPr>
          </a:p>
        </p:txBody>
      </p:sp>
      <p:pic>
        <p:nvPicPr>
          <p:cNvPr id="47" name="Picture 2"/>
          <p:cNvPicPr/>
          <p:nvPr/>
        </p:nvPicPr>
        <p:blipFill>
          <a:blip r:embed="rId3"/>
          <a:stretch/>
        </p:blipFill>
        <p:spPr>
          <a:xfrm>
            <a:off x="921960" y="1344240"/>
            <a:ext cx="7300080" cy="5161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38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kstvak 6"/>
          <p:cNvSpPr/>
          <p:nvPr/>
        </p:nvSpPr>
        <p:spPr>
          <a:xfrm>
            <a:off x="1115640" y="1268640"/>
            <a:ext cx="7128360" cy="447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januari 2019 – januari 2021 :</a:t>
            </a: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in 10 praktijken in achterstandswijken in grote steden:</a:t>
            </a: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Ondersteuning door Zilveren Kruis CZ en Achterstandsfondsen in Amsterdam, Utrecht, Rotterdam en Den Haag </a:t>
            </a:r>
            <a:endParaRPr lang="nl-NL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2 jaar extra financiering, </a:t>
            </a:r>
            <a:r>
              <a:rPr lang="nl-NL" sz="1800" b="0" u="sng" strike="noStrike" spc="-1">
                <a:solidFill>
                  <a:srgbClr val="000000"/>
                </a:solidFill>
                <a:uFillTx/>
                <a:latin typeface="Calibri"/>
              </a:rPr>
              <a:t>grotendeels in te zetten naar inzicht van de praktijken zelf </a:t>
            </a:r>
            <a:endParaRPr lang="nl-NL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Van elkaars ervaringen leren </a:t>
            </a:r>
            <a:endParaRPr lang="nl-NL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Onderzoek door Nivel</a:t>
            </a: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Doel : </a:t>
            </a:r>
            <a:endParaRPr lang="nl-NL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Uitrollen en verder beproeven concept zoals ontwikkeld in Overvecht</a:t>
            </a:r>
            <a:endParaRPr lang="nl-NL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Werken aan goede toekomstbestendige en kosteneffectieve zorg in alle achterstandswijken in Nederland</a:t>
            </a: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</p:txBody>
      </p:sp>
      <p:sp>
        <p:nvSpPr>
          <p:cNvPr id="49" name="Tekstvak 1"/>
          <p:cNvSpPr/>
          <p:nvPr/>
        </p:nvSpPr>
        <p:spPr>
          <a:xfrm>
            <a:off x="1547640" y="457920"/>
            <a:ext cx="532836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2800" b="0" strike="noStrike" spc="-1">
                <a:solidFill>
                  <a:srgbClr val="000000"/>
                </a:solidFill>
                <a:latin typeface="Calibri"/>
              </a:rPr>
              <a:t>Pilot Krachtige Basiszorg</a:t>
            </a:r>
            <a:endParaRPr lang="nl-NL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4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kstvak 6"/>
          <p:cNvSpPr/>
          <p:nvPr/>
        </p:nvSpPr>
        <p:spPr>
          <a:xfrm>
            <a:off x="755640" y="692640"/>
            <a:ext cx="7488360" cy="417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2800" b="0" strike="noStrike" spc="-1">
                <a:solidFill>
                  <a:srgbClr val="000000"/>
                </a:solidFill>
                <a:latin typeface="Abadi"/>
              </a:rPr>
              <a:t>Krachtige Basiszorg na 2021</a:t>
            </a:r>
            <a:endParaRPr lang="nl-NL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8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Abadi"/>
              </a:rPr>
              <a:t>Financiering voor pilot locaties wegens succes gecontinueerd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0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Abadi"/>
              </a:rPr>
              <a:t>2021 8 nieuwe locaties gestart in Amsterdam West en Zuid-Oost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0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000" b="0" strike="noStrike" spc="-1">
                <a:solidFill>
                  <a:srgbClr val="000000"/>
                </a:solidFill>
                <a:latin typeface="Abadi"/>
              </a:rPr>
              <a:t>2022 9 nieuwe locaties in Amsterdam West Zuid-Oost en Noord</a:t>
            </a:r>
            <a:endParaRPr lang="nl-NL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38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kstvak 4"/>
          <p:cNvSpPr/>
          <p:nvPr/>
        </p:nvSpPr>
        <p:spPr>
          <a:xfrm>
            <a:off x="899640" y="563760"/>
            <a:ext cx="619236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3200" b="0" strike="noStrike" spc="-1">
                <a:solidFill>
                  <a:srgbClr val="000000"/>
                </a:solidFill>
                <a:latin typeface="Calibri"/>
              </a:rPr>
              <a:t>Krachtige Basiszorg in de Banne</a:t>
            </a:r>
            <a:endParaRPr lang="nl-NL" sz="3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2400" b="0" u="sng" strike="noStrike" spc="-1">
                <a:solidFill>
                  <a:srgbClr val="000000"/>
                </a:solidFill>
                <a:uFillTx/>
                <a:latin typeface="Calibri"/>
              </a:rPr>
              <a:t>Meer tijd voor de professionals:</a:t>
            </a:r>
            <a:endParaRPr lang="nl-NL" sz="2400" b="0" strike="noStrike" spc="-1">
              <a:latin typeface="Arial"/>
            </a:endParaRPr>
          </a:p>
        </p:txBody>
      </p:sp>
      <p:sp>
        <p:nvSpPr>
          <p:cNvPr id="52" name="Tekstvak 1"/>
          <p:cNvSpPr/>
          <p:nvPr/>
        </p:nvSpPr>
        <p:spPr>
          <a:xfrm>
            <a:off x="899640" y="1700640"/>
            <a:ext cx="5832360" cy="530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1800" b="0" u="sng" strike="noStrike" spc="-1">
                <a:solidFill>
                  <a:srgbClr val="000000"/>
                </a:solidFill>
                <a:uFillTx/>
                <a:latin typeface="Calibri"/>
              </a:rPr>
              <a:t>Huisartsen</a:t>
            </a: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Langere consulten (0,6fte extra formatie)</a:t>
            </a: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Werken met spoedarts (minder interrupties)</a:t>
            </a: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Minder werkdruk en vooral ook veel meer werkplezier!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Meer tijd voor overleg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Tijd om complexe problemen echt aan te pakken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Ruimte voor overleg en samenwerking intern en extern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Energie en inspiratie voor verbeteringen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Meer tevreden klanten</a:t>
            </a: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1800" b="0" u="sng" strike="noStrike" spc="-1">
                <a:solidFill>
                  <a:srgbClr val="000000"/>
                </a:solidFill>
                <a:uFillTx/>
                <a:latin typeface="Calibri"/>
              </a:rPr>
              <a:t>Assistentes</a:t>
            </a: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0,4 fte extra formatie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Meer tijd voor complexe telefonische triage</a:t>
            </a:r>
            <a:endParaRPr lang="nl-NL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Eigen spreekuur voor eenvoudige klachten</a:t>
            </a: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nl-NL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1884</TotalTime>
  <Words>718</Words>
  <Application>Microsoft Macintosh PowerPoint</Application>
  <PresentationFormat>Diavoorstelling (4:3)</PresentationFormat>
  <Paragraphs>161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1" baseType="lpstr">
      <vt:lpstr>Abadi</vt:lpstr>
      <vt:lpstr>Arial</vt:lpstr>
      <vt:lpstr>Calibri</vt:lpstr>
      <vt:lpstr>Symbol</vt:lpstr>
      <vt:lpstr>Times New Roman</vt:lpstr>
      <vt:lpstr>Wingdings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RAM Infotechnology bv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SAG logo</dc:title>
  <dc:subject/>
  <dc:creator>Shirley  Lups</dc:creator>
  <dc:description/>
  <cp:lastModifiedBy>Joanne Kessler</cp:lastModifiedBy>
  <cp:revision>374</cp:revision>
  <cp:lastPrinted>2015-06-08T12:03:40Z</cp:lastPrinted>
  <dcterms:created xsi:type="dcterms:W3CDTF">2015-05-29T12:44:22Z</dcterms:created>
  <dcterms:modified xsi:type="dcterms:W3CDTF">2022-11-18T13:50:54Z</dcterms:modified>
  <dc:language>nl-NL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Diavoorstelling (4:3)</vt:lpwstr>
  </property>
  <property fmtid="{D5CDD505-2E9C-101B-9397-08002B2CF9AE}" pid="3" name="Slides">
    <vt:i4>14</vt:i4>
  </property>
</Properties>
</file>