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sldIdLst>
    <p:sldId id="257" r:id="rId2"/>
    <p:sldId id="258" r:id="rId3"/>
    <p:sldId id="315" r:id="rId4"/>
    <p:sldId id="316" r:id="rId5"/>
    <p:sldId id="317" r:id="rId6"/>
    <p:sldId id="318" r:id="rId7"/>
    <p:sldId id="313" r:id="rId8"/>
    <p:sldId id="305" r:id="rId9"/>
    <p:sldId id="311" r:id="rId10"/>
    <p:sldId id="319"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9E00"/>
    <a:srgbClr val="003741"/>
    <a:srgbClr val="6AB650"/>
    <a:srgbClr val="009CB4"/>
    <a:srgbClr val="F07814"/>
    <a:srgbClr val="CED9E5"/>
    <a:srgbClr val="00373E"/>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9" autoAdjust="0"/>
    <p:restoredTop sz="70340"/>
  </p:normalViewPr>
  <p:slideViewPr>
    <p:cSldViewPr snapToGrid="0">
      <p:cViewPr varScale="1">
        <p:scale>
          <a:sx n="59" d="100"/>
          <a:sy n="59" d="100"/>
        </p:scale>
        <p:origin x="157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459EA-9E68-4B15-ADD3-336A8DAC671A}" type="datetimeFigureOut">
              <a:rPr lang="nl-NL" smtClean="0"/>
              <a:t>11-8-2022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A1BD9-1485-432A-A1B9-E1F7C6F58217}" type="slidenum">
              <a:rPr lang="nl-NL" smtClean="0"/>
              <a:t>‹#›</a:t>
            </a:fld>
            <a:endParaRPr lang="nl-NL"/>
          </a:p>
        </p:txBody>
      </p:sp>
    </p:spTree>
    <p:extLst>
      <p:ext uri="{BB962C8B-B14F-4D97-AF65-F5344CB8AC3E}">
        <p14:creationId xmlns:p14="http://schemas.microsoft.com/office/powerpoint/2010/main" val="260811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latin typeface="Baskerville" panose="02020502070401020303" pitchFamily="18" charset="0"/>
                <a:ea typeface="Baskerville" panose="02020502070401020303" pitchFamily="18" charset="0"/>
              </a:rPr>
              <a:t>Laat studenten met elkaar overleggen waar zijn in de anamnese en het lichamelijk onderzoek, aandacht besteden aan de mondzorg</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3</a:t>
            </a:fld>
            <a:endParaRPr lang="nl-NL"/>
          </a:p>
        </p:txBody>
      </p:sp>
    </p:spTree>
    <p:extLst>
      <p:ext uri="{BB962C8B-B14F-4D97-AF65-F5344CB8AC3E}">
        <p14:creationId xmlns:p14="http://schemas.microsoft.com/office/powerpoint/2010/main" val="657486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err="1"/>
              <a:t>https</a:t>
            </a:r>
            <a:r>
              <a:rPr lang="nl-NL" i="1" dirty="0"/>
              <a:t>://</a:t>
            </a:r>
            <a:r>
              <a:rPr lang="nl-NL" i="1" dirty="0" err="1"/>
              <a:t>www.ge-bu.nl</a:t>
            </a:r>
            <a:r>
              <a:rPr lang="nl-NL" i="1" dirty="0"/>
              <a:t>/artikel/orale-bijwerkingen-van-geneesmiddelen#:~:</a:t>
            </a:r>
            <a:r>
              <a:rPr lang="nl-NL" i="1" dirty="0" err="1"/>
              <a:t>text</a:t>
            </a:r>
            <a:r>
              <a:rPr lang="nl-NL" i="1" dirty="0"/>
              <a:t>=Trefwoorden%3A%20bijwerkingen%20in%20de%20mond,tandvleeshyperplasie%2C%20tong%2D%20en%20mondbranden.</a:t>
            </a:r>
            <a:endParaRPr lang="nl-NL" dirty="0">
              <a:latin typeface="Baskerville" panose="02020502070401020303" pitchFamily="18" charset="0"/>
              <a:ea typeface="Baskerville" panose="02020502070401020303" pitchFamily="18" charset="0"/>
            </a:endParaRP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4</a:t>
            </a:fld>
            <a:endParaRPr lang="nl-NL"/>
          </a:p>
        </p:txBody>
      </p:sp>
    </p:spTree>
    <p:extLst>
      <p:ext uri="{BB962C8B-B14F-4D97-AF65-F5344CB8AC3E}">
        <p14:creationId xmlns:p14="http://schemas.microsoft.com/office/powerpoint/2010/main" val="2820313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err="1"/>
              <a:t>https</a:t>
            </a:r>
            <a:r>
              <a:rPr lang="nl-NL" i="1" dirty="0"/>
              <a:t>://</a:t>
            </a:r>
            <a:r>
              <a:rPr lang="nl-NL" i="1" dirty="0" err="1"/>
              <a:t>www.ge-bu.nl</a:t>
            </a:r>
            <a:r>
              <a:rPr lang="nl-NL" i="1" dirty="0"/>
              <a:t>/artikel/orale-bijwerkingen-van-geneesmiddelen#:~:</a:t>
            </a:r>
            <a:r>
              <a:rPr lang="nl-NL" i="1" dirty="0" err="1"/>
              <a:t>text</a:t>
            </a:r>
            <a:r>
              <a:rPr lang="nl-NL" i="1" dirty="0"/>
              <a:t>=Trefwoorden%3A%20bijwerkingen%20in%20de%20mond,tandvleeshyperplasie%2C%20tong%2D%20en%20mondbranden.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i="1" dirty="0">
              <a:latin typeface="Baskerville" panose="02020502070401020303" pitchFamily="18" charset="0"/>
              <a:ea typeface="Baskerville" panose="02020502070401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0" i="0" u="none" dirty="0">
                <a:latin typeface="Baskerville" panose="02020502070401020303" pitchFamily="18" charset="0"/>
                <a:ea typeface="Baskerville" panose="02020502070401020303" pitchFamily="18" charset="0"/>
              </a:rPr>
              <a:t>Sommige zijn samengevoegd, dit is een redelijk volledige lijst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0" i="0" u="none" dirty="0">
                <a:latin typeface="Baskerville" panose="02020502070401020303" pitchFamily="18" charset="0"/>
                <a:ea typeface="Baskerville" panose="02020502070401020303" pitchFamily="18" charset="0"/>
              </a:rPr>
              <a:t>Open de link voor welke medicijnen wat veroorzaken</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5</a:t>
            </a:fld>
            <a:endParaRPr lang="nl-NL"/>
          </a:p>
        </p:txBody>
      </p:sp>
    </p:spTree>
    <p:extLst>
      <p:ext uri="{BB962C8B-B14F-4D97-AF65-F5344CB8AC3E}">
        <p14:creationId xmlns:p14="http://schemas.microsoft.com/office/powerpoint/2010/main" val="1134637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err="1">
                <a:solidFill>
                  <a:schemeClr val="tx1"/>
                </a:solidFill>
                <a:effectLst/>
                <a:latin typeface="+mn-lt"/>
                <a:ea typeface="+mn-ea"/>
                <a:cs typeface="+mn-cs"/>
              </a:rPr>
              <a:t>https</a:t>
            </a:r>
            <a:r>
              <a:rPr lang="nl-NL" sz="1200" kern="1200" dirty="0">
                <a:solidFill>
                  <a:schemeClr val="tx1"/>
                </a:solidFill>
                <a:effectLst/>
                <a:latin typeface="+mn-lt"/>
                <a:ea typeface="+mn-ea"/>
                <a:cs typeface="+mn-cs"/>
              </a:rPr>
              <a:t>://</a:t>
            </a:r>
            <a:r>
              <a:rPr lang="nl-NL" sz="1200" kern="1200" dirty="0" err="1">
                <a:solidFill>
                  <a:schemeClr val="tx1"/>
                </a:solidFill>
                <a:effectLst/>
                <a:latin typeface="+mn-lt"/>
                <a:ea typeface="+mn-ea"/>
                <a:cs typeface="+mn-cs"/>
              </a:rPr>
              <a:t>www.zorgvoorbeter.nl</a:t>
            </a:r>
            <a:r>
              <a:rPr lang="nl-NL" sz="1200" kern="1200" dirty="0">
                <a:solidFill>
                  <a:schemeClr val="tx1"/>
                </a:solidFill>
                <a:effectLst/>
                <a:latin typeface="+mn-lt"/>
                <a:ea typeface="+mn-ea"/>
                <a:cs typeface="+mn-cs"/>
              </a:rPr>
              <a:t>/nieuws/veel-voorkomende-mondaandoeningen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Bespreek welke aandoeningen wel en niet door de huisarts behandeld zouden kunnen worden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err="1">
                <a:solidFill>
                  <a:schemeClr val="tx1"/>
                </a:solidFill>
                <a:effectLst/>
                <a:latin typeface="+mn-lt"/>
                <a:ea typeface="+mn-ea"/>
                <a:cs typeface="+mn-cs"/>
              </a:rPr>
              <a:t>Thuisarts.nl</a:t>
            </a:r>
            <a:r>
              <a:rPr lang="nl-NL" sz="1200" kern="1200" dirty="0">
                <a:solidFill>
                  <a:schemeClr val="tx1"/>
                </a:solidFill>
                <a:effectLst/>
                <a:latin typeface="+mn-lt"/>
                <a:ea typeface="+mn-ea"/>
                <a:cs typeface="+mn-cs"/>
              </a:rPr>
              <a:t> zoek de aandoening voor de huisarts op (aften, koortslip, schimmel, </a:t>
            </a:r>
            <a:r>
              <a:rPr lang="nl-NL" sz="1200" kern="1200" dirty="0" err="1">
                <a:solidFill>
                  <a:schemeClr val="tx1"/>
                </a:solidFill>
                <a:effectLst/>
                <a:latin typeface="+mn-lt"/>
                <a:ea typeface="+mn-ea"/>
                <a:cs typeface="+mn-cs"/>
              </a:rPr>
              <a:t>perleche</a:t>
            </a: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0" i="0" u="none" dirty="0">
              <a:latin typeface="Baskerville" panose="02020502070401020303" pitchFamily="18" charset="0"/>
              <a:ea typeface="Baskerville" panose="02020502070401020303" pitchFamily="18" charset="0"/>
            </a:endParaRP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6</a:t>
            </a:fld>
            <a:endParaRPr lang="nl-NL"/>
          </a:p>
        </p:txBody>
      </p:sp>
    </p:spTree>
    <p:extLst>
      <p:ext uri="{BB962C8B-B14F-4D97-AF65-F5344CB8AC3E}">
        <p14:creationId xmlns:p14="http://schemas.microsoft.com/office/powerpoint/2010/main" val="2323297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 Plaveiselcelcarcinoom 2. Actinische </a:t>
            </a:r>
            <a:r>
              <a:rPr lang="nl-NL" dirty="0" err="1"/>
              <a:t>cheilose</a:t>
            </a:r>
            <a:endParaRPr lang="nl-NL" dirty="0"/>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7</a:t>
            </a:fld>
            <a:endParaRPr lang="nl-NL"/>
          </a:p>
        </p:txBody>
      </p:sp>
    </p:spTree>
    <p:extLst>
      <p:ext uri="{BB962C8B-B14F-4D97-AF65-F5344CB8AC3E}">
        <p14:creationId xmlns:p14="http://schemas.microsoft.com/office/powerpoint/2010/main" val="20959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Bekijk de website </a:t>
            </a:r>
            <a:r>
              <a:rPr lang="nl-NL" dirty="0" err="1"/>
              <a:t>https</a:t>
            </a:r>
            <a:r>
              <a:rPr lang="nl-NL" dirty="0"/>
              <a:t>://</a:t>
            </a:r>
            <a:r>
              <a:rPr lang="nl-NL" dirty="0" err="1"/>
              <a:t>www.mond-vitaal.nl</a:t>
            </a:r>
            <a:r>
              <a:rPr lang="nl-NL" dirty="0"/>
              <a:t>/ en bedenk wie je zou kunnen bellen in de regio waar je werkt</a:t>
            </a: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8</a:t>
            </a:fld>
            <a:endParaRPr lang="nl-NL"/>
          </a:p>
        </p:txBody>
      </p:sp>
    </p:spTree>
    <p:extLst>
      <p:ext uri="{BB962C8B-B14F-4D97-AF65-F5344CB8AC3E}">
        <p14:creationId xmlns:p14="http://schemas.microsoft.com/office/powerpoint/2010/main" val="8561918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 - patiëntenzor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3725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en beeld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Veel voorkomende mond en kaakziekten bij ouderen</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r>
              <a:rPr lang="nl-NL"/>
              <a:t>Klik op het pictogram als u een afbeelding wilt toevoegen</a:t>
            </a:r>
          </a:p>
        </p:txBody>
      </p:sp>
    </p:spTree>
    <p:extLst>
      <p:ext uri="{BB962C8B-B14F-4D97-AF65-F5344CB8AC3E}">
        <p14:creationId xmlns:p14="http://schemas.microsoft.com/office/powerpoint/2010/main" val="40951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and kleurvlak - onderzoek">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Veel voorkomende mond en kaakziekten bij ouderen</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319454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ge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Veel voorkomende mond en kaakziekten bij ouderen</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r>
              <a:rPr lang="nl-NL"/>
              <a:t>Klik op het pictogram als u een afbeelding wilt toevoegen</a:t>
            </a:r>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45627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pagina - onderwijs">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31142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ee kolommen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Veel voorkomende mond en kaakziekten bij ouderen</a:t>
            </a:r>
          </a:p>
        </p:txBody>
      </p:sp>
    </p:spTree>
    <p:extLst>
      <p:ext uri="{BB962C8B-B14F-4D97-AF65-F5344CB8AC3E}">
        <p14:creationId xmlns:p14="http://schemas.microsoft.com/office/powerpoint/2010/main" val="223665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en kolom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Veel voorkomende mond en kaakziekten bij ouderen</a:t>
            </a:r>
          </a:p>
        </p:txBody>
      </p:sp>
    </p:spTree>
    <p:extLst>
      <p:ext uri="{BB962C8B-B14F-4D97-AF65-F5344CB8AC3E}">
        <p14:creationId xmlns:p14="http://schemas.microsoft.com/office/powerpoint/2010/main" val="244265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beeld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Veel voorkomende mond en kaakziekten bij ouderen</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r>
              <a:rPr lang="nl-NL"/>
              <a:t>Klik op het pictogram als u een afbeelding wilt toevoegen</a:t>
            </a:r>
          </a:p>
        </p:txBody>
      </p:sp>
    </p:spTree>
    <p:extLst>
      <p:ext uri="{BB962C8B-B14F-4D97-AF65-F5344CB8AC3E}">
        <p14:creationId xmlns:p14="http://schemas.microsoft.com/office/powerpoint/2010/main" val="35813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and kleurvlak - onderwij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Veel voorkomende mond en kaakziekten bij ouderen</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07334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gend kleurvlak - onderwij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Veel voorkomende mond en kaakziekten bij ouderen</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r>
              <a:rPr lang="nl-NL"/>
              <a:t>Klik op het pictogram als u een afbeelding wilt toevoegen</a:t>
            </a:r>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9913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pagina - algeme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68413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ee kolommen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Veel voorkomende mond en kaakziekten bij ouderen</a:t>
            </a:r>
          </a:p>
        </p:txBody>
      </p:sp>
    </p:spTree>
    <p:extLst>
      <p:ext uri="{BB962C8B-B14F-4D97-AF65-F5344CB8AC3E}">
        <p14:creationId xmlns:p14="http://schemas.microsoft.com/office/powerpoint/2010/main" val="13674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ee kolommen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Veel voorkomende mond en kaakziekten bij ouderen</a:t>
            </a:r>
          </a:p>
        </p:txBody>
      </p:sp>
    </p:spTree>
    <p:extLst>
      <p:ext uri="{BB962C8B-B14F-4D97-AF65-F5344CB8AC3E}">
        <p14:creationId xmlns:p14="http://schemas.microsoft.com/office/powerpoint/2010/main" val="5302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en kolom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Veel voorkomende mond en kaakziekten bij ouderen</a:t>
            </a:r>
          </a:p>
        </p:txBody>
      </p:sp>
    </p:spTree>
    <p:extLst>
      <p:ext uri="{BB962C8B-B14F-4D97-AF65-F5344CB8AC3E}">
        <p14:creationId xmlns:p14="http://schemas.microsoft.com/office/powerpoint/2010/main" val="297549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en beeld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Veel voorkomende mond en kaakziekten bij ouderen</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r>
              <a:rPr lang="nl-NL"/>
              <a:t>Klik op het pictogram als u een afbeelding wilt toevoegen</a:t>
            </a:r>
          </a:p>
        </p:txBody>
      </p:sp>
    </p:spTree>
    <p:extLst>
      <p:ext uri="{BB962C8B-B14F-4D97-AF65-F5344CB8AC3E}">
        <p14:creationId xmlns:p14="http://schemas.microsoft.com/office/powerpoint/2010/main" val="3388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and kleurvlak - algemee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Veel voorkomende mond en kaakziekten bij ouderen</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4344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gend kleurvlak - algem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Veel voorkomende mond en kaakziekten bij ouderen</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r>
              <a:rPr lang="nl-NL"/>
              <a:t>Klik op het pictogram als u een afbeelding wilt toevoegen</a:t>
            </a:r>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1715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14">
            <a:extLst>
              <a:ext uri="{FF2B5EF4-FFF2-40B4-BE49-F238E27FC236}">
                <a16:creationId xmlns:a16="http://schemas.microsoft.com/office/drawing/2014/main" id="{DA58A6F3-534A-40A0-83C6-89CBA2926159}"/>
              </a:ext>
            </a:extLst>
          </p:cNvPr>
          <p:cNvSpPr>
            <a:spLocks noGrp="1"/>
          </p:cNvSpPr>
          <p:nvPr>
            <p:ph type="pic" sz="quarter" idx="10"/>
          </p:nvPr>
        </p:nvSpPr>
        <p:spPr>
          <a:xfrm>
            <a:off x="0" y="603738"/>
            <a:ext cx="12192000" cy="6254262"/>
          </a:xfrm>
          <a:prstGeom prst="rect">
            <a:avLst/>
          </a:prstGeom>
          <a:blipFill>
            <a:blip r:embed="rId2"/>
            <a:stretch>
              <a:fillRect/>
            </a:stretch>
          </a:blipFill>
        </p:spPr>
        <p:txBody>
          <a:bodyPr/>
          <a:lstStyle>
            <a:lvl1pPr marL="0" indent="0">
              <a:buNone/>
              <a:defRPr>
                <a:noFill/>
              </a:defRPr>
            </a:lvl1pPr>
          </a:lstStyle>
          <a:p>
            <a:r>
              <a:rPr lang="nl-NL"/>
              <a:t>Klik op het pictogram als u een afbeelding wilt toevoegen</a:t>
            </a:r>
            <a:endParaRPr lang="nl-NL" dirty="0"/>
          </a:p>
        </p:txBody>
      </p:sp>
      <p:pic>
        <p:nvPicPr>
          <p:cNvPr id="8" name="Afbeelding 7">
            <a:extLst>
              <a:ext uri="{FF2B5EF4-FFF2-40B4-BE49-F238E27FC236}">
                <a16:creationId xmlns:a16="http://schemas.microsoft.com/office/drawing/2014/main" id="{BDDD695A-1081-46FE-92DA-DE89DD3F4C0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Tree>
    <p:extLst>
      <p:ext uri="{BB962C8B-B14F-4D97-AF65-F5344CB8AC3E}">
        <p14:creationId xmlns:p14="http://schemas.microsoft.com/office/powerpoint/2010/main" val="26730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en kolom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Veel voorkomende mond en kaakziekten bij ouderen</a:t>
            </a:r>
          </a:p>
        </p:txBody>
      </p:sp>
    </p:spTree>
    <p:extLst>
      <p:ext uri="{BB962C8B-B14F-4D97-AF65-F5344CB8AC3E}">
        <p14:creationId xmlns:p14="http://schemas.microsoft.com/office/powerpoint/2010/main" val="212825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en beeld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Veel voorkomende mond en kaakziekten bij ouderen</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r>
              <a:rPr lang="nl-NL"/>
              <a:t>Klik op het pictogram als u een afbeelding wilt toevoegen</a:t>
            </a:r>
          </a:p>
        </p:txBody>
      </p:sp>
    </p:spTree>
    <p:extLst>
      <p:ext uri="{BB962C8B-B14F-4D97-AF65-F5344CB8AC3E}">
        <p14:creationId xmlns:p14="http://schemas.microsoft.com/office/powerpoint/2010/main" val="214060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and kleurvlak - patiëntenzor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Veel voorkomende mond en kaakziekten bij ouderen</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dpi="0" rotWithShape="1">
            <a:blip r:embed="rId2"/>
            <a:srcRect/>
            <a:tile tx="0" ty="0" sx="60000" sy="60000" flip="none" algn="tl"/>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6597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ge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Veel voorkomende mond en kaakziekten bij ouderen</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r>
              <a:rPr lang="nl-NL"/>
              <a:t>Klik op het pictogram als u een afbeelding wilt toevoegen</a:t>
            </a:r>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41410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pagina - onderzoek">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31233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kolommen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Veel voorkomende mond en kaakziekten bij ouderen</a:t>
            </a:r>
          </a:p>
        </p:txBody>
      </p:sp>
    </p:spTree>
    <p:extLst>
      <p:ext uri="{BB962C8B-B14F-4D97-AF65-F5344CB8AC3E}">
        <p14:creationId xmlns:p14="http://schemas.microsoft.com/office/powerpoint/2010/main" val="2210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en kolom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Veel voorkomende mond en kaakziekten bij ouderen</a:t>
            </a:r>
          </a:p>
        </p:txBody>
      </p:sp>
    </p:spTree>
    <p:extLst>
      <p:ext uri="{BB962C8B-B14F-4D97-AF65-F5344CB8AC3E}">
        <p14:creationId xmlns:p14="http://schemas.microsoft.com/office/powerpoint/2010/main" val="29827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CCC1A1E-656A-4AF0-AA4A-4C5B0A9CBB55}"/>
              </a:ext>
            </a:extLst>
          </p:cNvPr>
          <p:cNvSpPr/>
          <p:nvPr userDrawn="1"/>
        </p:nvSpPr>
        <p:spPr>
          <a:xfrm>
            <a:off x="1" y="6271260"/>
            <a:ext cx="12192000" cy="586740"/>
          </a:xfrm>
          <a:prstGeom prst="rect">
            <a:avLst/>
          </a:prstGeom>
          <a:solidFill>
            <a:srgbClr val="CED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a:extLst>
              <a:ext uri="{FF2B5EF4-FFF2-40B4-BE49-F238E27FC236}">
                <a16:creationId xmlns:a16="http://schemas.microsoft.com/office/drawing/2014/main" id="{F05E57A9-EF42-41CC-A2FF-69FC444635B3}"/>
              </a:ext>
            </a:extLst>
          </p:cNvPr>
          <p:cNvSpPr>
            <a:spLocks noGrp="1"/>
          </p:cNvSpPr>
          <p:nvPr>
            <p:ph type="title"/>
          </p:nvPr>
        </p:nvSpPr>
        <p:spPr>
          <a:xfrm>
            <a:off x="673100" y="1100092"/>
            <a:ext cx="10515600" cy="1325563"/>
          </a:xfrm>
          <a:prstGeom prst="rect">
            <a:avLst/>
          </a:prstGeom>
        </p:spPr>
        <p:txBody>
          <a:bodyPr vert="horz" lIns="91440" tIns="45720" rIns="91440" bIns="45720" rtlCol="0" anchor="ctr">
            <a:normAutofit/>
          </a:bodyPr>
          <a:lstStyle/>
          <a:p>
            <a:r>
              <a:rPr lang="nl-NL" dirty="0"/>
              <a:t>Hier de titel</a:t>
            </a:r>
          </a:p>
        </p:txBody>
      </p:sp>
      <p:sp>
        <p:nvSpPr>
          <p:cNvPr id="5" name="Tijdelijke aanduiding voor voettekst 4">
            <a:extLst>
              <a:ext uri="{FF2B5EF4-FFF2-40B4-BE49-F238E27FC236}">
                <a16:creationId xmlns:a16="http://schemas.microsoft.com/office/drawing/2014/main" id="{F64C743E-8D29-4316-98AB-B30200D583DD}"/>
              </a:ext>
            </a:extLst>
          </p:cNvPr>
          <p:cNvSpPr>
            <a:spLocks noGrp="1"/>
          </p:cNvSpPr>
          <p:nvPr>
            <p:ph type="ftr" sz="quarter" idx="3"/>
          </p:nvPr>
        </p:nvSpPr>
        <p:spPr>
          <a:xfrm>
            <a:off x="711200" y="6381750"/>
            <a:ext cx="4114800" cy="365125"/>
          </a:xfrm>
          <a:prstGeom prst="rect">
            <a:avLst/>
          </a:prstGeom>
        </p:spPr>
        <p:txBody>
          <a:bodyPr vert="horz" lIns="91440" tIns="45720" rIns="91440" bIns="45720" rtlCol="0" anchor="ctr"/>
          <a:lstStyle>
            <a:lvl1pPr algn="l">
              <a:defRPr sz="1250">
                <a:solidFill>
                  <a:srgbClr val="00373E"/>
                </a:solidFill>
              </a:defRPr>
            </a:lvl1pPr>
          </a:lstStyle>
          <a:p>
            <a:r>
              <a:rPr lang="nl-NL"/>
              <a:t>Veel voorkomende mond en kaakziekten bij ouderen</a:t>
            </a:r>
            <a:endParaRPr lang="nl-NL" dirty="0"/>
          </a:p>
        </p:txBody>
      </p:sp>
      <p:pic>
        <p:nvPicPr>
          <p:cNvPr id="8" name="Afbeelding 7">
            <a:extLst>
              <a:ext uri="{FF2B5EF4-FFF2-40B4-BE49-F238E27FC236}">
                <a16:creationId xmlns:a16="http://schemas.microsoft.com/office/drawing/2014/main" id="{1A6CEDF9-8401-43A2-A4AB-0E7332B8A3EF}"/>
              </a:ext>
            </a:extLst>
          </p:cNvPr>
          <p:cNvPicPr>
            <a:picLocks noChangeAspect="1"/>
          </p:cNvPicPr>
          <p:nvPr userDrawn="1"/>
        </p:nvPicPr>
        <p:blipFill>
          <a:blip r:embed="rId27" cstate="email">
            <a:extLst>
              <a:ext uri="{28A0092B-C50C-407E-A947-70E740481C1C}">
                <a14:useLocalDpi xmlns:a14="http://schemas.microsoft.com/office/drawing/2010/main" val="0"/>
              </a:ext>
            </a:extLst>
          </a:blip>
          <a:stretch>
            <a:fillRect/>
          </a:stretch>
        </p:blipFill>
        <p:spPr>
          <a:xfrm>
            <a:off x="5848413" y="0"/>
            <a:ext cx="495173" cy="1011192"/>
          </a:xfrm>
          <a:prstGeom prst="rect">
            <a:avLst/>
          </a:prstGeom>
        </p:spPr>
      </p:pic>
    </p:spTree>
    <p:extLst>
      <p:ext uri="{BB962C8B-B14F-4D97-AF65-F5344CB8AC3E}">
        <p14:creationId xmlns:p14="http://schemas.microsoft.com/office/powerpoint/2010/main" val="267064067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55"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vorenkruis.org/" TargetMode="External"/><Relationship Id="rId2" Type="http://schemas.openxmlformats.org/officeDocument/2006/relationships/hyperlink" Target="https://mondzorgbijouderen.info/" TargetMode="External"/><Relationship Id="rId1" Type="http://schemas.openxmlformats.org/officeDocument/2006/relationships/slideLayout" Target="../slideLayouts/slideLayout2.xml"/><Relationship Id="rId4" Type="http://schemas.openxmlformats.org/officeDocument/2006/relationships/hyperlink" Target="https://www.allesoverhetgebit.n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zorgvoorbeter.nl/docs/PVZ/vindplaats/Mondz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www.mond-vitaal.nl/" TargetMode="External"/><Relationship Id="rId3" Type="http://schemas.openxmlformats.org/officeDocument/2006/relationships/hyperlink" Target="https://www.ge-bu.nl/artikel/orale-bijwerkingen-van-geneesmiddelen#:~:text=Trefwoorden%3A%20bijwerkingen%20in%20de%20mond,tandvleeshyperplasie%2C%20tong%2D%20en%20mondbranden" TargetMode="External"/><Relationship Id="rId7" Type="http://schemas.openxmlformats.org/officeDocument/2006/relationships/hyperlink" Target="https://www.zorgvoorbeter.nl/nieuws/veel-voorkomende-mondaandoeningen" TargetMode="External"/><Relationship Id="rId2" Type="http://schemas.openxmlformats.org/officeDocument/2006/relationships/hyperlink" Target="https://www.verenso.nl/_asset/_public/Richtlijnen_kwaliteit/richtlijnen/database/Richtlijnmondzorg.pdf" TargetMode="External"/><Relationship Id="rId1" Type="http://schemas.openxmlformats.org/officeDocument/2006/relationships/slideLayout" Target="../slideLayouts/slideLayout2.xml"/><Relationship Id="rId6" Type="http://schemas.openxmlformats.org/officeDocument/2006/relationships/hyperlink" Target="https://knmt.nl/praktijkzaken/bijzondere-doelgroepen/ouderen/praktijkwijzer-mondzorg-aan-kwetsbare-ouderen" TargetMode="External"/><Relationship Id="rId5" Type="http://schemas.openxmlformats.org/officeDocument/2006/relationships/hyperlink" Target="https://www.hetkimo.nl/richtlijnen/mondzorg-voor-kwetsbare-aan-huis-gebonden-ouderen/introductie" TargetMode="External"/><Relationship Id="rId4" Type="http://schemas.openxmlformats.org/officeDocument/2006/relationships/hyperlink" Target="https://www.nivel.nl/sites/default/files/bestanden/1004099.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829CBB0D-5C54-4D58-8000-D86D3E690B77}"/>
              </a:ext>
            </a:extLst>
          </p:cNvPr>
          <p:cNvSpPr>
            <a:spLocks noGrp="1"/>
          </p:cNvSpPr>
          <p:nvPr>
            <p:ph type="subTitle" idx="1"/>
          </p:nvPr>
        </p:nvSpPr>
        <p:spPr>
          <a:xfrm>
            <a:off x="674915" y="1507068"/>
            <a:ext cx="10776857" cy="1134532"/>
          </a:xfrm>
        </p:spPr>
        <p:txBody>
          <a:bodyPr>
            <a:normAutofit/>
          </a:bodyPr>
          <a:lstStyle/>
          <a:p>
            <a:pPr algn="ctr"/>
            <a:r>
              <a:rPr lang="nl-NL" sz="4000" dirty="0">
                <a:latin typeface="Baskerville" panose="02020502070401020303" pitchFamily="18" charset="0"/>
                <a:ea typeface="Baskerville" panose="02020502070401020303" pitchFamily="18" charset="0"/>
              </a:rPr>
              <a:t>Mondzorg bij ouderen</a:t>
            </a:r>
          </a:p>
        </p:txBody>
      </p:sp>
      <p:pic>
        <p:nvPicPr>
          <p:cNvPr id="6" name="Afbeelding 5">
            <a:extLst>
              <a:ext uri="{FF2B5EF4-FFF2-40B4-BE49-F238E27FC236}">
                <a16:creationId xmlns:a16="http://schemas.microsoft.com/office/drawing/2014/main" id="{B81F36C9-D1D8-8F70-6874-8F71C6D28773}"/>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767206" y="2348707"/>
            <a:ext cx="5061484" cy="3735388"/>
          </a:xfrm>
          <a:prstGeom prst="rect">
            <a:avLst/>
          </a:prstGeom>
        </p:spPr>
      </p:pic>
    </p:spTree>
    <p:extLst>
      <p:ext uri="{BB962C8B-B14F-4D97-AF65-F5344CB8AC3E}">
        <p14:creationId xmlns:p14="http://schemas.microsoft.com/office/powerpoint/2010/main" val="375486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4310BF-31C7-4DD7-9CD3-7DFFF448F43E}"/>
              </a:ext>
            </a:extLst>
          </p:cNvPr>
          <p:cNvSpPr>
            <a:spLocks noGrp="1"/>
          </p:cNvSpPr>
          <p:nvPr>
            <p:ph type="title"/>
          </p:nvPr>
        </p:nvSpPr>
        <p:spPr>
          <a:xfrm>
            <a:off x="673099" y="755374"/>
            <a:ext cx="10766045" cy="735495"/>
          </a:xfrm>
        </p:spPr>
        <p:txBody>
          <a:bodyPr/>
          <a:lstStyle/>
          <a:p>
            <a:r>
              <a:rPr lang="nl-NL" dirty="0">
                <a:latin typeface="Baskerville" panose="02020502070401020303" pitchFamily="18" charset="0"/>
                <a:ea typeface="Baskerville" panose="02020502070401020303" pitchFamily="18" charset="0"/>
              </a:rPr>
              <a:t>Nog een paar informatieve links</a:t>
            </a:r>
          </a:p>
        </p:txBody>
      </p:sp>
      <p:sp>
        <p:nvSpPr>
          <p:cNvPr id="3" name="Tijdelijke aanduiding voor inhoud 2">
            <a:extLst>
              <a:ext uri="{FF2B5EF4-FFF2-40B4-BE49-F238E27FC236}">
                <a16:creationId xmlns:a16="http://schemas.microsoft.com/office/drawing/2014/main" id="{63F20F26-43C5-40C1-8BFF-DCEAE9688379}"/>
              </a:ext>
            </a:extLst>
          </p:cNvPr>
          <p:cNvSpPr>
            <a:spLocks noGrp="1"/>
          </p:cNvSpPr>
          <p:nvPr>
            <p:ph sz="half" idx="1"/>
          </p:nvPr>
        </p:nvSpPr>
        <p:spPr>
          <a:xfrm>
            <a:off x="673099" y="1669774"/>
            <a:ext cx="11114709" cy="3458817"/>
          </a:xfrm>
        </p:spPr>
        <p:txBody>
          <a:bodyPr>
            <a:normAutofit/>
          </a:bodyPr>
          <a:lstStyle/>
          <a:p>
            <a:r>
              <a:rPr lang="nl-NL" dirty="0">
                <a:latin typeface="Baskerville" panose="02020502070401020303" pitchFamily="18" charset="0"/>
                <a:ea typeface="Baskerville" panose="02020502070401020303" pitchFamily="18" charset="0"/>
                <a:hlinkClick r:id="rId2"/>
              </a:rPr>
              <a:t>https://mondzorgbijouderen.info/</a:t>
            </a:r>
            <a:endParaRPr lang="nl-NL" dirty="0">
              <a:latin typeface="Baskerville" panose="02020502070401020303" pitchFamily="18" charset="0"/>
              <a:ea typeface="Baskerville" panose="02020502070401020303" pitchFamily="18" charset="0"/>
            </a:endParaRPr>
          </a:p>
          <a:p>
            <a:endParaRPr lang="nl-NL" dirty="0">
              <a:latin typeface="Baskerville" panose="02020502070401020303" pitchFamily="18" charset="0"/>
              <a:ea typeface="Baskerville" panose="02020502070401020303" pitchFamily="18" charset="0"/>
            </a:endParaRPr>
          </a:p>
          <a:p>
            <a:r>
              <a:rPr lang="nl-NL" dirty="0">
                <a:latin typeface="Baskerville" panose="02020502070401020303" pitchFamily="18" charset="0"/>
                <a:ea typeface="Baskerville" panose="02020502070401020303" pitchFamily="18" charset="0"/>
                <a:hlinkClick r:id="rId3"/>
              </a:rPr>
              <a:t>https://ivorenkruis.org</a:t>
            </a:r>
            <a:r>
              <a:rPr lang="nl-NL">
                <a:latin typeface="Baskerville" panose="02020502070401020303" pitchFamily="18" charset="0"/>
                <a:ea typeface="Baskerville" panose="02020502070401020303" pitchFamily="18" charset="0"/>
                <a:hlinkClick r:id="rId3"/>
              </a:rPr>
              <a:t>/</a:t>
            </a:r>
            <a:endParaRPr lang="nl-NL">
              <a:latin typeface="Baskerville" panose="02020502070401020303" pitchFamily="18" charset="0"/>
              <a:ea typeface="Baskerville" panose="02020502070401020303" pitchFamily="18" charset="0"/>
            </a:endParaRPr>
          </a:p>
          <a:p>
            <a:endParaRPr lang="nl-NL" dirty="0">
              <a:latin typeface="Baskerville" panose="02020502070401020303" pitchFamily="18" charset="0"/>
              <a:ea typeface="Baskerville" panose="02020502070401020303" pitchFamily="18" charset="0"/>
            </a:endParaRPr>
          </a:p>
          <a:p>
            <a:r>
              <a:rPr lang="nl-NL" dirty="0">
                <a:latin typeface="Baskerville" panose="02020502070401020303" pitchFamily="18" charset="0"/>
                <a:ea typeface="Baskerville" panose="02020502070401020303" pitchFamily="18" charset="0"/>
                <a:hlinkClick r:id="rId4"/>
              </a:rPr>
              <a:t>https://www.allesoverhetgebit.nl/</a:t>
            </a:r>
            <a:endParaRPr lang="nl-NL" dirty="0">
              <a:latin typeface="Baskerville" panose="02020502070401020303" pitchFamily="18" charset="0"/>
              <a:ea typeface="Baskerville" panose="02020502070401020303" pitchFamily="18" charset="0"/>
            </a:endParaRPr>
          </a:p>
          <a:p>
            <a:endParaRPr lang="nl-NL" dirty="0"/>
          </a:p>
          <a:p>
            <a:endParaRPr lang="nl-NL" dirty="0">
              <a:latin typeface="Baskerville" panose="02020502070401020303" pitchFamily="18" charset="0"/>
              <a:ea typeface="Baskerville" panose="02020502070401020303" pitchFamily="18" charset="0"/>
            </a:endParaRPr>
          </a:p>
        </p:txBody>
      </p:sp>
    </p:spTree>
    <p:extLst>
      <p:ext uri="{BB962C8B-B14F-4D97-AF65-F5344CB8AC3E}">
        <p14:creationId xmlns:p14="http://schemas.microsoft.com/office/powerpoint/2010/main" val="1948126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56E3C8-BED5-4D1C-92AE-3320B9322B8A}"/>
              </a:ext>
            </a:extLst>
          </p:cNvPr>
          <p:cNvSpPr>
            <a:spLocks noGrp="1"/>
          </p:cNvSpPr>
          <p:nvPr>
            <p:ph type="title"/>
          </p:nvPr>
        </p:nvSpPr>
        <p:spPr>
          <a:xfrm>
            <a:off x="711200" y="1100092"/>
            <a:ext cx="10727944" cy="965191"/>
          </a:xfrm>
        </p:spPr>
        <p:txBody>
          <a:bodyPr/>
          <a:lstStyle/>
          <a:p>
            <a:r>
              <a:rPr lang="nl-NL" dirty="0">
                <a:latin typeface="Baskerville" panose="02020502070401020303" pitchFamily="18" charset="0"/>
                <a:ea typeface="Baskerville" panose="02020502070401020303" pitchFamily="18" charset="0"/>
              </a:rPr>
              <a:t>Leerdoelen: </a:t>
            </a:r>
          </a:p>
        </p:txBody>
      </p:sp>
      <p:sp>
        <p:nvSpPr>
          <p:cNvPr id="3" name="Tijdelijke aanduiding voor inhoud 2">
            <a:extLst>
              <a:ext uri="{FF2B5EF4-FFF2-40B4-BE49-F238E27FC236}">
                <a16:creationId xmlns:a16="http://schemas.microsoft.com/office/drawing/2014/main" id="{9F333DAC-B97D-43C4-B5D7-9717C5341880}"/>
              </a:ext>
            </a:extLst>
          </p:cNvPr>
          <p:cNvSpPr>
            <a:spLocks noGrp="1"/>
          </p:cNvSpPr>
          <p:nvPr>
            <p:ph sz="half" idx="1"/>
          </p:nvPr>
        </p:nvSpPr>
        <p:spPr>
          <a:xfrm>
            <a:off x="711200" y="2065282"/>
            <a:ext cx="10769600" cy="3692625"/>
          </a:xfrm>
        </p:spPr>
        <p:txBody>
          <a:bodyPr/>
          <a:lstStyle/>
          <a:p>
            <a:pPr marL="342900" indent="-342900">
              <a:buFont typeface="Arial" panose="020B0604020202020204" pitchFamily="34" charset="0"/>
              <a:buChar char="•"/>
            </a:pPr>
            <a:r>
              <a:rPr lang="nl-NL" sz="2800" dirty="0">
                <a:latin typeface="Baskerville" panose="02020502070401020303" pitchFamily="18" charset="0"/>
                <a:ea typeface="Baskerville" panose="02020502070401020303" pitchFamily="18" charset="0"/>
              </a:rPr>
              <a:t>De aios wordt zich bewust van de relevantie van aandacht voor mondzorg bij ouderen</a:t>
            </a:r>
          </a:p>
          <a:p>
            <a:pPr marL="342900" indent="-342900">
              <a:buFont typeface="Arial" panose="020B0604020202020204" pitchFamily="34" charset="0"/>
              <a:buChar char="•"/>
            </a:pPr>
            <a:r>
              <a:rPr lang="nl-NL" sz="2800" dirty="0">
                <a:latin typeface="Baskerville" panose="02020502070401020303" pitchFamily="18" charset="0"/>
                <a:ea typeface="Baskerville" panose="02020502070401020303" pitchFamily="18" charset="0"/>
              </a:rPr>
              <a:t>De aios wordt zich bewust van mogelijk orale bijwerkingen van medicijnen</a:t>
            </a:r>
          </a:p>
          <a:p>
            <a:pPr marL="342900" indent="-342900">
              <a:buFont typeface="Arial" panose="020B0604020202020204" pitchFamily="34" charset="0"/>
              <a:buChar char="•"/>
            </a:pPr>
            <a:r>
              <a:rPr lang="nl-NL" sz="2800" dirty="0">
                <a:latin typeface="Baskerville" panose="02020502070401020303" pitchFamily="18" charset="0"/>
                <a:ea typeface="Baskerville" panose="02020502070401020303" pitchFamily="18" charset="0"/>
              </a:rPr>
              <a:t>De aios herkent de meest voorkomende aandoeningen in de mond</a:t>
            </a:r>
          </a:p>
          <a:p>
            <a:pPr marL="342900" indent="-342900">
              <a:buFont typeface="Arial" panose="020B0604020202020204" pitchFamily="34" charset="0"/>
              <a:buChar char="•"/>
            </a:pPr>
            <a:r>
              <a:rPr lang="nl-NL" sz="2800" dirty="0">
                <a:latin typeface="Baskerville" panose="02020502070401020303" pitchFamily="18" charset="0"/>
                <a:ea typeface="Baskerville" panose="02020502070401020303" pitchFamily="18" charset="0"/>
              </a:rPr>
              <a:t>De aios denkt aan overleg met tandarts-</a:t>
            </a:r>
            <a:r>
              <a:rPr lang="nl-NL" sz="2800" dirty="0" err="1">
                <a:latin typeface="Baskerville" panose="02020502070401020303" pitchFamily="18" charset="0"/>
                <a:ea typeface="Baskerville" panose="02020502070401020303" pitchFamily="18" charset="0"/>
              </a:rPr>
              <a:t>geriaterie</a:t>
            </a:r>
            <a:endParaRPr lang="nl-NL" sz="2800" dirty="0">
              <a:latin typeface="Baskerville" panose="02020502070401020303" pitchFamily="18" charset="0"/>
              <a:ea typeface="Baskerville" panose="02020502070401020303" pitchFamily="18" charset="0"/>
            </a:endParaRPr>
          </a:p>
          <a:p>
            <a:endParaRPr lang="nl-NL" dirty="0">
              <a:latin typeface="Baskerville" panose="02020502070401020303" pitchFamily="18" charset="0"/>
              <a:ea typeface="Baskerville" panose="02020502070401020303" pitchFamily="18" charset="0"/>
            </a:endParaRPr>
          </a:p>
        </p:txBody>
      </p:sp>
    </p:spTree>
    <p:extLst>
      <p:ext uri="{BB962C8B-B14F-4D97-AF65-F5344CB8AC3E}">
        <p14:creationId xmlns:p14="http://schemas.microsoft.com/office/powerpoint/2010/main" val="285300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56E3C8-BED5-4D1C-92AE-3320B9322B8A}"/>
              </a:ext>
            </a:extLst>
          </p:cNvPr>
          <p:cNvSpPr>
            <a:spLocks noGrp="1"/>
          </p:cNvSpPr>
          <p:nvPr>
            <p:ph type="title"/>
          </p:nvPr>
        </p:nvSpPr>
        <p:spPr>
          <a:xfrm>
            <a:off x="711200" y="1100092"/>
            <a:ext cx="10727944" cy="965191"/>
          </a:xfrm>
        </p:spPr>
        <p:txBody>
          <a:bodyPr/>
          <a:lstStyle/>
          <a:p>
            <a:r>
              <a:rPr lang="nl-NL" dirty="0">
                <a:latin typeface="Baskerville" panose="02020502070401020303" pitchFamily="18" charset="0"/>
                <a:ea typeface="Baskerville" panose="02020502070401020303" pitchFamily="18" charset="0"/>
              </a:rPr>
              <a:t>Mondzorg verdient aandacht omdat: </a:t>
            </a:r>
          </a:p>
        </p:txBody>
      </p:sp>
      <p:sp>
        <p:nvSpPr>
          <p:cNvPr id="3" name="Tijdelijke aanduiding voor inhoud 2">
            <a:extLst>
              <a:ext uri="{FF2B5EF4-FFF2-40B4-BE49-F238E27FC236}">
                <a16:creationId xmlns:a16="http://schemas.microsoft.com/office/drawing/2014/main" id="{9F333DAC-B97D-43C4-B5D7-9717C5341880}"/>
              </a:ext>
            </a:extLst>
          </p:cNvPr>
          <p:cNvSpPr>
            <a:spLocks noGrp="1"/>
          </p:cNvSpPr>
          <p:nvPr>
            <p:ph sz="half" idx="1"/>
          </p:nvPr>
        </p:nvSpPr>
        <p:spPr>
          <a:xfrm>
            <a:off x="711200" y="2317531"/>
            <a:ext cx="11144468" cy="2317532"/>
          </a:xfrm>
        </p:spPr>
        <p:txBody>
          <a:bodyPr/>
          <a:lstStyle/>
          <a:p>
            <a:pPr marL="342900" indent="-342900">
              <a:buFont typeface="Arial" panose="020B0604020202020204" pitchFamily="34" charset="0"/>
              <a:buChar char="•"/>
            </a:pPr>
            <a:r>
              <a:rPr lang="nl-NL" sz="2800" dirty="0">
                <a:latin typeface="Baskerville" panose="02020502070401020303" pitchFamily="18" charset="0"/>
                <a:ea typeface="Baskerville" panose="02020502070401020303" pitchFamily="18" charset="0"/>
              </a:rPr>
              <a:t>Een goede mondgezondheid is </a:t>
            </a:r>
            <a:r>
              <a:rPr lang="nl-NL" sz="2800" b="1" dirty="0">
                <a:latin typeface="Baskerville" panose="02020502070401020303" pitchFamily="18" charset="0"/>
                <a:ea typeface="Baskerville" panose="02020502070401020303" pitchFamily="18" charset="0"/>
              </a:rPr>
              <a:t>belangrijk</a:t>
            </a:r>
            <a:r>
              <a:rPr lang="nl-NL" sz="2800" dirty="0">
                <a:latin typeface="Baskerville" panose="02020502070401020303" pitchFamily="18" charset="0"/>
                <a:ea typeface="Baskerville" panose="02020502070401020303" pitchFamily="18" charset="0"/>
              </a:rPr>
              <a:t> voor de kwaliteit van leven. Dat geldt zeker ook voor kwetsbare ouderen. Wie een gezonde mond heeft, kan beter eten, ziet er verzorgder uit en heeft minder last van een slechte adem.</a:t>
            </a:r>
          </a:p>
        </p:txBody>
      </p:sp>
      <p:sp>
        <p:nvSpPr>
          <p:cNvPr id="6" name="Tekstvak 5">
            <a:extLst>
              <a:ext uri="{FF2B5EF4-FFF2-40B4-BE49-F238E27FC236}">
                <a16:creationId xmlns:a16="http://schemas.microsoft.com/office/drawing/2014/main" id="{E8A9C747-4AD0-08AE-B2DB-85DAE3E06ABC}"/>
              </a:ext>
            </a:extLst>
          </p:cNvPr>
          <p:cNvSpPr txBox="1"/>
          <p:nvPr/>
        </p:nvSpPr>
        <p:spPr>
          <a:xfrm>
            <a:off x="791778" y="5434742"/>
            <a:ext cx="10647365" cy="369332"/>
          </a:xfrm>
          <a:prstGeom prst="rect">
            <a:avLst/>
          </a:prstGeom>
          <a:noFill/>
        </p:spPr>
        <p:txBody>
          <a:bodyPr wrap="square">
            <a:spAutoFit/>
          </a:bodyPr>
          <a:lstStyle/>
          <a:p>
            <a:r>
              <a:rPr lang="nl-NL" i="1" dirty="0">
                <a:hlinkClick r:id="rId3"/>
              </a:rPr>
              <a:t>https://www.zorgvoorbeter.nl/docs/PVZ/vindplaats/Mondzorg</a:t>
            </a:r>
            <a:endParaRPr lang="nl-NL" i="1" dirty="0"/>
          </a:p>
        </p:txBody>
      </p:sp>
    </p:spTree>
    <p:extLst>
      <p:ext uri="{BB962C8B-B14F-4D97-AF65-F5344CB8AC3E}">
        <p14:creationId xmlns:p14="http://schemas.microsoft.com/office/powerpoint/2010/main" val="2953761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56E3C8-BED5-4D1C-92AE-3320B9322B8A}"/>
              </a:ext>
            </a:extLst>
          </p:cNvPr>
          <p:cNvSpPr>
            <a:spLocks noGrp="1"/>
          </p:cNvSpPr>
          <p:nvPr>
            <p:ph type="title"/>
          </p:nvPr>
        </p:nvSpPr>
        <p:spPr>
          <a:xfrm>
            <a:off x="711200" y="1100092"/>
            <a:ext cx="10727944" cy="965191"/>
          </a:xfrm>
        </p:spPr>
        <p:txBody>
          <a:bodyPr/>
          <a:lstStyle/>
          <a:p>
            <a:r>
              <a:rPr lang="nl-NL" dirty="0">
                <a:latin typeface="Baskerville" panose="02020502070401020303" pitchFamily="18" charset="0"/>
                <a:ea typeface="Baskerville" panose="02020502070401020303" pitchFamily="18" charset="0"/>
              </a:rPr>
              <a:t>Orale bijwerkingen medicijnen</a:t>
            </a:r>
          </a:p>
        </p:txBody>
      </p:sp>
      <p:sp>
        <p:nvSpPr>
          <p:cNvPr id="3" name="Tijdelijke aanduiding voor inhoud 2">
            <a:extLst>
              <a:ext uri="{FF2B5EF4-FFF2-40B4-BE49-F238E27FC236}">
                <a16:creationId xmlns:a16="http://schemas.microsoft.com/office/drawing/2014/main" id="{9F333DAC-B97D-43C4-B5D7-9717C5341880}"/>
              </a:ext>
            </a:extLst>
          </p:cNvPr>
          <p:cNvSpPr>
            <a:spLocks noGrp="1"/>
          </p:cNvSpPr>
          <p:nvPr>
            <p:ph sz="half" idx="1"/>
          </p:nvPr>
        </p:nvSpPr>
        <p:spPr>
          <a:xfrm>
            <a:off x="711200" y="2317531"/>
            <a:ext cx="11144468" cy="2317532"/>
          </a:xfrm>
        </p:spPr>
        <p:txBody>
          <a:bodyPr/>
          <a:lstStyle/>
          <a:p>
            <a:r>
              <a:rPr lang="nl-NL" sz="2800" dirty="0">
                <a:latin typeface="Baskerville" panose="02020502070401020303" pitchFamily="18" charset="0"/>
                <a:ea typeface="Baskerville" panose="02020502070401020303" pitchFamily="18" charset="0"/>
              </a:rPr>
              <a:t>Maak in een groepje van 4 een lijst van alle medicatie met mogelijk orale bijwerkingen, die jullie weten en welke bijwerkingen dat zijn – dus niet opzoeken!</a:t>
            </a:r>
          </a:p>
        </p:txBody>
      </p:sp>
    </p:spTree>
    <p:extLst>
      <p:ext uri="{BB962C8B-B14F-4D97-AF65-F5344CB8AC3E}">
        <p14:creationId xmlns:p14="http://schemas.microsoft.com/office/powerpoint/2010/main" val="3751033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56E3C8-BED5-4D1C-92AE-3320B9322B8A}"/>
              </a:ext>
            </a:extLst>
          </p:cNvPr>
          <p:cNvSpPr>
            <a:spLocks noGrp="1"/>
          </p:cNvSpPr>
          <p:nvPr>
            <p:ph type="title"/>
          </p:nvPr>
        </p:nvSpPr>
        <p:spPr>
          <a:xfrm>
            <a:off x="711200" y="1100092"/>
            <a:ext cx="10727944" cy="965191"/>
          </a:xfrm>
        </p:spPr>
        <p:txBody>
          <a:bodyPr/>
          <a:lstStyle/>
          <a:p>
            <a:r>
              <a:rPr lang="nl-NL" dirty="0">
                <a:latin typeface="Baskerville" panose="02020502070401020303" pitchFamily="18" charset="0"/>
                <a:ea typeface="Baskerville" panose="02020502070401020303" pitchFamily="18" charset="0"/>
              </a:rPr>
              <a:t>Orale bijwerkingen medicijnen</a:t>
            </a:r>
          </a:p>
        </p:txBody>
      </p:sp>
      <p:sp>
        <p:nvSpPr>
          <p:cNvPr id="3" name="Tijdelijke aanduiding voor inhoud 2">
            <a:extLst>
              <a:ext uri="{FF2B5EF4-FFF2-40B4-BE49-F238E27FC236}">
                <a16:creationId xmlns:a16="http://schemas.microsoft.com/office/drawing/2014/main" id="{9F333DAC-B97D-43C4-B5D7-9717C5341880}"/>
              </a:ext>
            </a:extLst>
          </p:cNvPr>
          <p:cNvSpPr>
            <a:spLocks noGrp="1"/>
          </p:cNvSpPr>
          <p:nvPr>
            <p:ph sz="half" idx="1"/>
          </p:nvPr>
        </p:nvSpPr>
        <p:spPr>
          <a:xfrm>
            <a:off x="711200" y="2065284"/>
            <a:ext cx="11144468" cy="3917506"/>
          </a:xfrm>
        </p:spPr>
        <p:txBody>
          <a:bodyPr/>
          <a:lstStyle/>
          <a:p>
            <a:pPr marL="457200" indent="-457200">
              <a:buFont typeface="Arial" panose="020B0604020202020204" pitchFamily="34" charset="0"/>
              <a:buChar char="•"/>
            </a:pPr>
            <a:r>
              <a:rPr lang="nl-NL" sz="2800" dirty="0">
                <a:latin typeface="Baskerville" panose="02020502070401020303" pitchFamily="18" charset="0"/>
                <a:ea typeface="Baskerville" panose="02020502070401020303" pitchFamily="18" charset="0"/>
              </a:rPr>
              <a:t>Angio-oedeem</a:t>
            </a:r>
          </a:p>
          <a:p>
            <a:pPr marL="457200" indent="-457200">
              <a:buFont typeface="Arial" panose="020B0604020202020204" pitchFamily="34" charset="0"/>
              <a:buChar char="•"/>
            </a:pPr>
            <a:r>
              <a:rPr lang="nl-NL" sz="2800" dirty="0">
                <a:latin typeface="Baskerville" panose="02020502070401020303" pitchFamily="18" charset="0"/>
                <a:ea typeface="Baskerville" panose="02020502070401020303" pitchFamily="18" charset="0"/>
              </a:rPr>
              <a:t>Cariës</a:t>
            </a:r>
          </a:p>
          <a:p>
            <a:pPr marL="457200" indent="-457200">
              <a:buFont typeface="Arial" panose="020B0604020202020204" pitchFamily="34" charset="0"/>
              <a:buChar char="•"/>
            </a:pPr>
            <a:r>
              <a:rPr lang="nl-NL" sz="2800" dirty="0">
                <a:latin typeface="Baskerville" panose="02020502070401020303" pitchFamily="18" charset="0"/>
                <a:ea typeface="Baskerville" panose="02020502070401020303" pitchFamily="18" charset="0"/>
              </a:rPr>
              <a:t>Droge mond, mondbranden, tongbranden</a:t>
            </a:r>
          </a:p>
          <a:p>
            <a:pPr marL="457200" indent="-457200">
              <a:buFont typeface="Arial" panose="020B0604020202020204" pitchFamily="34" charset="0"/>
              <a:buChar char="•"/>
            </a:pPr>
            <a:r>
              <a:rPr lang="nl-NL" sz="2800" dirty="0">
                <a:latin typeface="Baskerville" panose="02020502070401020303" pitchFamily="18" charset="0"/>
                <a:ea typeface="Baskerville" panose="02020502070401020303" pitchFamily="18" charset="0"/>
              </a:rPr>
              <a:t>Smaakstoornis</a:t>
            </a:r>
          </a:p>
          <a:p>
            <a:pPr marL="457200" indent="-457200">
              <a:buFont typeface="Arial" panose="020B0604020202020204" pitchFamily="34" charset="0"/>
              <a:buChar char="•"/>
            </a:pPr>
            <a:r>
              <a:rPr lang="nl-NL" sz="2800" dirty="0">
                <a:latin typeface="Baskerville" panose="02020502070401020303" pitchFamily="18" charset="0"/>
                <a:ea typeface="Baskerville" panose="02020502070401020303" pitchFamily="18" charset="0"/>
              </a:rPr>
              <a:t>Stomatitis, orale candidiasis, foetor ex ore</a:t>
            </a:r>
          </a:p>
          <a:p>
            <a:pPr marL="457200" indent="-457200">
              <a:buFont typeface="Arial" panose="020B0604020202020204" pitchFamily="34" charset="0"/>
              <a:buChar char="•"/>
            </a:pPr>
            <a:r>
              <a:rPr lang="nl-NL" sz="2800" dirty="0">
                <a:latin typeface="Baskerville" panose="02020502070401020303" pitchFamily="18" charset="0"/>
                <a:ea typeface="Baskerville" panose="02020502070401020303" pitchFamily="18" charset="0"/>
              </a:rPr>
              <a:t>Lichenoïde reacties, pigmentatie slijmvlies, tandverkleuring, tandvlees hyperplasie</a:t>
            </a:r>
          </a:p>
        </p:txBody>
      </p:sp>
    </p:spTree>
    <p:extLst>
      <p:ext uri="{BB962C8B-B14F-4D97-AF65-F5344CB8AC3E}">
        <p14:creationId xmlns:p14="http://schemas.microsoft.com/office/powerpoint/2010/main" val="352675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56E3C8-BED5-4D1C-92AE-3320B9322B8A}"/>
              </a:ext>
            </a:extLst>
          </p:cNvPr>
          <p:cNvSpPr>
            <a:spLocks noGrp="1"/>
          </p:cNvSpPr>
          <p:nvPr>
            <p:ph type="title"/>
          </p:nvPr>
        </p:nvSpPr>
        <p:spPr>
          <a:xfrm>
            <a:off x="673100" y="1100092"/>
            <a:ext cx="10766044" cy="967247"/>
          </a:xfrm>
        </p:spPr>
        <p:txBody>
          <a:bodyPr anchor="ctr">
            <a:normAutofit/>
          </a:bodyPr>
          <a:lstStyle/>
          <a:p>
            <a:r>
              <a:rPr lang="nl-NL" dirty="0">
                <a:solidFill>
                  <a:srgbClr val="E89E00"/>
                </a:solidFill>
                <a:latin typeface="Baskerville" panose="02020502070401020303" pitchFamily="18" charset="0"/>
                <a:ea typeface="Baskerville" panose="02020502070401020303" pitchFamily="18" charset="0"/>
              </a:rPr>
              <a:t>Meest voorkomende mondaandoeningen</a:t>
            </a:r>
          </a:p>
        </p:txBody>
      </p:sp>
      <p:sp>
        <p:nvSpPr>
          <p:cNvPr id="3" name="Tijdelijke aanduiding voor inhoud 2">
            <a:extLst>
              <a:ext uri="{FF2B5EF4-FFF2-40B4-BE49-F238E27FC236}">
                <a16:creationId xmlns:a16="http://schemas.microsoft.com/office/drawing/2014/main" id="{9F333DAC-B97D-43C4-B5D7-9717C5341880}"/>
              </a:ext>
            </a:extLst>
          </p:cNvPr>
          <p:cNvSpPr>
            <a:spLocks noGrp="1"/>
          </p:cNvSpPr>
          <p:nvPr>
            <p:ph sz="half" idx="1"/>
          </p:nvPr>
        </p:nvSpPr>
        <p:spPr>
          <a:xfrm>
            <a:off x="673100" y="1915886"/>
            <a:ext cx="5617972" cy="4339771"/>
          </a:xfrm>
        </p:spPr>
        <p:txBody>
          <a:bodyPr>
            <a:normAutofit/>
          </a:bodyPr>
          <a:lstStyle/>
          <a:p>
            <a:pPr marL="457200" indent="-457200">
              <a:lnSpc>
                <a:spcPct val="115000"/>
              </a:lnSpc>
              <a:spcAft>
                <a:spcPts val="600"/>
              </a:spcAft>
              <a:buFont typeface="Arial" panose="020B0604020202020204" pitchFamily="34" charset="0"/>
              <a:buChar char="•"/>
            </a:pPr>
            <a:r>
              <a:rPr lang="nl-NL" dirty="0">
                <a:latin typeface="Baskerville" panose="02020502070401020303" pitchFamily="18" charset="0"/>
                <a:ea typeface="Baskerville" panose="02020502070401020303" pitchFamily="18" charset="0"/>
              </a:rPr>
              <a:t>Aften</a:t>
            </a:r>
          </a:p>
          <a:p>
            <a:pPr marL="457200" indent="-457200">
              <a:lnSpc>
                <a:spcPct val="115000"/>
              </a:lnSpc>
              <a:spcAft>
                <a:spcPts val="600"/>
              </a:spcAft>
              <a:buFont typeface="Arial" panose="020B0604020202020204" pitchFamily="34" charset="0"/>
              <a:buChar char="•"/>
            </a:pPr>
            <a:r>
              <a:rPr lang="nl-NL" dirty="0">
                <a:latin typeface="Baskerville" panose="02020502070401020303" pitchFamily="18" charset="0"/>
                <a:ea typeface="Baskerville" panose="02020502070401020303" pitchFamily="18" charset="0"/>
              </a:rPr>
              <a:t>Koortslip</a:t>
            </a:r>
          </a:p>
          <a:p>
            <a:pPr marL="457200" indent="-457200">
              <a:lnSpc>
                <a:spcPct val="115000"/>
              </a:lnSpc>
              <a:spcAft>
                <a:spcPts val="600"/>
              </a:spcAft>
              <a:buFont typeface="Arial" panose="020B0604020202020204" pitchFamily="34" charset="0"/>
              <a:buChar char="•"/>
            </a:pPr>
            <a:r>
              <a:rPr lang="nl-NL" dirty="0">
                <a:latin typeface="Baskerville" panose="02020502070401020303" pitchFamily="18" charset="0"/>
                <a:ea typeface="Baskerville" panose="02020502070401020303" pitchFamily="18" charset="0"/>
              </a:rPr>
              <a:t>Cariës </a:t>
            </a:r>
          </a:p>
          <a:p>
            <a:pPr marL="457200" indent="-457200">
              <a:lnSpc>
                <a:spcPct val="115000"/>
              </a:lnSpc>
              <a:spcAft>
                <a:spcPts val="600"/>
              </a:spcAft>
              <a:buFont typeface="Arial" panose="020B0604020202020204" pitchFamily="34" charset="0"/>
              <a:buChar char="•"/>
            </a:pPr>
            <a:r>
              <a:rPr lang="nl-NL" dirty="0">
                <a:latin typeface="Baskerville" panose="02020502070401020303" pitchFamily="18" charset="0"/>
                <a:ea typeface="Baskerville" panose="02020502070401020303" pitchFamily="18" charset="0"/>
              </a:rPr>
              <a:t>Gingivitis (tandvleesontsteking) en Parodontitis (ernstige gingivitis)</a:t>
            </a:r>
          </a:p>
          <a:p>
            <a:pPr marL="457200" indent="-457200">
              <a:lnSpc>
                <a:spcPct val="115000"/>
              </a:lnSpc>
              <a:spcAft>
                <a:spcPts val="600"/>
              </a:spcAft>
              <a:buFont typeface="Arial" panose="020B0604020202020204" pitchFamily="34" charset="0"/>
              <a:buChar char="•"/>
            </a:pPr>
            <a:r>
              <a:rPr lang="nl-NL" dirty="0">
                <a:latin typeface="Baskerville" panose="02020502070401020303" pitchFamily="18" charset="0"/>
                <a:ea typeface="Baskerville" panose="02020502070401020303" pitchFamily="18" charset="0"/>
              </a:rPr>
              <a:t>Schimmelinfectie</a:t>
            </a:r>
          </a:p>
          <a:p>
            <a:pPr marL="457200" indent="-457200">
              <a:lnSpc>
                <a:spcPct val="115000"/>
              </a:lnSpc>
              <a:spcAft>
                <a:spcPts val="600"/>
              </a:spcAft>
              <a:buFont typeface="Arial" panose="020B0604020202020204" pitchFamily="34" charset="0"/>
              <a:buChar char="•"/>
            </a:pPr>
            <a:r>
              <a:rPr lang="nl-NL" dirty="0">
                <a:latin typeface="Baskerville" panose="02020502070401020303" pitchFamily="18" charset="0"/>
                <a:ea typeface="Baskerville" panose="02020502070401020303" pitchFamily="18" charset="0"/>
              </a:rPr>
              <a:t>Drukplekken prothese</a:t>
            </a:r>
          </a:p>
          <a:p>
            <a:pPr marL="457200" indent="-457200">
              <a:lnSpc>
                <a:spcPct val="115000"/>
              </a:lnSpc>
              <a:spcAft>
                <a:spcPts val="600"/>
              </a:spcAft>
              <a:buFont typeface="Arial" panose="020B0604020202020204" pitchFamily="34" charset="0"/>
              <a:buChar char="•"/>
            </a:pPr>
            <a:r>
              <a:rPr lang="nl-NL" dirty="0" err="1">
                <a:latin typeface="Baskerville" panose="02020502070401020303" pitchFamily="18" charset="0"/>
                <a:ea typeface="Baskerville" panose="02020502070401020303" pitchFamily="18" charset="0"/>
              </a:rPr>
              <a:t>Perlèche</a:t>
            </a:r>
            <a:r>
              <a:rPr lang="nl-NL" dirty="0">
                <a:latin typeface="Baskerville" panose="02020502070401020303" pitchFamily="18" charset="0"/>
                <a:ea typeface="Baskerville" panose="02020502070401020303" pitchFamily="18" charset="0"/>
              </a:rPr>
              <a:t>/</a:t>
            </a:r>
            <a:r>
              <a:rPr lang="nl-NL" dirty="0" err="1">
                <a:latin typeface="Baskerville" panose="02020502070401020303" pitchFamily="18" charset="0"/>
                <a:ea typeface="Baskerville" panose="02020502070401020303" pitchFamily="18" charset="0"/>
              </a:rPr>
              <a:t>cheilitis</a:t>
            </a:r>
            <a:r>
              <a:rPr lang="nl-NL" dirty="0">
                <a:latin typeface="Baskerville" panose="02020502070401020303" pitchFamily="18" charset="0"/>
                <a:ea typeface="Baskerville" panose="02020502070401020303" pitchFamily="18" charset="0"/>
              </a:rPr>
              <a:t> </a:t>
            </a:r>
            <a:r>
              <a:rPr lang="nl-NL" dirty="0" err="1">
                <a:latin typeface="Baskerville" panose="02020502070401020303" pitchFamily="18" charset="0"/>
                <a:ea typeface="Baskerville" panose="02020502070401020303" pitchFamily="18" charset="0"/>
              </a:rPr>
              <a:t>angularis</a:t>
            </a:r>
            <a:endParaRPr lang="nl-NL" dirty="0">
              <a:latin typeface="Baskerville" panose="02020502070401020303" pitchFamily="18" charset="0"/>
              <a:ea typeface="Baskerville" panose="02020502070401020303" pitchFamily="18" charset="0"/>
            </a:endParaRPr>
          </a:p>
          <a:p>
            <a:pPr marL="457200" indent="-457200">
              <a:lnSpc>
                <a:spcPct val="115000"/>
              </a:lnSpc>
              <a:spcAft>
                <a:spcPts val="600"/>
              </a:spcAft>
              <a:buFont typeface="Arial" panose="020B0604020202020204" pitchFamily="34" charset="0"/>
              <a:buChar char="•"/>
            </a:pPr>
            <a:r>
              <a:rPr lang="nl-NL">
                <a:latin typeface="Baskerville" panose="02020502070401020303" pitchFamily="18" charset="0"/>
                <a:ea typeface="Baskerville" panose="02020502070401020303" pitchFamily="18" charset="0"/>
              </a:rPr>
              <a:t>Parodotitis</a:t>
            </a:r>
            <a:r>
              <a:rPr lang="nl-NL" dirty="0">
                <a:latin typeface="Baskerville" panose="02020502070401020303" pitchFamily="18" charset="0"/>
                <a:ea typeface="Baskerville" panose="02020502070401020303" pitchFamily="18" charset="0"/>
              </a:rPr>
              <a:t> </a:t>
            </a:r>
            <a:r>
              <a:rPr lang="nl-NL" dirty="0" err="1">
                <a:latin typeface="Baskerville" panose="02020502070401020303" pitchFamily="18" charset="0"/>
                <a:ea typeface="Baskerville" panose="02020502070401020303" pitchFamily="18" charset="0"/>
              </a:rPr>
              <a:t>apicalis</a:t>
            </a:r>
            <a:r>
              <a:rPr lang="nl-NL" dirty="0">
                <a:latin typeface="Baskerville" panose="02020502070401020303" pitchFamily="18" charset="0"/>
                <a:ea typeface="Baskerville" panose="02020502070401020303" pitchFamily="18" charset="0"/>
              </a:rPr>
              <a:t> /wortelpuntontsteking</a:t>
            </a:r>
          </a:p>
        </p:txBody>
      </p:sp>
      <p:pic>
        <p:nvPicPr>
          <p:cNvPr id="6" name="Tijdelijke aanduiding voor inhoud 6">
            <a:extLst>
              <a:ext uri="{FF2B5EF4-FFF2-40B4-BE49-F238E27FC236}">
                <a16:creationId xmlns:a16="http://schemas.microsoft.com/office/drawing/2014/main" id="{6EB9EB05-1F34-A934-06AC-60845008BDB2}"/>
              </a:ext>
            </a:extLst>
          </p:cNvPr>
          <p:cNvPicPr>
            <a:picLocks noChangeAspect="1"/>
          </p:cNvPicPr>
          <p:nvPr/>
        </p:nvPicPr>
        <p:blipFill>
          <a:blip r:embed="rId3"/>
          <a:stretch>
            <a:fillRect/>
          </a:stretch>
        </p:blipFill>
        <p:spPr>
          <a:xfrm>
            <a:off x="6291072" y="2555825"/>
            <a:ext cx="5148072" cy="3490967"/>
          </a:xfrm>
          <a:prstGeom prst="rect">
            <a:avLst/>
          </a:prstGeom>
          <a:noFill/>
        </p:spPr>
      </p:pic>
    </p:spTree>
    <p:extLst>
      <p:ext uri="{BB962C8B-B14F-4D97-AF65-F5344CB8AC3E}">
        <p14:creationId xmlns:p14="http://schemas.microsoft.com/office/powerpoint/2010/main" val="2430038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508925-4E58-4416-A918-1A2A1BEB6DFE}"/>
              </a:ext>
            </a:extLst>
          </p:cNvPr>
          <p:cNvSpPr>
            <a:spLocks noGrp="1"/>
          </p:cNvSpPr>
          <p:nvPr>
            <p:ph type="title"/>
          </p:nvPr>
        </p:nvSpPr>
        <p:spPr>
          <a:xfrm>
            <a:off x="673100" y="1100093"/>
            <a:ext cx="10766044" cy="867856"/>
          </a:xfrm>
        </p:spPr>
        <p:txBody>
          <a:bodyPr/>
          <a:lstStyle/>
          <a:p>
            <a:r>
              <a:rPr lang="nl-NL" dirty="0">
                <a:latin typeface="Baskerville" panose="02020502070401020303" pitchFamily="18" charset="0"/>
                <a:ea typeface="Baskerville" panose="02020502070401020303" pitchFamily="18" charset="0"/>
              </a:rPr>
              <a:t>Lippen, herken niet pluis</a:t>
            </a:r>
          </a:p>
        </p:txBody>
      </p:sp>
      <p:pic>
        <p:nvPicPr>
          <p:cNvPr id="6" name="Tijdelijke aanduiding voor inhoud 5">
            <a:extLst>
              <a:ext uri="{FF2B5EF4-FFF2-40B4-BE49-F238E27FC236}">
                <a16:creationId xmlns:a16="http://schemas.microsoft.com/office/drawing/2014/main" id="{21175890-08C6-4E74-A7C9-F25A2190F055}"/>
              </a:ext>
            </a:extLst>
          </p:cNvPr>
          <p:cNvPicPr>
            <a:picLocks noGrp="1" noChangeAspect="1"/>
          </p:cNvPicPr>
          <p:nvPr>
            <p:ph sz="half" idx="1"/>
          </p:nvPr>
        </p:nvPicPr>
        <p:blipFill>
          <a:blip r:embed="rId3"/>
          <a:stretch>
            <a:fillRect/>
          </a:stretch>
        </p:blipFill>
        <p:spPr>
          <a:xfrm>
            <a:off x="917465" y="2270410"/>
            <a:ext cx="4316344" cy="3117277"/>
          </a:xfrm>
          <a:prstGeom prst="rect">
            <a:avLst/>
          </a:prstGeom>
        </p:spPr>
      </p:pic>
      <p:pic>
        <p:nvPicPr>
          <p:cNvPr id="7" name="Tijdelijke aanduiding voor inhoud 6">
            <a:extLst>
              <a:ext uri="{FF2B5EF4-FFF2-40B4-BE49-F238E27FC236}">
                <a16:creationId xmlns:a16="http://schemas.microsoft.com/office/drawing/2014/main" id="{792AD0C1-DF35-4D78-8263-934EC0B4B000}"/>
              </a:ext>
            </a:extLst>
          </p:cNvPr>
          <p:cNvPicPr>
            <a:picLocks noGrp="1" noChangeAspect="1"/>
          </p:cNvPicPr>
          <p:nvPr>
            <p:ph sz="half" idx="2"/>
          </p:nvPr>
        </p:nvPicPr>
        <p:blipFill>
          <a:blip r:embed="rId4"/>
          <a:stretch>
            <a:fillRect/>
          </a:stretch>
        </p:blipFill>
        <p:spPr>
          <a:xfrm>
            <a:off x="5842001" y="2270410"/>
            <a:ext cx="5091042" cy="3107994"/>
          </a:xfrm>
          <a:prstGeom prst="rect">
            <a:avLst/>
          </a:prstGeom>
        </p:spPr>
      </p:pic>
    </p:spTree>
    <p:extLst>
      <p:ext uri="{BB962C8B-B14F-4D97-AF65-F5344CB8AC3E}">
        <p14:creationId xmlns:p14="http://schemas.microsoft.com/office/powerpoint/2010/main" val="3172610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0558C4-680D-4EBF-B80A-5F2717227645}"/>
              </a:ext>
            </a:extLst>
          </p:cNvPr>
          <p:cNvSpPr>
            <a:spLocks noGrp="1"/>
          </p:cNvSpPr>
          <p:nvPr>
            <p:ph type="title"/>
          </p:nvPr>
        </p:nvSpPr>
        <p:spPr/>
        <p:txBody>
          <a:bodyPr/>
          <a:lstStyle/>
          <a:p>
            <a:r>
              <a:rPr lang="nl-NL" dirty="0">
                <a:latin typeface="Baskerville" panose="02020502070401020303" pitchFamily="18" charset="0"/>
                <a:ea typeface="Baskerville" panose="02020502070401020303" pitchFamily="18" charset="0"/>
              </a:rPr>
              <a:t>Ken jij de tandarts-geriatrie?</a:t>
            </a:r>
          </a:p>
        </p:txBody>
      </p:sp>
      <p:sp>
        <p:nvSpPr>
          <p:cNvPr id="3" name="Tijdelijke aanduiding voor inhoud 2">
            <a:extLst>
              <a:ext uri="{FF2B5EF4-FFF2-40B4-BE49-F238E27FC236}">
                <a16:creationId xmlns:a16="http://schemas.microsoft.com/office/drawing/2014/main" id="{6AC687DF-3174-475C-AAD6-3DAE9E141E34}"/>
              </a:ext>
            </a:extLst>
          </p:cNvPr>
          <p:cNvSpPr>
            <a:spLocks noGrp="1"/>
          </p:cNvSpPr>
          <p:nvPr>
            <p:ph sz="half" idx="1"/>
          </p:nvPr>
        </p:nvSpPr>
        <p:spPr>
          <a:xfrm>
            <a:off x="673099" y="2425655"/>
            <a:ext cx="9038167" cy="2166223"/>
          </a:xfrm>
        </p:spPr>
        <p:txBody>
          <a:bodyPr>
            <a:normAutofit/>
          </a:bodyPr>
          <a:lstStyle/>
          <a:p>
            <a:pPr marL="342900" indent="-342900">
              <a:buFont typeface="Arial" panose="020B0604020202020204" pitchFamily="34" charset="0"/>
              <a:buChar char="•"/>
            </a:pPr>
            <a:r>
              <a:rPr lang="nl-NL" dirty="0">
                <a:latin typeface="Baskerville" panose="02020502070401020303" pitchFamily="18" charset="0"/>
                <a:ea typeface="Baskerville" panose="02020502070401020303" pitchFamily="18" charset="0"/>
              </a:rPr>
              <a:t>Collega voor overleg en behandeling(s adviezen) </a:t>
            </a:r>
          </a:p>
          <a:p>
            <a:pPr marL="342900" indent="-342900">
              <a:buFont typeface="Arial" panose="020B0604020202020204" pitchFamily="34" charset="0"/>
              <a:buChar char="•"/>
            </a:pPr>
            <a:r>
              <a:rPr lang="nl-NL" dirty="0">
                <a:latin typeface="Baskerville" panose="02020502070401020303" pitchFamily="18" charset="0"/>
                <a:ea typeface="Baskerville" panose="02020502070401020303" pitchFamily="18" charset="0"/>
              </a:rPr>
              <a:t>Hoort op iedere sociale kaart te staan</a:t>
            </a:r>
          </a:p>
          <a:p>
            <a:pPr marL="342900" indent="-342900">
              <a:buFont typeface="Arial" panose="020B0604020202020204" pitchFamily="34" charset="0"/>
              <a:buChar char="•"/>
            </a:pPr>
            <a:r>
              <a:rPr lang="nl-NL" dirty="0">
                <a:latin typeface="Baskerville" panose="02020502070401020303" pitchFamily="18" charset="0"/>
                <a:ea typeface="Baskerville" panose="02020502070401020303" pitchFamily="18" charset="0"/>
              </a:rPr>
              <a:t>Schoenmaker blijf bij je leest</a:t>
            </a:r>
          </a:p>
          <a:p>
            <a:pPr marL="342900" indent="-342900">
              <a:buFont typeface="Arial" panose="020B0604020202020204" pitchFamily="34" charset="0"/>
              <a:buChar char="•"/>
            </a:pPr>
            <a:endParaRPr lang="nl-NL" dirty="0">
              <a:latin typeface="Baskerville" panose="02020502070401020303" pitchFamily="18" charset="0"/>
              <a:ea typeface="Baskerville" panose="02020502070401020303" pitchFamily="18" charset="0"/>
            </a:endParaRPr>
          </a:p>
          <a:p>
            <a:pPr marL="342900" indent="-342900">
              <a:buFont typeface="Arial" panose="020B0604020202020204" pitchFamily="34" charset="0"/>
              <a:buChar char="•"/>
            </a:pPr>
            <a:endParaRPr lang="nl-NL" dirty="0"/>
          </a:p>
        </p:txBody>
      </p:sp>
    </p:spTree>
    <p:extLst>
      <p:ext uri="{BB962C8B-B14F-4D97-AF65-F5344CB8AC3E}">
        <p14:creationId xmlns:p14="http://schemas.microsoft.com/office/powerpoint/2010/main" val="421973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4310BF-31C7-4DD7-9CD3-7DFFF448F43E}"/>
              </a:ext>
            </a:extLst>
          </p:cNvPr>
          <p:cNvSpPr>
            <a:spLocks noGrp="1"/>
          </p:cNvSpPr>
          <p:nvPr>
            <p:ph type="title"/>
          </p:nvPr>
        </p:nvSpPr>
        <p:spPr>
          <a:xfrm>
            <a:off x="673099" y="496959"/>
            <a:ext cx="10766045" cy="575642"/>
          </a:xfrm>
        </p:spPr>
        <p:txBody>
          <a:bodyPr/>
          <a:lstStyle/>
          <a:p>
            <a:r>
              <a:rPr lang="nl-NL" dirty="0">
                <a:latin typeface="Baskerville" panose="02020502070401020303" pitchFamily="18" charset="0"/>
                <a:ea typeface="Baskerville" panose="02020502070401020303" pitchFamily="18" charset="0"/>
              </a:rPr>
              <a:t>Literatuur/links</a:t>
            </a:r>
          </a:p>
        </p:txBody>
      </p:sp>
      <p:sp>
        <p:nvSpPr>
          <p:cNvPr id="3" name="Tijdelijke aanduiding voor inhoud 2">
            <a:extLst>
              <a:ext uri="{FF2B5EF4-FFF2-40B4-BE49-F238E27FC236}">
                <a16:creationId xmlns:a16="http://schemas.microsoft.com/office/drawing/2014/main" id="{63F20F26-43C5-40C1-8BFF-DCEAE9688379}"/>
              </a:ext>
            </a:extLst>
          </p:cNvPr>
          <p:cNvSpPr>
            <a:spLocks noGrp="1"/>
          </p:cNvSpPr>
          <p:nvPr>
            <p:ph sz="half" idx="1"/>
          </p:nvPr>
        </p:nvSpPr>
        <p:spPr>
          <a:xfrm>
            <a:off x="752855" y="1072600"/>
            <a:ext cx="11034953" cy="5010147"/>
          </a:xfrm>
        </p:spPr>
        <p:txBody>
          <a:bodyPr>
            <a:normAutofit fontScale="25000" lnSpcReduction="20000"/>
          </a:bodyPr>
          <a:lstStyle/>
          <a:p>
            <a:r>
              <a:rPr lang="nl-NL" sz="7400" dirty="0">
                <a:latin typeface="Baskerville" panose="02020502070401020303" pitchFamily="18" charset="0"/>
                <a:ea typeface="Baskerville" panose="02020502070401020303" pitchFamily="18" charset="0"/>
                <a:hlinkClick r:id="rId2"/>
              </a:rPr>
              <a:t>https://www.verenso.nl/_asset/_public/Richtlijnen_kwaliteit/richtlijnen/database/Richtlijnmondzorg.pdf</a:t>
            </a:r>
            <a:endParaRPr lang="nl-NL" sz="7400" dirty="0">
              <a:latin typeface="Baskerville" panose="02020502070401020303" pitchFamily="18" charset="0"/>
              <a:ea typeface="Baskerville" panose="02020502070401020303" pitchFamily="18" charset="0"/>
            </a:endParaRPr>
          </a:p>
          <a:p>
            <a:endParaRPr lang="nl-NL" sz="7400" dirty="0">
              <a:latin typeface="Baskerville" panose="02020502070401020303" pitchFamily="18" charset="0"/>
              <a:ea typeface="Baskerville" panose="02020502070401020303" pitchFamily="18" charset="0"/>
            </a:endParaRPr>
          </a:p>
          <a:p>
            <a:r>
              <a:rPr lang="nl-NL" sz="7400" dirty="0">
                <a:latin typeface="Baskerville" panose="02020502070401020303" pitchFamily="18" charset="0"/>
                <a:ea typeface="Baskerville" panose="02020502070401020303" pitchFamily="18" charset="0"/>
                <a:hlinkClick r:id="rId3"/>
              </a:rPr>
              <a:t>https://www.ge-bu.nl/artikel/orale-bijwerkingen-van-geneesmiddelen#:~:text=Trefwoorden%3A%20bijwerkingen%20in%20de%20mond,tandvleeshyperplasie%2C%20tong%2D%20en%20mondbranden</a:t>
            </a:r>
            <a:endParaRPr lang="nl-NL" sz="7400" dirty="0">
              <a:latin typeface="Baskerville" panose="02020502070401020303" pitchFamily="18" charset="0"/>
              <a:ea typeface="Baskerville" panose="02020502070401020303" pitchFamily="18" charset="0"/>
            </a:endParaRPr>
          </a:p>
          <a:p>
            <a:endParaRPr lang="nl-NL" sz="7400" dirty="0">
              <a:latin typeface="Baskerville" panose="02020502070401020303" pitchFamily="18" charset="0"/>
              <a:ea typeface="Baskerville" panose="02020502070401020303" pitchFamily="18" charset="0"/>
            </a:endParaRPr>
          </a:p>
          <a:p>
            <a:r>
              <a:rPr lang="nl-NL" sz="7400" dirty="0">
                <a:latin typeface="Baskerville" panose="02020502070401020303" pitchFamily="18" charset="0"/>
                <a:ea typeface="Baskerville" panose="02020502070401020303" pitchFamily="18" charset="0"/>
                <a:hlinkClick r:id="rId4"/>
              </a:rPr>
              <a:t>https://www.nivel.nl/sites/default/files/bestanden/1004099.pdf</a:t>
            </a:r>
            <a:br>
              <a:rPr lang="nl-NL" sz="7400" dirty="0">
                <a:latin typeface="Baskerville" panose="02020502070401020303" pitchFamily="18" charset="0"/>
                <a:ea typeface="Baskerville" panose="02020502070401020303" pitchFamily="18" charset="0"/>
              </a:rPr>
            </a:br>
            <a:endParaRPr lang="nl-NL" sz="7400" dirty="0">
              <a:latin typeface="Baskerville" panose="02020502070401020303" pitchFamily="18" charset="0"/>
              <a:ea typeface="Baskerville" panose="02020502070401020303" pitchFamily="18" charset="0"/>
            </a:endParaRPr>
          </a:p>
          <a:p>
            <a:r>
              <a:rPr lang="nl-NL" sz="7400" dirty="0">
                <a:latin typeface="Baskerville" panose="02020502070401020303" pitchFamily="18" charset="0"/>
                <a:ea typeface="Baskerville" panose="02020502070401020303" pitchFamily="18" charset="0"/>
                <a:hlinkClick r:id="rId5"/>
              </a:rPr>
              <a:t>https://www.hetkimo.nl/richtlijnen/mondzorg-voor-kwetsbare-aan-huis-gebonden-ouderen/introductie</a:t>
            </a:r>
            <a:endParaRPr lang="nl-NL" sz="7400" dirty="0">
              <a:latin typeface="Baskerville" panose="02020502070401020303" pitchFamily="18" charset="0"/>
              <a:ea typeface="Baskerville" panose="02020502070401020303" pitchFamily="18" charset="0"/>
            </a:endParaRPr>
          </a:p>
          <a:p>
            <a:endParaRPr lang="nl-NL" sz="7400" dirty="0">
              <a:latin typeface="Baskerville" panose="02020502070401020303" pitchFamily="18" charset="0"/>
              <a:ea typeface="Baskerville" panose="02020502070401020303" pitchFamily="18" charset="0"/>
            </a:endParaRPr>
          </a:p>
          <a:p>
            <a:r>
              <a:rPr lang="nl-NL" sz="7400" dirty="0">
                <a:latin typeface="Baskerville" panose="02020502070401020303" pitchFamily="18" charset="0"/>
                <a:ea typeface="Baskerville" panose="02020502070401020303" pitchFamily="18" charset="0"/>
                <a:hlinkClick r:id="rId6"/>
              </a:rPr>
              <a:t>https://knmt.nl/praktijkzaken/bijzondere-doelgroepen/ouderen/praktijkwijzer-mondzorg-aan-kwetsbare-ouderen</a:t>
            </a:r>
            <a:br>
              <a:rPr lang="nl-NL" sz="7400" dirty="0">
                <a:latin typeface="Baskerville" panose="02020502070401020303" pitchFamily="18" charset="0"/>
                <a:ea typeface="Baskerville" panose="02020502070401020303" pitchFamily="18" charset="0"/>
              </a:rPr>
            </a:br>
            <a:endParaRPr lang="nl-NL" sz="7400" dirty="0">
              <a:latin typeface="Baskerville" panose="02020502070401020303" pitchFamily="18" charset="0"/>
              <a:ea typeface="Baskerville" panose="02020502070401020303" pitchFamily="18" charset="0"/>
            </a:endParaRPr>
          </a:p>
          <a:p>
            <a:r>
              <a:rPr lang="nl-NL" sz="7400" dirty="0">
                <a:latin typeface="Baskerville" panose="02020502070401020303" pitchFamily="18" charset="0"/>
                <a:ea typeface="Baskerville" panose="02020502070401020303" pitchFamily="18" charset="0"/>
                <a:hlinkClick r:id="rId7"/>
              </a:rPr>
              <a:t>https://www.zorgvoorbeter.nl/nieuws/veel-voorkomende-mondaandoeningen</a:t>
            </a:r>
            <a:br>
              <a:rPr lang="nl-NL" sz="7400" dirty="0">
                <a:latin typeface="Baskerville" panose="02020502070401020303" pitchFamily="18" charset="0"/>
                <a:ea typeface="Baskerville" panose="02020502070401020303" pitchFamily="18" charset="0"/>
              </a:rPr>
            </a:br>
            <a:endParaRPr lang="nl-NL" sz="7400" dirty="0">
              <a:latin typeface="Baskerville" panose="02020502070401020303" pitchFamily="18" charset="0"/>
              <a:ea typeface="Baskerville" panose="02020502070401020303" pitchFamily="18" charset="0"/>
            </a:endParaRPr>
          </a:p>
          <a:p>
            <a:r>
              <a:rPr lang="nl-NL" sz="7400" dirty="0">
                <a:latin typeface="Baskerville" panose="02020502070401020303" pitchFamily="18" charset="0"/>
                <a:ea typeface="Baskerville" panose="02020502070401020303" pitchFamily="18" charset="0"/>
                <a:hlinkClick r:id="rId8"/>
              </a:rPr>
              <a:t>https://www.mond-vitaal.nl/</a:t>
            </a:r>
            <a:endParaRPr lang="nl-NL" sz="7400" dirty="0">
              <a:latin typeface="Baskerville" panose="02020502070401020303" pitchFamily="18" charset="0"/>
              <a:ea typeface="Baskerville" panose="02020502070401020303" pitchFamily="18" charset="0"/>
            </a:endParaRPr>
          </a:p>
          <a:p>
            <a:pPr marL="342900" indent="-342900">
              <a:buFontTx/>
              <a:buChar char="-"/>
            </a:pPr>
            <a:endParaRPr lang="nl-NL" dirty="0"/>
          </a:p>
        </p:txBody>
      </p:sp>
    </p:spTree>
    <p:extLst>
      <p:ext uri="{BB962C8B-B14F-4D97-AF65-F5344CB8AC3E}">
        <p14:creationId xmlns:p14="http://schemas.microsoft.com/office/powerpoint/2010/main" val="2407090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sterdam UM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avoorbeeldumc" id="{388E65EF-7E1E-4AA1-BFE3-D86A323CC9FE}" vid="{B7514FBC-71BD-41F3-A205-27DCBBFA89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diavoorbeeldumc</Template>
  <TotalTime>3087</TotalTime>
  <Words>577</Words>
  <Application>Microsoft Office PowerPoint</Application>
  <PresentationFormat>Widescreen</PresentationFormat>
  <Paragraphs>69</Paragraphs>
  <Slides>10</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Baskerville</vt:lpstr>
      <vt:lpstr>Calibri</vt:lpstr>
      <vt:lpstr>Trebuchet MS</vt:lpstr>
      <vt:lpstr>Kantoorthema</vt:lpstr>
      <vt:lpstr>PowerPoint Presentation</vt:lpstr>
      <vt:lpstr>Leerdoelen: </vt:lpstr>
      <vt:lpstr>Mondzorg verdient aandacht omdat: </vt:lpstr>
      <vt:lpstr>Orale bijwerkingen medicijnen</vt:lpstr>
      <vt:lpstr>Orale bijwerkingen medicijnen</vt:lpstr>
      <vt:lpstr>Meest voorkomende mondaandoeningen</vt:lpstr>
      <vt:lpstr>Lippen, herken niet pluis</vt:lpstr>
      <vt:lpstr>Ken jij de tandarts-geriatrie?</vt:lpstr>
      <vt:lpstr>Literatuur/links</vt:lpstr>
      <vt:lpstr>Nog een paar informatieve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Mondziekten</dc:title>
  <dc:creator>Monique P</dc:creator>
  <cp:lastModifiedBy>Niek Van Asperen</cp:lastModifiedBy>
  <cp:revision>46</cp:revision>
  <cp:lastPrinted>2022-06-06T13:40:38Z</cp:lastPrinted>
  <dcterms:created xsi:type="dcterms:W3CDTF">2020-10-27T12:40:56Z</dcterms:created>
  <dcterms:modified xsi:type="dcterms:W3CDTF">2022-08-11T11:52:43Z</dcterms:modified>
</cp:coreProperties>
</file>