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7" r:id="rId2"/>
    <p:sldId id="315" r:id="rId3"/>
    <p:sldId id="316" r:id="rId4"/>
    <p:sldId id="329" r:id="rId5"/>
    <p:sldId id="317" r:id="rId6"/>
    <p:sldId id="319" r:id="rId7"/>
    <p:sldId id="320" r:id="rId8"/>
    <p:sldId id="321" r:id="rId9"/>
    <p:sldId id="322" r:id="rId10"/>
    <p:sldId id="311" r:id="rId11"/>
    <p:sldId id="314"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cmAuthor>
  <p:cmAuthor id="4" name="Laurie Hageman"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3E"/>
    <a:srgbClr val="E89E00"/>
    <a:srgbClr val="003741"/>
    <a:srgbClr val="6AB650"/>
    <a:srgbClr val="009CB4"/>
    <a:srgbClr val="F07814"/>
    <a:srgbClr val="CED9E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0" autoAdjust="0"/>
    <p:restoredTop sz="98195" autoAdjust="0"/>
  </p:normalViewPr>
  <p:slideViewPr>
    <p:cSldViewPr snapToGrid="0">
      <p:cViewPr>
        <p:scale>
          <a:sx n="84" d="100"/>
          <a:sy n="84" d="100"/>
        </p:scale>
        <p:origin x="-832" y="-3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 xmlns:a16="http://schemas.microsoft.com/office/drawing/2014/main" id="{AD664437-9598-3E47-A89E-565BAD5A9E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 xmlns:a16="http://schemas.microsoft.com/office/drawing/2014/main" id="{F531A6CF-F478-4544-BE88-09EC560837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951E98-AF4D-6C49-A091-CA5EE213A5BA}" type="datetimeFigureOut">
              <a:rPr lang="nl-NL" smtClean="0"/>
              <a:t>11/06/22</a:t>
            </a:fld>
            <a:endParaRPr lang="nl-NL"/>
          </a:p>
        </p:txBody>
      </p:sp>
      <p:sp>
        <p:nvSpPr>
          <p:cNvPr id="4" name="Tijdelijke aanduiding voor voettekst 3">
            <a:extLst>
              <a:ext uri="{FF2B5EF4-FFF2-40B4-BE49-F238E27FC236}">
                <a16:creationId xmlns="" xmlns:a16="http://schemas.microsoft.com/office/drawing/2014/main" id="{4487E709-20DD-B149-83DD-1C0397222C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 xmlns:a16="http://schemas.microsoft.com/office/drawing/2014/main" id="{442B6F69-E0CE-3049-9320-D55C080734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C2F5F2-81E9-8F4B-8AFE-0B1A3F6F6883}" type="slidenum">
              <a:rPr lang="nl-NL" smtClean="0"/>
              <a:t>‹#›</a:t>
            </a:fld>
            <a:endParaRPr lang="nl-NL"/>
          </a:p>
        </p:txBody>
      </p:sp>
    </p:spTree>
    <p:extLst>
      <p:ext uri="{BB962C8B-B14F-4D97-AF65-F5344CB8AC3E}">
        <p14:creationId xmlns:p14="http://schemas.microsoft.com/office/powerpoint/2010/main" val="17953899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11/06/22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Kort </a:t>
            </a:r>
            <a:r>
              <a:rPr lang="nl-NL" dirty="0" err="1"/>
              <a:t>buzzen</a:t>
            </a:r>
            <a:r>
              <a:rPr lang="nl-NL" dirty="0"/>
              <a:t> in de groep: wat zijn gedachten en ideeën hierover, wat hopen ze te leren? </a:t>
            </a:r>
          </a:p>
          <a:p>
            <a:endParaRPr lang="nl-NL" dirty="0"/>
          </a:p>
          <a:p>
            <a:endParaRPr lang="nl-NL" dirty="0"/>
          </a:p>
        </p:txBody>
      </p:sp>
    </p:spTree>
    <p:extLst>
      <p:ext uri="{BB962C8B-B14F-4D97-AF65-F5344CB8AC3E}">
        <p14:creationId xmlns:p14="http://schemas.microsoft.com/office/powerpoint/2010/main" val="1429558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pPr marL="171450" indent="-171450">
              <a:buFontTx/>
              <a:buChar char="-"/>
            </a:pPr>
            <a:r>
              <a:rPr lang="nl-NL" dirty="0"/>
              <a:t>Ieder formuleert een ontwikkelpunt. Zo concreet mogelijk. Afhankelijk van de tijd kort plenair of in 2 tallen uitwisselen en concretiseren (met Luisteren/samenvatten/doorvragen)</a:t>
            </a:r>
          </a:p>
          <a:p>
            <a:pPr marL="171450" indent="-171450">
              <a:buFontTx/>
              <a:buChar cha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Tree>
    <p:extLst>
      <p:ext uri="{BB962C8B-B14F-4D97-AF65-F5344CB8AC3E}">
        <p14:creationId xmlns:p14="http://schemas.microsoft.com/office/powerpoint/2010/main" val="814787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86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06603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 vertelt 5 minuten, daarna 3 minuten feedback (over het luisteren!)</a:t>
            </a:r>
          </a:p>
          <a:p>
            <a:r>
              <a:rPr lang="nl-NL" dirty="0"/>
              <a:t>Dan omkeren, dus totaal 16 minuten.</a:t>
            </a:r>
          </a:p>
          <a:p>
            <a:endParaRPr lang="nl-NL" dirty="0"/>
          </a:p>
          <a:p>
            <a:r>
              <a:rPr lang="nl-NL" dirty="0"/>
              <a:t>Na afloop wat ervaringen noteren van de hele groep.</a:t>
            </a:r>
          </a:p>
          <a:p>
            <a:r>
              <a:rPr lang="nl-NL" dirty="0"/>
              <a:t>Probeer daarbij te expliciteren </a:t>
            </a:r>
            <a:r>
              <a:rPr lang="nl-NL" dirty="0" err="1"/>
              <a:t>wàt</a:t>
            </a:r>
            <a:r>
              <a:rPr lang="nl-NL" dirty="0"/>
              <a:t> de luistervaardigheden waren:</a:t>
            </a:r>
          </a:p>
          <a:p>
            <a:endParaRPr lang="nl-NL" dirty="0"/>
          </a:p>
          <a:p>
            <a:pPr marL="171450" indent="-171450">
              <a:buFont typeface="Arial" panose="020B0604020202020204" pitchFamily="34" charset="0"/>
              <a:buChar char="•"/>
            </a:pPr>
            <a:r>
              <a:rPr lang="nl-NL" dirty="0"/>
              <a:t>Lichamelijk : was je luisteraar fysiek in rust?</a:t>
            </a:r>
          </a:p>
          <a:p>
            <a:pPr marL="171450" indent="-171450">
              <a:buFont typeface="Arial" panose="020B0604020202020204" pitchFamily="34" charset="0"/>
              <a:buChar char="•"/>
            </a:pPr>
            <a:r>
              <a:rPr lang="nl-NL" dirty="0"/>
              <a:t>Aandacht: was de luisteraar aandachtig voor de ander/het verhaal, evt. waaruit bleek dat?</a:t>
            </a:r>
          </a:p>
          <a:p>
            <a:pPr marL="171450" indent="-171450">
              <a:buFont typeface="Arial" panose="020B0604020202020204" pitchFamily="34" charset="0"/>
              <a:buChar char="•"/>
            </a:pPr>
            <a:r>
              <a:rPr lang="nl-NL" dirty="0"/>
              <a:t>Mededogen: was de luisteraar betrokken en invoelend, evt. waaruit bleek dat?</a:t>
            </a:r>
          </a:p>
          <a:p>
            <a:endParaRPr lang="nl-NL" dirty="0"/>
          </a:p>
          <a:p>
            <a:r>
              <a:rPr lang="nl-NL" b="1" dirty="0"/>
              <a:t>Negatieve ervaringen: </a:t>
            </a:r>
            <a:r>
              <a:rPr lang="nl-NL" dirty="0"/>
              <a:t>(Wat was lastig in de oefening?): wat zou toch het nut kunnen zijn in het consult? Hoe kun je een kleine aanpassing doen om dit negatieve effect teniet te doen?</a:t>
            </a:r>
          </a:p>
          <a:p>
            <a:r>
              <a:rPr lang="nl-NL" b="1" dirty="0"/>
              <a:t>Positieve ervaringen: </a:t>
            </a:r>
            <a:r>
              <a:rPr lang="nl-NL" dirty="0"/>
              <a:t>(wat vond je prettig in de oefening ?), hoe zou je dit zelf als huisarts kunnen toepassen. </a:t>
            </a:r>
          </a:p>
          <a:p>
            <a:endParaRPr lang="nl-NL" dirty="0"/>
          </a:p>
          <a:p>
            <a:r>
              <a:rPr lang="nl-NL" dirty="0"/>
              <a:t>Afsluiting: heb je andere ideeën/opvattingen gekregen over het belang van ’luisteren’ in je consulten? Welke?</a:t>
            </a:r>
          </a:p>
          <a:p>
            <a:endParaRPr lang="nl-NL" dirty="0"/>
          </a:p>
          <a:p>
            <a:endParaRPr lang="nl-NL" dirty="0"/>
          </a:p>
          <a:p>
            <a:endParaRPr lang="nl-NL" dirty="0"/>
          </a:p>
        </p:txBody>
      </p:sp>
    </p:spTree>
    <p:extLst>
      <p:ext uri="{BB962C8B-B14F-4D97-AF65-F5344CB8AC3E}">
        <p14:creationId xmlns:p14="http://schemas.microsoft.com/office/powerpoint/2010/main" val="154005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Uitkomst van de vorige oefening : bij luisteren gaat het om drie belangrijke aspecten:</a:t>
            </a:r>
          </a:p>
          <a:p>
            <a:endParaRPr lang="nl-NL" dirty="0"/>
          </a:p>
          <a:p>
            <a:pPr marL="228600" indent="-228600">
              <a:buFont typeface="+mj-lt"/>
              <a:buAutoNum type="arabicPeriod"/>
            </a:pPr>
            <a:r>
              <a:rPr lang="nl-NL" dirty="0"/>
              <a:t>fysiek (stevig zitten, bij jezelf blijven, zie ook de oefening vanaf slide 8), </a:t>
            </a:r>
          </a:p>
          <a:p>
            <a:pPr marL="228600" indent="-228600">
              <a:buFont typeface="+mj-lt"/>
              <a:buAutoNum type="arabicPeriod"/>
            </a:pPr>
            <a:r>
              <a:rPr lang="nl-NL" dirty="0"/>
              <a:t>om presentie (aandacht voor de ander) en </a:t>
            </a:r>
          </a:p>
          <a:p>
            <a:pPr marL="228600" indent="-228600">
              <a:buFont typeface="+mj-lt"/>
              <a:buAutoNum type="arabicPeriod"/>
            </a:pPr>
            <a:r>
              <a:rPr lang="nl-NL" dirty="0"/>
              <a:t>om betrokkenheid (empathie, compassie).</a:t>
            </a:r>
          </a:p>
          <a:p>
            <a:endParaRPr lang="nl-NL" dirty="0"/>
          </a:p>
          <a:p>
            <a:r>
              <a:rPr lang="nl-NL" dirty="0"/>
              <a:t>Zie voor dit laatste </a:t>
            </a:r>
            <a:r>
              <a:rPr lang="nl-NL" dirty="0" err="1"/>
              <a:t>evenueel</a:t>
            </a:r>
            <a:r>
              <a:rPr lang="nl-NL" dirty="0"/>
              <a:t> het onderwijsprogramma ‘empathie’.</a:t>
            </a:r>
          </a:p>
          <a:p>
            <a:endParaRPr lang="nl-NL" dirty="0"/>
          </a:p>
          <a:p>
            <a:r>
              <a:rPr lang="nl-NL" dirty="0"/>
              <a:t>Het Chinese karakter voor luisteren draagt dit alles in zich.</a:t>
            </a:r>
          </a:p>
        </p:txBody>
      </p:sp>
    </p:spTree>
    <p:extLst>
      <p:ext uri="{BB962C8B-B14F-4D97-AF65-F5344CB8AC3E}">
        <p14:creationId xmlns:p14="http://schemas.microsoft.com/office/powerpoint/2010/main" val="2517596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Laat </a:t>
            </a:r>
            <a:r>
              <a:rPr lang="nl-NL" b="0" dirty="0" err="1"/>
              <a:t>aios</a:t>
            </a:r>
            <a:r>
              <a:rPr lang="nl-NL" b="0" dirty="0"/>
              <a:t> benoemen welke luistervaardigheden in elke consultfase belangrijk zijn. Noteer op flap. Hieronder een korte samenvatting:</a:t>
            </a:r>
          </a:p>
          <a:p>
            <a:endParaRPr lang="nl-NL" b="1" dirty="0"/>
          </a:p>
          <a:p>
            <a:r>
              <a:rPr lang="nl-NL" b="1" dirty="0"/>
              <a:t>Begin van het consult</a:t>
            </a:r>
            <a:r>
              <a:rPr lang="nl-NL" dirty="0"/>
              <a:t>: Luister naar de openingszin, niet alleen de inhoud maar ook de toon/emoties/aarzelingen etc.</a:t>
            </a:r>
          </a:p>
          <a:p>
            <a:endParaRPr lang="nl-NL" dirty="0"/>
          </a:p>
          <a:p>
            <a:r>
              <a:rPr lang="nl-NL" b="1" dirty="0"/>
              <a:t>Informatie inwinnen: </a:t>
            </a:r>
            <a:r>
              <a:rPr lang="nl-NL" b="0" dirty="0"/>
              <a:t>de eerste twee minuten zijn voor de patiënt, probeer hier alleen met aandacht te luisteren en niet te onderbreken (ook niet met uitingen van empathie zoals ‘ja, moeilijk’ </a:t>
            </a:r>
            <a:r>
              <a:rPr lang="nl-NL" b="0" dirty="0" err="1"/>
              <a:t>etc</a:t>
            </a:r>
            <a:r>
              <a:rPr lang="nl-NL" b="0" dirty="0"/>
              <a:t>! ) Waarschijnlijk komen ICE voorbij:  ideeën (</a:t>
            </a:r>
            <a:r>
              <a:rPr lang="nl-NL" b="0" dirty="0" err="1"/>
              <a:t>Ideas</a:t>
            </a:r>
            <a:r>
              <a:rPr lang="nl-NL" b="0" dirty="0"/>
              <a:t>), zorgen (Concerns) en verwachtingen (</a:t>
            </a:r>
            <a:r>
              <a:rPr lang="nl-NL" b="0" dirty="0" err="1"/>
              <a:t>Expectations</a:t>
            </a:r>
            <a:r>
              <a:rPr lang="nl-NL" b="0" dirty="0"/>
              <a:t>).</a:t>
            </a:r>
          </a:p>
          <a:p>
            <a:r>
              <a:rPr lang="nl-NL" b="0" dirty="0"/>
              <a:t>Uitwerking hiervan in OWP ‘de hulpvraag’.</a:t>
            </a:r>
          </a:p>
          <a:p>
            <a:endParaRPr lang="nl-NL" b="0" dirty="0"/>
          </a:p>
          <a:p>
            <a:r>
              <a:rPr lang="nl-NL" b="1" dirty="0"/>
              <a:t>Lichamelijk onderzoek: </a:t>
            </a:r>
            <a:r>
              <a:rPr lang="nl-NL" b="0" dirty="0"/>
              <a:t>vaak komt hierbij belangrijke aanvullende informatie naar voren. Luister goed hoe de patiënt praat over het eigen lichaam en de klachten die zich voordoen tijdens het onderzoek.</a:t>
            </a:r>
          </a:p>
          <a:p>
            <a:endParaRPr lang="nl-NL" b="0" dirty="0"/>
          </a:p>
          <a:p>
            <a:r>
              <a:rPr lang="nl-NL" b="1" dirty="0"/>
              <a:t>Uitleg en planning: </a:t>
            </a:r>
            <a:r>
              <a:rPr lang="nl-NL" b="0" dirty="0"/>
              <a:t>gebeurt interactief (‘frisbee’), luister steeds naar de reactie van de patiënt en onderzoek wat daarin van belang is (is er begrip, overeenstemming, te verwachten </a:t>
            </a:r>
            <a:r>
              <a:rPr lang="nl-NL" b="0" dirty="0" err="1"/>
              <a:t>complicance</a:t>
            </a:r>
            <a:r>
              <a:rPr lang="nl-NL" b="0" dirty="0"/>
              <a:t> voor de therapie)</a:t>
            </a:r>
          </a:p>
          <a:p>
            <a:endParaRPr lang="nl-NL" b="0" dirty="0"/>
          </a:p>
          <a:p>
            <a:r>
              <a:rPr lang="nl-NL" b="1" dirty="0"/>
              <a:t>Beëindigen van het consult: </a:t>
            </a:r>
            <a:r>
              <a:rPr lang="nl-NL" b="0" dirty="0"/>
              <a:t>luister of er opluchting is, instemming.</a:t>
            </a:r>
            <a:endParaRPr lang="nl-NL" b="1" dirty="0"/>
          </a:p>
          <a:p>
            <a:endParaRPr lang="nl-NL" b="1" dirty="0"/>
          </a:p>
          <a:p>
            <a:endParaRPr lang="nl-NL" b="0" dirty="0"/>
          </a:p>
          <a:p>
            <a:endParaRPr lang="nl-NL" dirty="0"/>
          </a:p>
          <a:p>
            <a:endParaRPr lang="nl-NL" dirty="0"/>
          </a:p>
        </p:txBody>
      </p:sp>
    </p:spTree>
    <p:extLst>
      <p:ext uri="{BB962C8B-B14F-4D97-AF65-F5344CB8AC3E}">
        <p14:creationId xmlns:p14="http://schemas.microsoft.com/office/powerpoint/2010/main" val="1413569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Bekijk per consultfase aan de hand van de flap over van de vorige slide: wat zou hier lastig kunnen zijn, wat leidt je af van je ‘luistertaak’?</a:t>
            </a:r>
          </a:p>
          <a:p>
            <a:r>
              <a:rPr lang="nl-NL" dirty="0"/>
              <a:t>Laat pas daarna deze slide zien.</a:t>
            </a:r>
          </a:p>
          <a:p>
            <a:r>
              <a:rPr lang="nl-NL" dirty="0"/>
              <a:t>De opsomming in deze slide is niet compleet. Mogelijk hebben de </a:t>
            </a:r>
            <a:r>
              <a:rPr lang="nl-NL" dirty="0" err="1"/>
              <a:t>aios</a:t>
            </a:r>
            <a:r>
              <a:rPr lang="nl-NL" dirty="0"/>
              <a:t> (ook) nog andere valkuilen benoemd.</a:t>
            </a:r>
          </a:p>
          <a:p>
            <a:endParaRPr lang="nl-NL" dirty="0"/>
          </a:p>
          <a:p>
            <a:r>
              <a:rPr lang="nl-NL" b="1" dirty="0"/>
              <a:t>Belangrijk: deze knelpunten gaan over het luisteren, en dus niet over het gedrag van de </a:t>
            </a:r>
            <a:r>
              <a:rPr lang="nl-NL" b="1" dirty="0" err="1"/>
              <a:t>aios</a:t>
            </a:r>
            <a:r>
              <a:rPr lang="nl-NL" b="1" dirty="0"/>
              <a:t> in het consult. Bijvoorbeeld: onrust bij de </a:t>
            </a:r>
            <a:r>
              <a:rPr lang="nl-NL" b="1" dirty="0" err="1"/>
              <a:t>aios</a:t>
            </a:r>
            <a:r>
              <a:rPr lang="nl-NL" b="1" dirty="0"/>
              <a:t> die snel wil weten ‘waar komt ie voor en wat is de diagnose’ is een knelpunt dat hier genoemd kan worden.</a:t>
            </a:r>
          </a:p>
          <a:p>
            <a:r>
              <a:rPr lang="nl-NL" b="1" dirty="0"/>
              <a:t>Het snel in de rede vallen van de patiënt is een gevolg hiervan en hoort niet op dit lijstje thuis!</a:t>
            </a:r>
          </a:p>
          <a:p>
            <a:endParaRPr lang="nl-NL" b="1" dirty="0"/>
          </a:p>
          <a:p>
            <a:r>
              <a:rPr lang="nl-NL" b="0" dirty="0"/>
              <a:t>Bespreek wat naar voren komt gericht:</a:t>
            </a:r>
          </a:p>
          <a:p>
            <a:endParaRPr lang="nl-NL" b="0" dirty="0"/>
          </a:p>
          <a:p>
            <a:pPr marL="228600" indent="-228600">
              <a:buFont typeface="+mj-lt"/>
              <a:buAutoNum type="arabicPeriod"/>
            </a:pPr>
            <a:r>
              <a:rPr lang="nl-NL" b="0" dirty="0"/>
              <a:t>In de eerste (2) minuten levert alleen maar luisteren heel erg veel op, ook al heb je geen idee van de diagnose! Je hoort bijvoorbeeld vaak wat de </a:t>
            </a:r>
            <a:r>
              <a:rPr lang="nl-NL" b="0" dirty="0" err="1"/>
              <a:t>patient</a:t>
            </a:r>
            <a:r>
              <a:rPr lang="nl-NL" b="0" dirty="0"/>
              <a:t> wil, waar hij zorgen over heeft,  hoe de partner erover denkt etc.</a:t>
            </a:r>
          </a:p>
          <a:p>
            <a:pPr marL="228600" indent="-228600">
              <a:buFont typeface="+mj-lt"/>
              <a:buAutoNum type="arabicPeriod"/>
            </a:pPr>
            <a:r>
              <a:rPr lang="nl-NL" b="0" dirty="0"/>
              <a:t>Je kunt eigen wensen en opvattingen horen en evt. erkennen zonder dat je ermee instemt. Bijvoorbeeld: ‘ik begrijp dus dat u met spoed een CT scan wilt voor uw rug’ ‘ja dokter’ ‘Ok, dat snap ik’. Pas in de beleidsfase kom je erop terug.</a:t>
            </a:r>
          </a:p>
          <a:p>
            <a:pPr marL="228600" indent="-228600">
              <a:buFont typeface="+mj-lt"/>
              <a:buAutoNum type="arabicPeriod"/>
            </a:pPr>
            <a:r>
              <a:rPr lang="nl-NL" b="0" dirty="0"/>
              <a:t>Ongerustheid is belangrijk om te erkennen, pas na het (evt. aanvullend) onderzoek ga je erop in en kun je relativeren of geruststellen.</a:t>
            </a:r>
          </a:p>
          <a:p>
            <a:pPr marL="228600" indent="-228600">
              <a:buFont typeface="+mj-lt"/>
              <a:buAutoNum type="arabicPeriod"/>
            </a:pPr>
            <a:r>
              <a:rPr lang="nl-NL" b="0" dirty="0"/>
              <a:t>Ook deze emoties hebben er meestal genoeg aan om ‘erkend’ te worden (zie OWP ‘emoties’ )</a:t>
            </a:r>
          </a:p>
          <a:p>
            <a:pPr marL="228600" indent="-228600">
              <a:buFont typeface="+mj-lt"/>
              <a:buAutoNum type="arabicPeriod"/>
            </a:pPr>
            <a:r>
              <a:rPr lang="nl-NL" b="0" dirty="0"/>
              <a:t>Dit is een veel voorkomende misvatting. Je kunt leiding houden </a:t>
            </a:r>
            <a:r>
              <a:rPr lang="nl-NL" b="0" dirty="0" err="1"/>
              <a:t>èn</a:t>
            </a:r>
            <a:r>
              <a:rPr lang="nl-NL" b="0" dirty="0"/>
              <a:t> een goede relatie opbouwen. Je zult dus ook steeds schakelen van de ‘luisterstand’ naar de ‘</a:t>
            </a:r>
            <a:r>
              <a:rPr lang="nl-NL" b="0" dirty="0" err="1"/>
              <a:t>aktievere</a:t>
            </a:r>
            <a:r>
              <a:rPr lang="nl-NL" b="0" dirty="0"/>
              <a:t>’ stand.</a:t>
            </a:r>
          </a:p>
        </p:txBody>
      </p:sp>
    </p:spTree>
    <p:extLst>
      <p:ext uri="{BB962C8B-B14F-4D97-AF65-F5344CB8AC3E}">
        <p14:creationId xmlns:p14="http://schemas.microsoft.com/office/powerpoint/2010/main" val="3250057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Silverman bl. 61 en verder.</a:t>
            </a:r>
          </a:p>
          <a:p>
            <a:endParaRPr lang="nl-NL" dirty="0"/>
          </a:p>
          <a:p>
            <a:r>
              <a:rPr lang="nl-NL" dirty="0"/>
              <a:t>Ook kleine aanmoedigingen gelden als ‘interrupties’ en verstoren de patiënt in diens gedachtenontwikkeling in het begin !</a:t>
            </a:r>
          </a:p>
          <a:p>
            <a:endParaRPr lang="nl-NL" dirty="0"/>
          </a:p>
          <a:p>
            <a:r>
              <a:rPr lang="nl-NL" dirty="0"/>
              <a:t>3: laat </a:t>
            </a:r>
            <a:r>
              <a:rPr lang="nl-NL" dirty="0" err="1"/>
              <a:t>aios</a:t>
            </a:r>
            <a:r>
              <a:rPr lang="nl-NL" dirty="0"/>
              <a:t> voorbeelden bedenken waarbij non verbaal gedrag niet overeenkomt met ‘verbaal’. Bijvoorbeeld:</a:t>
            </a:r>
          </a:p>
          <a:p>
            <a:endParaRPr lang="nl-NL" dirty="0"/>
          </a:p>
          <a:p>
            <a:pPr marL="171450" indent="-171450">
              <a:buFont typeface="Arial" panose="020B0604020202020204" pitchFamily="34" charset="0"/>
              <a:buChar char="•"/>
            </a:pPr>
            <a:r>
              <a:rPr lang="nl-NL" dirty="0"/>
              <a:t>een uitnodigende openingsvraag maar onrust bij dokter.</a:t>
            </a:r>
          </a:p>
          <a:p>
            <a:pPr marL="171450" indent="-171450">
              <a:buFont typeface="Arial" panose="020B0604020202020204" pitchFamily="34" charset="0"/>
              <a:buChar char="•"/>
            </a:pPr>
            <a:r>
              <a:rPr lang="nl-NL" dirty="0"/>
              <a:t>Of (veel gezien op video’s BCT): dokter vraagt: hebt u nog meer vragen en schudt ongemerkt ‘nee’ met het hoofd.</a:t>
            </a:r>
          </a:p>
          <a:p>
            <a:pPr marL="171450" indent="-171450">
              <a:buFont typeface="Arial" panose="020B0604020202020204" pitchFamily="34" charset="0"/>
              <a:buChar char="•"/>
            </a:pPr>
            <a:r>
              <a:rPr lang="nl-NL" dirty="0"/>
              <a:t>Last </a:t>
            </a:r>
            <a:r>
              <a:rPr lang="nl-NL" dirty="0" err="1"/>
              <a:t>not</a:t>
            </a:r>
            <a:r>
              <a:rPr lang="nl-NL" dirty="0"/>
              <a:t> </a:t>
            </a:r>
            <a:r>
              <a:rPr lang="nl-NL" dirty="0" err="1"/>
              <a:t>least</a:t>
            </a:r>
            <a:r>
              <a:rPr lang="nl-NL" dirty="0"/>
              <a:t>: handen van de dokter op het toetsenbord betekent: ik wil gerichte informatie horen en daarmee aan de slag. </a:t>
            </a:r>
          </a:p>
          <a:p>
            <a:pPr marL="0" indent="0">
              <a:buFont typeface="Arial" panose="020B0604020202020204" pitchFamily="34" charset="0"/>
              <a:buNone/>
            </a:pPr>
            <a:endParaRPr lang="nl-NL" dirty="0"/>
          </a:p>
          <a:p>
            <a:r>
              <a:rPr lang="nl-NL" dirty="0"/>
              <a:t>4: hier gaat het om ‘cues’, NV signalen of halve zinnen bijvoorbeeld. Laat </a:t>
            </a:r>
            <a:r>
              <a:rPr lang="nl-NL" dirty="0" err="1"/>
              <a:t>aios</a:t>
            </a:r>
            <a:r>
              <a:rPr lang="nl-NL" dirty="0"/>
              <a:t> eigen voorbeelden hiervan naar voren brengen.</a:t>
            </a:r>
          </a:p>
          <a:p>
            <a:endParaRPr lang="nl-NL" dirty="0"/>
          </a:p>
        </p:txBody>
      </p:sp>
    </p:spTree>
    <p:extLst>
      <p:ext uri="{BB962C8B-B14F-4D97-AF65-F5344CB8AC3E}">
        <p14:creationId xmlns:p14="http://schemas.microsoft.com/office/powerpoint/2010/main" val="1539401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belangrijk om contact te houden met zowel de patiënt als met jezelf. Veel dokters zijn met hun volledige aandacht bij de patiënt.</a:t>
            </a:r>
          </a:p>
          <a:p>
            <a:r>
              <a:rPr lang="nl-NL" dirty="0"/>
              <a:t>Je mist dan belangrijke signalen, bijvoorbeeld: hoe word jijzelf geraakt en moet je hier iets mee (zegt het iets over jou, over de patiënt?)</a:t>
            </a:r>
          </a:p>
          <a:p>
            <a:r>
              <a:rPr lang="nl-NL" dirty="0"/>
              <a:t>Soms moet je bijv. bij een heftig gesprek even ‘terugtreden’ en kort bewust zijn van hoe je er zelf bijzit.</a:t>
            </a:r>
          </a:p>
          <a:p>
            <a:endParaRPr lang="nl-NL" dirty="0"/>
          </a:p>
          <a:p>
            <a:r>
              <a:rPr lang="nl-NL" dirty="0"/>
              <a:t>Gebruik hiervoor eventueel de korte </a:t>
            </a:r>
            <a:r>
              <a:rPr lang="nl-NL" dirty="0" err="1"/>
              <a:t>mindfulnessoefening</a:t>
            </a:r>
            <a:r>
              <a:rPr lang="nl-NL" dirty="0"/>
              <a:t> (</a:t>
            </a:r>
            <a:r>
              <a:rPr lang="nl-NL" dirty="0" err="1"/>
              <a:t>WiKi</a:t>
            </a:r>
            <a:r>
              <a:rPr lang="nl-NL" dirty="0"/>
              <a:t>) bij dit programma.</a:t>
            </a:r>
          </a:p>
          <a:p>
            <a:r>
              <a:rPr lang="nl-NL" dirty="0"/>
              <a:t>Vraag de </a:t>
            </a:r>
            <a:r>
              <a:rPr lang="nl-NL" dirty="0" err="1"/>
              <a:t>aios</a:t>
            </a:r>
            <a:r>
              <a:rPr lang="nl-NL" dirty="0"/>
              <a:t> om dit ‘zelfbewustzijn’ mee te nemen naar de volgende oefening.</a:t>
            </a:r>
          </a:p>
        </p:txBody>
      </p:sp>
    </p:spTree>
    <p:extLst>
      <p:ext uri="{BB962C8B-B14F-4D97-AF65-F5344CB8AC3E}">
        <p14:creationId xmlns:p14="http://schemas.microsoft.com/office/powerpoint/2010/main" val="2015402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Gebruik een belletje, </a:t>
            </a:r>
            <a:r>
              <a:rPr lang="nl-NL" dirty="0" err="1"/>
              <a:t>tingsha</a:t>
            </a:r>
            <a:r>
              <a:rPr lang="nl-NL" dirty="0"/>
              <a:t> of gewoon theelepeltje tegen glas .</a:t>
            </a:r>
          </a:p>
          <a:p>
            <a:r>
              <a:rPr lang="nl-NL" dirty="0"/>
              <a:t>Elke minuut klinkt dit even, als herinnering voor de luisteraar: waar ben ik met mijn aandacht ? (meestal volledig bij het verhaal van de ander).</a:t>
            </a:r>
          </a:p>
          <a:p>
            <a:r>
              <a:rPr lang="nl-NL" dirty="0"/>
              <a:t>De verteller mag gewoon doorpraten, de luisteraar ‘herpakt’ zich zonder dat dit zichtbaar hoeft te zijn voor de ander.</a:t>
            </a:r>
          </a:p>
          <a:p>
            <a:endParaRPr lang="nl-NL" dirty="0"/>
          </a:p>
          <a:p>
            <a:r>
              <a:rPr lang="nl-NL" dirty="0"/>
              <a:t>Oefening 3 minuten luisteren (dus 3x ‘belletje’) daarna 3 minuten feedback.</a:t>
            </a:r>
          </a:p>
          <a:p>
            <a:r>
              <a:rPr lang="nl-NL" dirty="0"/>
              <a:t>Dan omdraaien rollen.</a:t>
            </a:r>
          </a:p>
          <a:p>
            <a:endParaRPr lang="nl-NL" dirty="0"/>
          </a:p>
          <a:p>
            <a:r>
              <a:rPr lang="nl-NL" dirty="0"/>
              <a:t>Opbrengst kort plenair: </a:t>
            </a:r>
          </a:p>
          <a:p>
            <a:endParaRPr lang="nl-NL" dirty="0"/>
          </a:p>
          <a:p>
            <a:pPr marL="171450" indent="-171450">
              <a:buFont typeface="Arial" panose="020B0604020202020204" pitchFamily="34" charset="0"/>
              <a:buChar char="•"/>
            </a:pPr>
            <a:r>
              <a:rPr lang="nl-NL" dirty="0"/>
              <a:t>Wat is er gelukt?</a:t>
            </a:r>
          </a:p>
          <a:p>
            <a:pPr marL="171450" indent="-171450">
              <a:buFont typeface="Arial" panose="020B0604020202020204" pitchFamily="34" charset="0"/>
              <a:buChar char="•"/>
            </a:pPr>
            <a:r>
              <a:rPr lang="nl-NL" dirty="0"/>
              <a:t>Wat vond je hiervan?</a:t>
            </a:r>
          </a:p>
          <a:p>
            <a:pPr marL="171450" indent="-171450">
              <a:buFont typeface="Arial" panose="020B0604020202020204" pitchFamily="34" charset="0"/>
              <a:buChar char="•"/>
            </a:pPr>
            <a:r>
              <a:rPr lang="nl-NL" dirty="0"/>
              <a:t>Wat kan/wil je toepassen?</a:t>
            </a:r>
          </a:p>
        </p:txBody>
      </p:sp>
    </p:spTree>
    <p:extLst>
      <p:ext uri="{BB962C8B-B14F-4D97-AF65-F5344CB8AC3E}">
        <p14:creationId xmlns:p14="http://schemas.microsoft.com/office/powerpoint/2010/main" val="337031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6.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2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27" Type="http://schemas.openxmlformats.org/officeDocument/2006/relationships/image" Target="../media/image1.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'Begin van het consult' - APC Onderwijs HoVUmc. 2019-08</a:t>
            </a:r>
            <a:endParaRPr lang="nl-NL" dirty="0"/>
          </a:p>
        </p:txBody>
      </p:sp>
      <p:pic>
        <p:nvPicPr>
          <p:cNvPr id="8" name="Afbeelding 7">
            <a:extLst>
              <a:ext uri="{FF2B5EF4-FFF2-40B4-BE49-F238E27FC236}">
                <a16:creationId xmlns=""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err="1"/>
              <a:t>Luisteren</a:t>
            </a:r>
            <a:r>
              <a:rPr lang="en-US" sz="4000" dirty="0"/>
              <a:t>: de basis van de </a:t>
            </a:r>
            <a:r>
              <a:rPr lang="en-US" sz="4000" dirty="0" err="1"/>
              <a:t>communicatie</a:t>
            </a:r>
            <a:r>
              <a:rPr lang="en-US" sz="4000" dirty="0"/>
              <a:t>.</a:t>
            </a:r>
            <a:endParaRPr lang="nl-NL" sz="4000" i="1" dirty="0"/>
          </a:p>
        </p:txBody>
      </p:sp>
      <p:sp>
        <p:nvSpPr>
          <p:cNvPr id="4" name="Tijdelijke aanduiding voor voettekst 3">
            <a:extLst>
              <a:ext uri="{FF2B5EF4-FFF2-40B4-BE49-F238E27FC236}">
                <a16:creationId xmlns="" xmlns:a16="http://schemas.microsoft.com/office/drawing/2014/main" id="{E6950766-2EC4-9742-AC59-73986D09C5FA}"/>
              </a:ext>
            </a:extLst>
          </p:cNvPr>
          <p:cNvSpPr txBox="1">
            <a:spLocks/>
          </p:cNvSpPr>
          <p:nvPr/>
        </p:nvSpPr>
        <p:spPr>
          <a:xfrm>
            <a:off x="0" y="0"/>
            <a:ext cx="4114800" cy="64770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Presentatie ‘luisteren’ </a:t>
            </a:r>
          </a:p>
          <a:p>
            <a:r>
              <a:rPr lang="nl-NL" dirty="0" err="1"/>
              <a:t>HOVUmc</a:t>
            </a:r>
            <a:r>
              <a:rPr lang="nl-NL" dirty="0"/>
              <a:t> </a:t>
            </a:r>
            <a:r>
              <a:rPr lang="is-IS" dirty="0" smtClean="0"/>
              <a:t>2022</a:t>
            </a:r>
            <a:endParaRPr lang="nl-NL" dirty="0"/>
          </a:p>
        </p:txBody>
      </p:sp>
      <p:sp>
        <p:nvSpPr>
          <p:cNvPr id="6" name="Tekstvak 5">
            <a:extLst>
              <a:ext uri="{FF2B5EF4-FFF2-40B4-BE49-F238E27FC236}">
                <a16:creationId xmlns="" xmlns:a16="http://schemas.microsoft.com/office/drawing/2014/main" id="{D6839566-AD25-3F4B-B6C5-682C92A7C397}"/>
              </a:ext>
            </a:extLst>
          </p:cNvPr>
          <p:cNvSpPr txBox="1"/>
          <p:nvPr/>
        </p:nvSpPr>
        <p:spPr>
          <a:xfrm>
            <a:off x="5554133" y="5181600"/>
            <a:ext cx="184731" cy="369332"/>
          </a:xfrm>
          <a:prstGeom prst="rect">
            <a:avLst/>
          </a:prstGeom>
          <a:noFill/>
        </p:spPr>
        <p:txBody>
          <a:bodyPr wrap="none" rtlCol="0">
            <a:spAutoFit/>
          </a:bodyPr>
          <a:lstStyle/>
          <a:p>
            <a:endParaRPr lang="nl-NL" dirty="0"/>
          </a:p>
        </p:txBody>
      </p:sp>
      <p:pic>
        <p:nvPicPr>
          <p:cNvPr id="7" name="Afbeelding 6">
            <a:extLst>
              <a:ext uri="{FF2B5EF4-FFF2-40B4-BE49-F238E27FC236}">
                <a16:creationId xmlns="" xmlns:a16="http://schemas.microsoft.com/office/drawing/2014/main" id="{A7EC9E62-1BD5-C54D-8FEE-DA077CFCD9B3}"/>
              </a:ext>
            </a:extLst>
          </p:cNvPr>
          <p:cNvPicPr>
            <a:picLocks noChangeAspect="1"/>
          </p:cNvPicPr>
          <p:nvPr/>
        </p:nvPicPr>
        <p:blipFill>
          <a:blip r:embed="rId3"/>
          <a:stretch>
            <a:fillRect/>
          </a:stretch>
        </p:blipFill>
        <p:spPr>
          <a:xfrm>
            <a:off x="3930731" y="3428999"/>
            <a:ext cx="5057239" cy="3467651"/>
          </a:xfrm>
          <a:prstGeom prst="rect">
            <a:avLst/>
          </a:prstGeom>
        </p:spPr>
      </p:pic>
    </p:spTree>
    <p:extLst>
      <p:ext uri="{BB962C8B-B14F-4D97-AF65-F5344CB8AC3E}">
        <p14:creationId xmlns:p14="http://schemas.microsoft.com/office/powerpoint/2010/main" val="405754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 xmlns:a16="http://schemas.microsoft.com/office/drawing/2014/main" id="{6EBD006A-CB36-3046-8D2C-A02B14A84DBD}"/>
              </a:ext>
            </a:extLst>
          </p:cNvPr>
          <p:cNvSpPr>
            <a:spLocks noGrp="1"/>
          </p:cNvSpPr>
          <p:nvPr>
            <p:ph sz="half" idx="2"/>
          </p:nvPr>
        </p:nvSpPr>
        <p:spPr/>
        <p:txBody>
          <a:bodyPr/>
          <a:lstStyle/>
          <a:p>
            <a:r>
              <a:rPr lang="nl-NL" sz="2400" dirty="0"/>
              <a:t>Eigen ontwikkelpunt over ‘luisteren’ </a:t>
            </a:r>
          </a:p>
          <a:p>
            <a:r>
              <a:rPr lang="nl-NL" sz="2400" dirty="0"/>
              <a:t>Waaraan zou je aandacht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
        <p:nvSpPr>
          <p:cNvPr id="4" name="Tijdelijke aanduiding voor voettekst 3">
            <a:extLst>
              <a:ext uri="{FF2B5EF4-FFF2-40B4-BE49-F238E27FC236}">
                <a16:creationId xmlns="" xmlns:a16="http://schemas.microsoft.com/office/drawing/2014/main" id="{CA1B3823-110A-4F46-BB0B-C63A88688D1E}"/>
              </a:ext>
            </a:extLst>
          </p:cNvPr>
          <p:cNvSpPr>
            <a:spLocks noGrp="1"/>
          </p:cNvSpPr>
          <p:nvPr>
            <p:ph type="ftr" sz="quarter" idx="11"/>
          </p:nvPr>
        </p:nvSpPr>
        <p:spPr/>
        <p:txBody>
          <a:bodyPr/>
          <a:lstStyle/>
          <a:p>
            <a:r>
              <a:rPr lang="nl-NL" dirty="0"/>
              <a:t>Presentatie ‘Luisteren' - APC Onderwijs HOVU. </a:t>
            </a:r>
            <a:r>
              <a:rPr lang="is-IS" dirty="0" smtClean="0"/>
              <a:t>2022</a:t>
            </a:r>
            <a:endParaRPr lang="nl-NL" dirty="0"/>
          </a:p>
        </p:txBody>
      </p:sp>
    </p:spTree>
    <p:extLst>
      <p:ext uri="{BB962C8B-B14F-4D97-AF65-F5344CB8AC3E}">
        <p14:creationId xmlns:p14="http://schemas.microsoft.com/office/powerpoint/2010/main" val="175455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EEB74E1-1209-F54F-893C-17F4D36CCD91}"/>
              </a:ext>
            </a:extLst>
          </p:cNvPr>
          <p:cNvSpPr>
            <a:spLocks noGrp="1"/>
          </p:cNvSpPr>
          <p:nvPr>
            <p:ph type="title"/>
          </p:nvPr>
        </p:nvSpPr>
        <p:spPr/>
        <p:txBody>
          <a:bodyPr/>
          <a:lstStyle/>
          <a:p>
            <a:r>
              <a:rPr lang="nl-NL" dirty="0"/>
              <a:t>©️ APC-Werkgroep</a:t>
            </a:r>
            <a:r>
              <a:rPr lang="nl-NL"/>
              <a:t>, </a:t>
            </a:r>
            <a:r>
              <a:rPr lang="nl-NL" smtClean="0"/>
              <a:t>2022</a:t>
            </a:r>
            <a:endParaRPr lang="nl-NL" dirty="0"/>
          </a:p>
        </p:txBody>
      </p:sp>
      <p:sp>
        <p:nvSpPr>
          <p:cNvPr id="3" name="Tijdelijke aanduiding voor inhoud 2">
            <a:extLst>
              <a:ext uri="{FF2B5EF4-FFF2-40B4-BE49-F238E27FC236}">
                <a16:creationId xmlns=""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‘APC-onderwijs ter voorbereiding op BCT’ staan verschillende voorstellen/handvatten voor onderwijsprogramma’s; deze presentatie is daar een onderdeel van. </a:t>
            </a:r>
          </a:p>
          <a:p>
            <a:pPr marL="0" indent="0">
              <a:buNone/>
            </a:pPr>
            <a:endParaRPr lang="nl-NL" sz="2000" dirty="0"/>
          </a:p>
          <a:p>
            <a:pPr marL="0" indent="0">
              <a:buNone/>
            </a:pPr>
            <a:r>
              <a:rPr lang="nl-NL" sz="2000" dirty="0"/>
              <a:t>Vragen en feedback zijn welkom; neem daarvoor contact op met APC-leerlijnhouder </a:t>
            </a:r>
            <a:r>
              <a:rPr lang="nl-NL" sz="2000" dirty="0" err="1" smtClean="0"/>
              <a:t>Mariël</a:t>
            </a:r>
            <a:r>
              <a:rPr lang="nl-NL" sz="2000" dirty="0" smtClean="0"/>
              <a:t> Jacobs (</a:t>
            </a:r>
            <a:r>
              <a:rPr lang="nl-NL" sz="2000" dirty="0" err="1" smtClean="0"/>
              <a:t>m.jacobs@amsterdamumc.nl</a:t>
            </a:r>
            <a:r>
              <a:rPr lang="nl-NL" sz="2000" dirty="0" smtClean="0"/>
              <a:t>)</a:t>
            </a:r>
            <a:endParaRPr lang="nl-NL" sz="2000" dirty="0"/>
          </a:p>
        </p:txBody>
      </p:sp>
      <p:sp>
        <p:nvSpPr>
          <p:cNvPr id="4" name="Tekstvak 3">
            <a:extLst>
              <a:ext uri="{FF2B5EF4-FFF2-40B4-BE49-F238E27FC236}">
                <a16:creationId xmlns="" xmlns:a16="http://schemas.microsoft.com/office/drawing/2014/main" id="{120BBC51-BB80-3D47-A74D-B971ABE4109B}"/>
              </a:ext>
            </a:extLst>
          </p:cNvPr>
          <p:cNvSpPr txBox="1"/>
          <p:nvPr/>
        </p:nvSpPr>
        <p:spPr>
          <a:xfrm>
            <a:off x="1315453" y="6304547"/>
            <a:ext cx="6124058" cy="523220"/>
          </a:xfrm>
          <a:prstGeom prst="rect">
            <a:avLst/>
          </a:prstGeom>
          <a:noFill/>
        </p:spPr>
        <p:txBody>
          <a:bodyPr wrap="square" rtlCol="0">
            <a:spAutoFit/>
          </a:bodyPr>
          <a:lstStyle/>
          <a:p>
            <a:r>
              <a:rPr lang="nl-NL" sz="1400" dirty="0"/>
              <a:t>Presentatie ‘Luisteren' - APC Onderwijs HOVU. </a:t>
            </a:r>
            <a:r>
              <a:rPr lang="is-IS" sz="1400" dirty="0" smtClean="0"/>
              <a:t>2022</a:t>
            </a:r>
            <a:endParaRPr lang="nl-NL" sz="1400" dirty="0"/>
          </a:p>
          <a:p>
            <a:endParaRPr lang="nl-NL" sz="1400" dirty="0"/>
          </a:p>
        </p:txBody>
      </p:sp>
    </p:spTree>
    <p:extLst>
      <p:ext uri="{BB962C8B-B14F-4D97-AF65-F5344CB8AC3E}">
        <p14:creationId xmlns:p14="http://schemas.microsoft.com/office/powerpoint/2010/main" val="139149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588578B-4328-0344-96CE-72E23FF778E2}"/>
              </a:ext>
            </a:extLst>
          </p:cNvPr>
          <p:cNvSpPr>
            <a:spLocks noGrp="1"/>
          </p:cNvSpPr>
          <p:nvPr>
            <p:ph type="title"/>
          </p:nvPr>
        </p:nvSpPr>
        <p:spPr/>
        <p:txBody>
          <a:bodyPr/>
          <a:lstStyle/>
          <a:p>
            <a:r>
              <a:rPr lang="nl-NL" sz="2800" dirty="0">
                <a:solidFill>
                  <a:schemeClr val="tx1"/>
                </a:solidFill>
              </a:rPr>
              <a:t>Programma ‘luisteren’ in het consult</a:t>
            </a:r>
          </a:p>
        </p:txBody>
      </p:sp>
      <p:sp>
        <p:nvSpPr>
          <p:cNvPr id="3" name="Tijdelijke aanduiding voor inhoud 2">
            <a:extLst>
              <a:ext uri="{FF2B5EF4-FFF2-40B4-BE49-F238E27FC236}">
                <a16:creationId xmlns="" xmlns:a16="http://schemas.microsoft.com/office/drawing/2014/main" id="{ACFD2077-2EE5-A545-ADD8-E19819D0A010}"/>
              </a:ext>
            </a:extLst>
          </p:cNvPr>
          <p:cNvSpPr>
            <a:spLocks noGrp="1"/>
          </p:cNvSpPr>
          <p:nvPr>
            <p:ph sz="half" idx="2"/>
          </p:nvPr>
        </p:nvSpPr>
        <p:spPr/>
        <p:txBody>
          <a:bodyPr/>
          <a:lstStyle/>
          <a:p>
            <a:r>
              <a:rPr lang="nl-NL" dirty="0"/>
              <a:t>Eigen ervaringen met luisteren: waar draait het om?</a:t>
            </a:r>
          </a:p>
          <a:p>
            <a:r>
              <a:rPr lang="nl-NL" dirty="0"/>
              <a:t>Luisteren in het consult: wanneer en hoe?</a:t>
            </a:r>
          </a:p>
          <a:p>
            <a:r>
              <a:rPr lang="nl-NL" dirty="0"/>
              <a:t>Luisteren dóe je toch gewoon? … valkuilen voor de </a:t>
            </a:r>
            <a:r>
              <a:rPr lang="nl-NL" dirty="0" err="1"/>
              <a:t>aios</a:t>
            </a:r>
            <a:r>
              <a:rPr lang="nl-NL" dirty="0"/>
              <a:t>.</a:t>
            </a:r>
          </a:p>
          <a:p>
            <a:r>
              <a:rPr lang="nl-NL" dirty="0"/>
              <a:t>Handvatten voor de goede luisteraar: luistervaardigheden ontwikkelen.</a:t>
            </a:r>
          </a:p>
          <a:p>
            <a:r>
              <a:rPr lang="nl-NL" dirty="0"/>
              <a:t>Oefening met luisteren</a:t>
            </a:r>
          </a:p>
          <a:p>
            <a:r>
              <a:rPr lang="nl-NL" dirty="0"/>
              <a:t>Eigen ontwikkelpunt.</a:t>
            </a:r>
          </a:p>
        </p:txBody>
      </p:sp>
      <p:sp>
        <p:nvSpPr>
          <p:cNvPr id="4" name="Tijdelijke aanduiding voor voettekst 3">
            <a:extLst>
              <a:ext uri="{FF2B5EF4-FFF2-40B4-BE49-F238E27FC236}">
                <a16:creationId xmlns="" xmlns:a16="http://schemas.microsoft.com/office/drawing/2014/main" id="{793A1088-E5D1-7247-9F99-1978B321BE1F}"/>
              </a:ext>
            </a:extLst>
          </p:cNvPr>
          <p:cNvSpPr>
            <a:spLocks noGrp="1"/>
          </p:cNvSpPr>
          <p:nvPr>
            <p:ph type="ftr" sz="quarter" idx="11"/>
          </p:nvPr>
        </p:nvSpPr>
        <p:spPr>
          <a:xfrm>
            <a:off x="509722" y="6350753"/>
            <a:ext cx="4114800" cy="365125"/>
          </a:xfrm>
        </p:spPr>
        <p:txBody>
          <a:bodyPr/>
          <a:lstStyle/>
          <a:p>
            <a:r>
              <a:rPr lang="nl-NL" dirty="0"/>
              <a:t>Presentatie ‘Luisteren' - APC Onderwijs HOVU. </a:t>
            </a:r>
            <a:r>
              <a:rPr lang="is-IS" dirty="0" smtClean="0"/>
              <a:t>2022</a:t>
            </a:r>
            <a:endParaRPr lang="nl-NL" dirty="0"/>
          </a:p>
        </p:txBody>
      </p:sp>
    </p:spTree>
    <p:extLst>
      <p:ext uri="{BB962C8B-B14F-4D97-AF65-F5344CB8AC3E}">
        <p14:creationId xmlns:p14="http://schemas.microsoft.com/office/powerpoint/2010/main" val="145588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588578B-4328-0344-96CE-72E23FF778E2}"/>
              </a:ext>
            </a:extLst>
          </p:cNvPr>
          <p:cNvSpPr>
            <a:spLocks noGrp="1"/>
          </p:cNvSpPr>
          <p:nvPr>
            <p:ph type="title"/>
          </p:nvPr>
        </p:nvSpPr>
        <p:spPr>
          <a:xfrm>
            <a:off x="673100" y="698501"/>
            <a:ext cx="10766044" cy="1117600"/>
          </a:xfrm>
        </p:spPr>
        <p:txBody>
          <a:bodyPr/>
          <a:lstStyle/>
          <a:p>
            <a:pPr algn="ctr"/>
            <a:r>
              <a:rPr lang="nl-NL" sz="3200" dirty="0">
                <a:solidFill>
                  <a:schemeClr val="tx1"/>
                </a:solidFill>
              </a:rPr>
              <a:t>Eigen ervaring met luisteren (2 tallen, 2x 10 minuten)</a:t>
            </a:r>
          </a:p>
        </p:txBody>
      </p:sp>
      <p:sp>
        <p:nvSpPr>
          <p:cNvPr id="3" name="Tijdelijke aanduiding voor inhoud 2">
            <a:extLst>
              <a:ext uri="{FF2B5EF4-FFF2-40B4-BE49-F238E27FC236}">
                <a16:creationId xmlns="" xmlns:a16="http://schemas.microsoft.com/office/drawing/2014/main" id="{ACFD2077-2EE5-A545-ADD8-E19819D0A010}"/>
              </a:ext>
            </a:extLst>
          </p:cNvPr>
          <p:cNvSpPr>
            <a:spLocks noGrp="1"/>
          </p:cNvSpPr>
          <p:nvPr>
            <p:ph sz="half" idx="2"/>
          </p:nvPr>
        </p:nvSpPr>
        <p:spPr>
          <a:xfrm>
            <a:off x="673100" y="1651000"/>
            <a:ext cx="10744200" cy="4144963"/>
          </a:xfrm>
        </p:spPr>
        <p:txBody>
          <a:bodyPr/>
          <a:lstStyle/>
          <a:p>
            <a:r>
              <a:rPr lang="nl-NL" sz="2000" dirty="0"/>
              <a:t>Tweetallen: A is luisteraar, B is verteller.</a:t>
            </a:r>
          </a:p>
          <a:p>
            <a:r>
              <a:rPr lang="nl-NL" sz="2000" b="1" dirty="0"/>
              <a:t>A</a:t>
            </a:r>
            <a:r>
              <a:rPr lang="nl-NL" sz="2000" dirty="0"/>
              <a:t> vertelt over een bijzondere ervaring met ‘luisteren’ (huiswerkopdracht 1 of 2, kies zelf) gedurende ongeveer 5 minuten. Stiltes mogen, denk rustig na en ga dan weer verder.</a:t>
            </a:r>
          </a:p>
          <a:p>
            <a:r>
              <a:rPr lang="nl-NL" sz="2000" b="1" dirty="0"/>
              <a:t>B</a:t>
            </a:r>
            <a:r>
              <a:rPr lang="nl-NL" sz="2000" dirty="0"/>
              <a:t> luistert zonder interrupties.  (laat stiltes bestaan, non verbaal uitnodigend)</a:t>
            </a:r>
          </a:p>
          <a:p>
            <a:r>
              <a:rPr lang="nl-NL" sz="2000" dirty="0"/>
              <a:t>Na afloop: feedback over het </a:t>
            </a:r>
            <a:r>
              <a:rPr lang="nl-NL" sz="2000" b="1" i="1" dirty="0"/>
              <a:t>luisteren (!):</a:t>
            </a:r>
          </a:p>
          <a:p>
            <a:pPr lvl="1"/>
            <a:r>
              <a:rPr lang="nl-NL" sz="2000" dirty="0"/>
              <a:t>Hoe was het om zo beluisterd te worden ?</a:t>
            </a:r>
          </a:p>
          <a:p>
            <a:pPr lvl="1"/>
            <a:r>
              <a:rPr lang="nl-NL" sz="2000" dirty="0"/>
              <a:t>Hoe was het om alleen maar te luisteren ?</a:t>
            </a:r>
          </a:p>
          <a:p>
            <a:pPr marL="0" indent="0">
              <a:buNone/>
            </a:pPr>
            <a:endParaRPr lang="nl-NL" sz="2000" dirty="0"/>
          </a:p>
          <a:p>
            <a:pPr marL="0" indent="0">
              <a:buNone/>
            </a:pPr>
            <a:r>
              <a:rPr lang="nl-NL" sz="2000" dirty="0"/>
              <a:t>Noteer je ervaringen, daarna wisseling van rol.</a:t>
            </a:r>
          </a:p>
          <a:p>
            <a:pPr marL="457200" lvl="1" indent="0">
              <a:buNone/>
            </a:pPr>
            <a:endParaRPr lang="nl-NL" sz="2000" dirty="0"/>
          </a:p>
          <a:p>
            <a:pPr lvl="1"/>
            <a:endParaRPr lang="nl-NL" sz="2000" dirty="0"/>
          </a:p>
          <a:p>
            <a:pPr lvl="1"/>
            <a:endParaRPr lang="nl-NL" sz="2000" dirty="0"/>
          </a:p>
        </p:txBody>
      </p:sp>
      <p:sp>
        <p:nvSpPr>
          <p:cNvPr id="4" name="Tijdelijke aanduiding voor voettekst 3">
            <a:extLst>
              <a:ext uri="{FF2B5EF4-FFF2-40B4-BE49-F238E27FC236}">
                <a16:creationId xmlns="" xmlns:a16="http://schemas.microsoft.com/office/drawing/2014/main" id="{793A1088-E5D1-7247-9F99-1978B321BE1F}"/>
              </a:ext>
            </a:extLst>
          </p:cNvPr>
          <p:cNvSpPr>
            <a:spLocks noGrp="1"/>
          </p:cNvSpPr>
          <p:nvPr>
            <p:ph type="ftr" sz="quarter" idx="11"/>
          </p:nvPr>
        </p:nvSpPr>
        <p:spPr>
          <a:xfrm>
            <a:off x="509722" y="6350753"/>
            <a:ext cx="4114800" cy="365125"/>
          </a:xfrm>
        </p:spPr>
        <p:txBody>
          <a:bodyPr/>
          <a:lstStyle/>
          <a:p>
            <a:r>
              <a:rPr lang="nl-NL" dirty="0"/>
              <a:t>Presentatie ‘Luisteren' - APC Onderwijs HOVU. </a:t>
            </a:r>
            <a:r>
              <a:rPr lang="is-IS" dirty="0" smtClean="0"/>
              <a:t>2022</a:t>
            </a:r>
            <a:endParaRPr lang="nl-NL" dirty="0"/>
          </a:p>
        </p:txBody>
      </p:sp>
    </p:spTree>
    <p:extLst>
      <p:ext uri="{BB962C8B-B14F-4D97-AF65-F5344CB8AC3E}">
        <p14:creationId xmlns:p14="http://schemas.microsoft.com/office/powerpoint/2010/main" val="177614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16D59DB-58D9-5D49-A873-076962425EE0}"/>
              </a:ext>
            </a:extLst>
          </p:cNvPr>
          <p:cNvSpPr>
            <a:spLocks noGrp="1"/>
          </p:cNvSpPr>
          <p:nvPr>
            <p:ph type="title"/>
          </p:nvPr>
        </p:nvSpPr>
        <p:spPr>
          <a:xfrm>
            <a:off x="673100" y="599932"/>
            <a:ext cx="10766044" cy="1293673"/>
          </a:xfrm>
        </p:spPr>
        <p:txBody>
          <a:bodyPr/>
          <a:lstStyle/>
          <a:p>
            <a:r>
              <a:rPr lang="nl-NL" sz="3200" dirty="0">
                <a:solidFill>
                  <a:schemeClr val="tx1"/>
                </a:solidFill>
              </a:rPr>
              <a:t>'luisteren’ is meer dan ‘informatie horen’….</a:t>
            </a:r>
          </a:p>
        </p:txBody>
      </p:sp>
      <p:pic>
        <p:nvPicPr>
          <p:cNvPr id="5" name="Tijdelijke aanduiding voor inhoud 4">
            <a:extLst>
              <a:ext uri="{FF2B5EF4-FFF2-40B4-BE49-F238E27FC236}">
                <a16:creationId xmlns="" xmlns:a16="http://schemas.microsoft.com/office/drawing/2014/main" id="{185E2CA3-0F8B-0949-AF8C-91F425FD454A}"/>
              </a:ext>
            </a:extLst>
          </p:cNvPr>
          <p:cNvPicPr>
            <a:picLocks noGrp="1" noChangeAspect="1"/>
          </p:cNvPicPr>
          <p:nvPr>
            <p:ph sz="half" idx="2"/>
          </p:nvPr>
        </p:nvPicPr>
        <p:blipFill>
          <a:blip r:embed="rId3"/>
          <a:stretch>
            <a:fillRect/>
          </a:stretch>
        </p:blipFill>
        <p:spPr>
          <a:xfrm>
            <a:off x="3471672" y="1588168"/>
            <a:ext cx="5168900" cy="3376227"/>
          </a:xfrm>
          <a:prstGeom prst="rect">
            <a:avLst/>
          </a:prstGeom>
        </p:spPr>
      </p:pic>
      <p:sp>
        <p:nvSpPr>
          <p:cNvPr id="4" name="Tijdelijke aanduiding voor voettekst 3">
            <a:extLst>
              <a:ext uri="{FF2B5EF4-FFF2-40B4-BE49-F238E27FC236}">
                <a16:creationId xmlns="" xmlns:a16="http://schemas.microsoft.com/office/drawing/2014/main" id="{7C910F24-2180-214E-8142-AF73F6EE12EF}"/>
              </a:ext>
            </a:extLst>
          </p:cNvPr>
          <p:cNvSpPr>
            <a:spLocks noGrp="1"/>
          </p:cNvSpPr>
          <p:nvPr>
            <p:ph type="ftr" sz="quarter" idx="11"/>
          </p:nvPr>
        </p:nvSpPr>
        <p:spPr/>
        <p:txBody>
          <a:bodyPr/>
          <a:lstStyle/>
          <a:p>
            <a:r>
              <a:rPr lang="nl-NL" dirty="0"/>
              <a:t>Presentatie ‘Luisteren' - APC Onderwijs HOVU. </a:t>
            </a:r>
            <a:r>
              <a:rPr lang="is-IS" dirty="0" smtClean="0"/>
              <a:t>2022</a:t>
            </a:r>
            <a:endParaRPr lang="nl-NL" dirty="0"/>
          </a:p>
        </p:txBody>
      </p:sp>
      <p:sp>
        <p:nvSpPr>
          <p:cNvPr id="6" name="Tekstvak 5">
            <a:extLst>
              <a:ext uri="{FF2B5EF4-FFF2-40B4-BE49-F238E27FC236}">
                <a16:creationId xmlns="" xmlns:a16="http://schemas.microsoft.com/office/drawing/2014/main" id="{7441AB15-FFC6-A94B-B35C-BDAB596F04F0}"/>
              </a:ext>
            </a:extLst>
          </p:cNvPr>
          <p:cNvSpPr txBox="1"/>
          <p:nvPr/>
        </p:nvSpPr>
        <p:spPr>
          <a:xfrm>
            <a:off x="9180576" y="5888736"/>
            <a:ext cx="184731" cy="369332"/>
          </a:xfrm>
          <a:prstGeom prst="rect">
            <a:avLst/>
          </a:prstGeom>
          <a:noFill/>
        </p:spPr>
        <p:txBody>
          <a:bodyPr wrap="none" rtlCol="0">
            <a:spAutoFit/>
          </a:bodyPr>
          <a:lstStyle/>
          <a:p>
            <a:endParaRPr lang="nl-NL" dirty="0"/>
          </a:p>
        </p:txBody>
      </p:sp>
      <p:sp>
        <p:nvSpPr>
          <p:cNvPr id="7" name="Tekstvak 6">
            <a:extLst>
              <a:ext uri="{FF2B5EF4-FFF2-40B4-BE49-F238E27FC236}">
                <a16:creationId xmlns="" xmlns:a16="http://schemas.microsoft.com/office/drawing/2014/main" id="{9272952C-EBDD-3144-A0C1-6C0DB403B89F}"/>
              </a:ext>
            </a:extLst>
          </p:cNvPr>
          <p:cNvSpPr txBox="1"/>
          <p:nvPr/>
        </p:nvSpPr>
        <p:spPr>
          <a:xfrm>
            <a:off x="1445628" y="4964395"/>
            <a:ext cx="10265856" cy="1015663"/>
          </a:xfrm>
          <a:prstGeom prst="rect">
            <a:avLst/>
          </a:prstGeom>
          <a:noFill/>
        </p:spPr>
        <p:txBody>
          <a:bodyPr wrap="square" rtlCol="0">
            <a:spAutoFit/>
          </a:bodyPr>
          <a:lstStyle/>
          <a:p>
            <a:endParaRPr lang="nl-NL" sz="1400" dirty="0"/>
          </a:p>
          <a:p>
            <a:r>
              <a:rPr lang="nl-NL" sz="1400" dirty="0"/>
              <a:t>		Afbeelding uit </a:t>
            </a:r>
            <a:r>
              <a:rPr lang="en-US" sz="1400" dirty="0" err="1"/>
              <a:t>artikel</a:t>
            </a:r>
            <a:r>
              <a:rPr lang="en-US" sz="1400" dirty="0"/>
              <a:t> ‘When words don’t come easy’. </a:t>
            </a:r>
          </a:p>
          <a:p>
            <a:r>
              <a:rPr lang="en-US" sz="1400" dirty="0"/>
              <a:t>		Sandra van </a:t>
            </a:r>
            <a:r>
              <a:rPr lang="en-US" sz="1400" dirty="0" err="1"/>
              <a:t>Dulmen</a:t>
            </a:r>
            <a:r>
              <a:rPr lang="en-US" sz="1400" dirty="0"/>
              <a:t> PEC 100 (2017) 1975-1978</a:t>
            </a:r>
            <a:endParaRPr lang="nl-NL" sz="1400" dirty="0"/>
          </a:p>
          <a:p>
            <a:endParaRPr lang="nl-NL" dirty="0"/>
          </a:p>
        </p:txBody>
      </p:sp>
    </p:spTree>
    <p:extLst>
      <p:ext uri="{BB962C8B-B14F-4D97-AF65-F5344CB8AC3E}">
        <p14:creationId xmlns:p14="http://schemas.microsoft.com/office/powerpoint/2010/main" val="200499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588578B-4328-0344-96CE-72E23FF778E2}"/>
              </a:ext>
            </a:extLst>
          </p:cNvPr>
          <p:cNvSpPr>
            <a:spLocks noGrp="1"/>
          </p:cNvSpPr>
          <p:nvPr>
            <p:ph type="title"/>
          </p:nvPr>
        </p:nvSpPr>
        <p:spPr>
          <a:xfrm>
            <a:off x="673100" y="681038"/>
            <a:ext cx="10766044" cy="1206270"/>
          </a:xfrm>
        </p:spPr>
        <p:txBody>
          <a:bodyPr/>
          <a:lstStyle/>
          <a:p>
            <a:pPr algn="ctr"/>
            <a:r>
              <a:rPr lang="nl-NL" sz="3200" dirty="0">
                <a:solidFill>
                  <a:schemeClr val="tx1"/>
                </a:solidFill>
              </a:rPr>
              <a:t>Luisteren in het consult, wanneer en hoe?</a:t>
            </a:r>
          </a:p>
        </p:txBody>
      </p:sp>
      <p:sp>
        <p:nvSpPr>
          <p:cNvPr id="3" name="Tijdelijke aanduiding voor inhoud 2">
            <a:extLst>
              <a:ext uri="{FF2B5EF4-FFF2-40B4-BE49-F238E27FC236}">
                <a16:creationId xmlns="" xmlns:a16="http://schemas.microsoft.com/office/drawing/2014/main" id="{ACFD2077-2EE5-A545-ADD8-E19819D0A010}"/>
              </a:ext>
            </a:extLst>
          </p:cNvPr>
          <p:cNvSpPr>
            <a:spLocks noGrp="1"/>
          </p:cNvSpPr>
          <p:nvPr>
            <p:ph sz="half" idx="2"/>
          </p:nvPr>
        </p:nvSpPr>
        <p:spPr/>
        <p:txBody>
          <a:bodyPr/>
          <a:lstStyle/>
          <a:p>
            <a:endParaRPr lang="nl-NL" dirty="0"/>
          </a:p>
        </p:txBody>
      </p:sp>
      <p:sp>
        <p:nvSpPr>
          <p:cNvPr id="4" name="Tijdelijke aanduiding voor voettekst 3">
            <a:extLst>
              <a:ext uri="{FF2B5EF4-FFF2-40B4-BE49-F238E27FC236}">
                <a16:creationId xmlns="" xmlns:a16="http://schemas.microsoft.com/office/drawing/2014/main" id="{793A1088-E5D1-7247-9F99-1978B321BE1F}"/>
              </a:ext>
            </a:extLst>
          </p:cNvPr>
          <p:cNvSpPr>
            <a:spLocks noGrp="1"/>
          </p:cNvSpPr>
          <p:nvPr>
            <p:ph type="ftr" sz="quarter" idx="11"/>
          </p:nvPr>
        </p:nvSpPr>
        <p:spPr>
          <a:xfrm>
            <a:off x="509722" y="6350753"/>
            <a:ext cx="4114800" cy="365125"/>
          </a:xfrm>
        </p:spPr>
        <p:txBody>
          <a:bodyPr/>
          <a:lstStyle/>
          <a:p>
            <a:r>
              <a:rPr lang="nl-NL" dirty="0"/>
              <a:t>Presentatie ‘Luisteren' - APC Onderwijs HOVU. </a:t>
            </a:r>
            <a:r>
              <a:rPr lang="is-IS" dirty="0" smtClean="0"/>
              <a:t>2022</a:t>
            </a:r>
            <a:endParaRPr lang="nl-NL" dirty="0"/>
          </a:p>
        </p:txBody>
      </p:sp>
      <p:pic>
        <p:nvPicPr>
          <p:cNvPr id="5" name="Tijdelijke aanduiding voor inhoud 8">
            <a:extLst>
              <a:ext uri="{FF2B5EF4-FFF2-40B4-BE49-F238E27FC236}">
                <a16:creationId xmlns="" xmlns:a16="http://schemas.microsoft.com/office/drawing/2014/main" id="{7FA28F09-1430-7740-B8DF-5BE277EC7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660" y="1651998"/>
            <a:ext cx="8319246" cy="4575585"/>
          </a:xfrm>
          <a:prstGeom prst="rect">
            <a:avLst/>
          </a:prstGeom>
        </p:spPr>
      </p:pic>
    </p:spTree>
    <p:extLst>
      <p:ext uri="{BB962C8B-B14F-4D97-AF65-F5344CB8AC3E}">
        <p14:creationId xmlns:p14="http://schemas.microsoft.com/office/powerpoint/2010/main" val="282099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588578B-4328-0344-96CE-72E23FF778E2}"/>
              </a:ext>
            </a:extLst>
          </p:cNvPr>
          <p:cNvSpPr>
            <a:spLocks noGrp="1"/>
          </p:cNvSpPr>
          <p:nvPr>
            <p:ph type="title"/>
          </p:nvPr>
        </p:nvSpPr>
        <p:spPr>
          <a:xfrm>
            <a:off x="673100" y="681038"/>
            <a:ext cx="10766044" cy="1099636"/>
          </a:xfrm>
        </p:spPr>
        <p:txBody>
          <a:bodyPr/>
          <a:lstStyle/>
          <a:p>
            <a:pPr algn="ctr"/>
            <a:r>
              <a:rPr lang="nl-NL" sz="2800" dirty="0">
                <a:solidFill>
                  <a:schemeClr val="tx1"/>
                </a:solidFill>
              </a:rPr>
              <a:t>Wat leidt de dokter af van goed luisteren?</a:t>
            </a:r>
          </a:p>
        </p:txBody>
      </p:sp>
      <p:sp>
        <p:nvSpPr>
          <p:cNvPr id="3" name="Tijdelijke aanduiding voor inhoud 2">
            <a:extLst>
              <a:ext uri="{FF2B5EF4-FFF2-40B4-BE49-F238E27FC236}">
                <a16:creationId xmlns="" xmlns:a16="http://schemas.microsoft.com/office/drawing/2014/main" id="{ACFD2077-2EE5-A545-ADD8-E19819D0A010}"/>
              </a:ext>
            </a:extLst>
          </p:cNvPr>
          <p:cNvSpPr>
            <a:spLocks noGrp="1"/>
          </p:cNvSpPr>
          <p:nvPr>
            <p:ph sz="half" idx="2"/>
          </p:nvPr>
        </p:nvSpPr>
        <p:spPr>
          <a:xfrm>
            <a:off x="694944" y="1668379"/>
            <a:ext cx="10744200" cy="4508584"/>
          </a:xfrm>
        </p:spPr>
        <p:txBody>
          <a:bodyPr/>
          <a:lstStyle/>
          <a:p>
            <a:pPr marL="457200" indent="-457200">
              <a:buFont typeface="+mj-lt"/>
              <a:buAutoNum type="arabicPeriod"/>
            </a:pPr>
            <a:r>
              <a:rPr lang="nl-NL" dirty="0"/>
              <a:t>Onrust bij de dokter: snel willen weten waar de patiënt voor komt en wat de mogelijke diagnose is?</a:t>
            </a:r>
          </a:p>
          <a:p>
            <a:pPr marL="457200" indent="-457200">
              <a:buFont typeface="+mj-lt"/>
              <a:buAutoNum type="arabicPeriod"/>
            </a:pPr>
            <a:r>
              <a:rPr lang="nl-NL" dirty="0"/>
              <a:t>Eigen wensen of opvattingen van de patiënt horen als uitnodiging om in discussie te gaan.</a:t>
            </a:r>
          </a:p>
          <a:p>
            <a:pPr marL="457200" indent="-457200">
              <a:buFont typeface="+mj-lt"/>
              <a:buAutoNum type="arabicPeriod"/>
            </a:pPr>
            <a:r>
              <a:rPr lang="nl-NL" dirty="0"/>
              <a:t>Ongerustheid van de patiënt moeilijk verdragen, al snel willen geruststellen.</a:t>
            </a:r>
          </a:p>
          <a:p>
            <a:pPr marL="457200" indent="-457200">
              <a:buFont typeface="+mj-lt"/>
              <a:buAutoNum type="arabicPeriod"/>
            </a:pPr>
            <a:r>
              <a:rPr lang="nl-NL" dirty="0"/>
              <a:t>Niet weten wat te doen met ‘lastige’ emoties van de patiënt (bijvoorbeeld boosheid/irritatie, angstige bezorgdheid)</a:t>
            </a:r>
          </a:p>
          <a:p>
            <a:pPr marL="457200" indent="-457200">
              <a:buFont typeface="+mj-lt"/>
              <a:buAutoNum type="arabicPeriod"/>
            </a:pPr>
            <a:r>
              <a:rPr lang="nl-NL" dirty="0"/>
              <a:t>Het idee dat de dokter ‘alle tijd’ moet hebben voor de patiënt, of toch minstens dat de patiënt dat zo moet ervaren.</a:t>
            </a:r>
          </a:p>
        </p:txBody>
      </p:sp>
      <p:sp>
        <p:nvSpPr>
          <p:cNvPr id="4" name="Tijdelijke aanduiding voor voettekst 3">
            <a:extLst>
              <a:ext uri="{FF2B5EF4-FFF2-40B4-BE49-F238E27FC236}">
                <a16:creationId xmlns="" xmlns:a16="http://schemas.microsoft.com/office/drawing/2014/main" id="{793A1088-E5D1-7247-9F99-1978B321BE1F}"/>
              </a:ext>
            </a:extLst>
          </p:cNvPr>
          <p:cNvSpPr>
            <a:spLocks noGrp="1"/>
          </p:cNvSpPr>
          <p:nvPr>
            <p:ph type="ftr" sz="quarter" idx="11"/>
          </p:nvPr>
        </p:nvSpPr>
        <p:spPr>
          <a:xfrm>
            <a:off x="509722" y="6350753"/>
            <a:ext cx="4114800" cy="365125"/>
          </a:xfrm>
        </p:spPr>
        <p:txBody>
          <a:bodyPr/>
          <a:lstStyle/>
          <a:p>
            <a:r>
              <a:rPr lang="nl-NL" dirty="0"/>
              <a:t>Presentatie ‘Luisteren' - APC Onderwijs HOVU. </a:t>
            </a:r>
            <a:r>
              <a:rPr lang="is-IS" dirty="0" smtClean="0"/>
              <a:t>2022</a:t>
            </a:r>
            <a:endParaRPr lang="nl-NL" dirty="0"/>
          </a:p>
        </p:txBody>
      </p:sp>
    </p:spTree>
    <p:extLst>
      <p:ext uri="{BB962C8B-B14F-4D97-AF65-F5344CB8AC3E}">
        <p14:creationId xmlns:p14="http://schemas.microsoft.com/office/powerpoint/2010/main" val="234136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588578B-4328-0344-96CE-72E23FF778E2}"/>
              </a:ext>
            </a:extLst>
          </p:cNvPr>
          <p:cNvSpPr>
            <a:spLocks noGrp="1"/>
          </p:cNvSpPr>
          <p:nvPr>
            <p:ph type="title"/>
          </p:nvPr>
        </p:nvSpPr>
        <p:spPr/>
        <p:txBody>
          <a:bodyPr/>
          <a:lstStyle/>
          <a:p>
            <a:pPr algn="ctr"/>
            <a:r>
              <a:rPr lang="nl-NL" sz="3200" dirty="0">
                <a:solidFill>
                  <a:schemeClr val="tx1"/>
                </a:solidFill>
              </a:rPr>
              <a:t>Het ontwikkelen van luistervaardigheden 1</a:t>
            </a:r>
          </a:p>
        </p:txBody>
      </p:sp>
      <p:sp>
        <p:nvSpPr>
          <p:cNvPr id="3" name="Tijdelijke aanduiding voor inhoud 2">
            <a:extLst>
              <a:ext uri="{FF2B5EF4-FFF2-40B4-BE49-F238E27FC236}">
                <a16:creationId xmlns="" xmlns:a16="http://schemas.microsoft.com/office/drawing/2014/main" id="{ACFD2077-2EE5-A545-ADD8-E19819D0A010}"/>
              </a:ext>
            </a:extLst>
          </p:cNvPr>
          <p:cNvSpPr>
            <a:spLocks noGrp="1"/>
          </p:cNvSpPr>
          <p:nvPr>
            <p:ph sz="half" idx="2"/>
          </p:nvPr>
        </p:nvSpPr>
        <p:spPr/>
        <p:txBody>
          <a:bodyPr/>
          <a:lstStyle/>
          <a:p>
            <a:pPr marL="457200" indent="-457200">
              <a:buFont typeface="+mj-lt"/>
              <a:buAutoNum type="arabicPeriod"/>
            </a:pPr>
            <a:r>
              <a:rPr lang="nl-NL" dirty="0"/>
              <a:t>Stiltes laten vallen (&gt; 3 seconden)</a:t>
            </a:r>
          </a:p>
          <a:p>
            <a:pPr marL="457200" indent="-457200">
              <a:buFont typeface="+mj-lt"/>
              <a:buAutoNum type="arabicPeriod"/>
            </a:pPr>
            <a:r>
              <a:rPr lang="nl-NL" dirty="0"/>
              <a:t>Kleine aanmoedigingen ( hummen, ja ja etc.), maar pas </a:t>
            </a:r>
            <a:r>
              <a:rPr lang="nl-NL" dirty="0" err="1"/>
              <a:t>nà</a:t>
            </a:r>
            <a:r>
              <a:rPr lang="nl-NL" dirty="0"/>
              <a:t> de ‘2 minuten’ !</a:t>
            </a:r>
          </a:p>
          <a:p>
            <a:pPr marL="457200" indent="-457200">
              <a:buFont typeface="+mj-lt"/>
              <a:buAutoNum type="arabicPeriod"/>
            </a:pPr>
            <a:r>
              <a:rPr lang="nl-NL" dirty="0"/>
              <a:t>Vaardigheden in het non verbale gedrag:</a:t>
            </a:r>
          </a:p>
          <a:p>
            <a:pPr marL="914400" lvl="1" indent="-457200">
              <a:buFont typeface="+mj-lt"/>
              <a:buAutoNum type="arabicPeriod"/>
            </a:pPr>
            <a:r>
              <a:rPr lang="nl-NL" dirty="0"/>
              <a:t>Oogcontact (in plaats van schermcontact)</a:t>
            </a:r>
          </a:p>
          <a:p>
            <a:pPr marL="914400" lvl="1" indent="-457200">
              <a:buFont typeface="+mj-lt"/>
              <a:buAutoNum type="arabicPeriod"/>
            </a:pPr>
            <a:r>
              <a:rPr lang="nl-NL" dirty="0"/>
              <a:t>Congruent gedrag (verbaal en non verbaal)</a:t>
            </a:r>
          </a:p>
          <a:p>
            <a:pPr marL="457200" indent="-457200">
              <a:buFont typeface="+mj-lt"/>
              <a:buAutoNum type="arabicPeriod"/>
            </a:pPr>
            <a:r>
              <a:rPr lang="nl-NL" dirty="0"/>
              <a:t>Open staan voor verbale- en non verbale signalen</a:t>
            </a:r>
          </a:p>
          <a:p>
            <a:pPr marL="457200" indent="-457200">
              <a:buFont typeface="+mj-lt"/>
              <a:buAutoNum type="arabicPeriod"/>
            </a:pPr>
            <a:endParaRPr lang="nl-NL" dirty="0"/>
          </a:p>
          <a:p>
            <a:pPr lvl="1"/>
            <a:endParaRPr lang="nl-NL" dirty="0"/>
          </a:p>
        </p:txBody>
      </p:sp>
      <p:sp>
        <p:nvSpPr>
          <p:cNvPr id="4" name="Tijdelijke aanduiding voor voettekst 3">
            <a:extLst>
              <a:ext uri="{FF2B5EF4-FFF2-40B4-BE49-F238E27FC236}">
                <a16:creationId xmlns="" xmlns:a16="http://schemas.microsoft.com/office/drawing/2014/main" id="{793A1088-E5D1-7247-9F99-1978B321BE1F}"/>
              </a:ext>
            </a:extLst>
          </p:cNvPr>
          <p:cNvSpPr>
            <a:spLocks noGrp="1"/>
          </p:cNvSpPr>
          <p:nvPr>
            <p:ph type="ftr" sz="quarter" idx="11"/>
          </p:nvPr>
        </p:nvSpPr>
        <p:spPr>
          <a:xfrm>
            <a:off x="509722" y="6350753"/>
            <a:ext cx="4114800" cy="365125"/>
          </a:xfrm>
        </p:spPr>
        <p:txBody>
          <a:bodyPr/>
          <a:lstStyle/>
          <a:p>
            <a:r>
              <a:rPr lang="nl-NL" dirty="0"/>
              <a:t>Presentatie ‘Luisteren' - APC Onderwijs HOVU. </a:t>
            </a:r>
            <a:r>
              <a:rPr lang="is-IS" dirty="0" smtClean="0"/>
              <a:t>2022</a:t>
            </a:r>
            <a:endParaRPr lang="nl-NL" dirty="0"/>
          </a:p>
        </p:txBody>
      </p:sp>
    </p:spTree>
    <p:extLst>
      <p:ext uri="{BB962C8B-B14F-4D97-AF65-F5344CB8AC3E}">
        <p14:creationId xmlns:p14="http://schemas.microsoft.com/office/powerpoint/2010/main" val="179153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588578B-4328-0344-96CE-72E23FF778E2}"/>
              </a:ext>
            </a:extLst>
          </p:cNvPr>
          <p:cNvSpPr>
            <a:spLocks noGrp="1"/>
          </p:cNvSpPr>
          <p:nvPr>
            <p:ph type="title"/>
          </p:nvPr>
        </p:nvSpPr>
        <p:spPr/>
        <p:txBody>
          <a:bodyPr/>
          <a:lstStyle/>
          <a:p>
            <a:pPr algn="ctr"/>
            <a:r>
              <a:rPr lang="nl-NL" sz="3200" dirty="0">
                <a:solidFill>
                  <a:schemeClr val="tx1"/>
                </a:solidFill>
              </a:rPr>
              <a:t>Het ontwikkelen van luistervaardigheden 2</a:t>
            </a:r>
            <a:endParaRPr lang="nl-NL" sz="3200" dirty="0"/>
          </a:p>
        </p:txBody>
      </p:sp>
      <p:sp>
        <p:nvSpPr>
          <p:cNvPr id="4" name="Tijdelijke aanduiding voor voettekst 3">
            <a:extLst>
              <a:ext uri="{FF2B5EF4-FFF2-40B4-BE49-F238E27FC236}">
                <a16:creationId xmlns="" xmlns:a16="http://schemas.microsoft.com/office/drawing/2014/main" id="{793A1088-E5D1-7247-9F99-1978B321BE1F}"/>
              </a:ext>
            </a:extLst>
          </p:cNvPr>
          <p:cNvSpPr>
            <a:spLocks noGrp="1"/>
          </p:cNvSpPr>
          <p:nvPr>
            <p:ph type="ftr" sz="quarter" idx="11"/>
          </p:nvPr>
        </p:nvSpPr>
        <p:spPr>
          <a:xfrm>
            <a:off x="509722" y="6350753"/>
            <a:ext cx="4114800" cy="365125"/>
          </a:xfrm>
        </p:spPr>
        <p:txBody>
          <a:bodyPr/>
          <a:lstStyle/>
          <a:p>
            <a:r>
              <a:rPr lang="nl-NL" dirty="0"/>
              <a:t>Presentatie ‘Luisteren' - APC Onderwijs HOVU. </a:t>
            </a:r>
            <a:r>
              <a:rPr lang="is-IS" dirty="0" smtClean="0"/>
              <a:t>2022</a:t>
            </a:r>
            <a:endParaRPr lang="nl-NL" dirty="0"/>
          </a:p>
        </p:txBody>
      </p:sp>
      <p:pic>
        <p:nvPicPr>
          <p:cNvPr id="5" name="Tijdelijke aanduiding voor inhoud 3">
            <a:extLst>
              <a:ext uri="{FF2B5EF4-FFF2-40B4-BE49-F238E27FC236}">
                <a16:creationId xmlns="" xmlns:a16="http://schemas.microsoft.com/office/drawing/2014/main" id="{F122E094-E9EE-934A-AF61-E209F1ECA801}"/>
              </a:ext>
            </a:extLst>
          </p:cNvPr>
          <p:cNvPicPr>
            <a:picLocks noGrp="1" noChangeAspect="1"/>
          </p:cNvPicPr>
          <p:nvPr>
            <p:ph sz="half" idx="2"/>
          </p:nvPr>
        </p:nvPicPr>
        <p:blipFill>
          <a:blip r:embed="rId3"/>
          <a:srcRect t="3935" b="3935"/>
          <a:stretch>
            <a:fillRect/>
          </a:stretch>
        </p:blipFill>
        <p:spPr>
          <a:xfrm>
            <a:off x="2594416" y="2425654"/>
            <a:ext cx="6170011" cy="3332253"/>
          </a:xfrm>
        </p:spPr>
      </p:pic>
    </p:spTree>
    <p:extLst>
      <p:ext uri="{BB962C8B-B14F-4D97-AF65-F5344CB8AC3E}">
        <p14:creationId xmlns:p14="http://schemas.microsoft.com/office/powerpoint/2010/main" val="7976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588578B-4328-0344-96CE-72E23FF778E2}"/>
              </a:ext>
            </a:extLst>
          </p:cNvPr>
          <p:cNvSpPr>
            <a:spLocks noGrp="1"/>
          </p:cNvSpPr>
          <p:nvPr>
            <p:ph type="title"/>
          </p:nvPr>
        </p:nvSpPr>
        <p:spPr>
          <a:xfrm>
            <a:off x="673100" y="142123"/>
            <a:ext cx="10766044" cy="1704966"/>
          </a:xfrm>
        </p:spPr>
        <p:txBody>
          <a:bodyPr/>
          <a:lstStyle/>
          <a:p>
            <a:pPr algn="ctr"/>
            <a:r>
              <a:rPr lang="nl-NL" dirty="0">
                <a:solidFill>
                  <a:schemeClr val="tx1"/>
                </a:solidFill>
              </a:rPr>
              <a:t>Oefening in 2 tallen</a:t>
            </a:r>
          </a:p>
        </p:txBody>
      </p:sp>
      <p:sp>
        <p:nvSpPr>
          <p:cNvPr id="4" name="Tijdelijke aanduiding voor voettekst 3">
            <a:extLst>
              <a:ext uri="{FF2B5EF4-FFF2-40B4-BE49-F238E27FC236}">
                <a16:creationId xmlns="" xmlns:a16="http://schemas.microsoft.com/office/drawing/2014/main" id="{793A1088-E5D1-7247-9F99-1978B321BE1F}"/>
              </a:ext>
            </a:extLst>
          </p:cNvPr>
          <p:cNvSpPr>
            <a:spLocks noGrp="1"/>
          </p:cNvSpPr>
          <p:nvPr>
            <p:ph type="ftr" sz="quarter" idx="11"/>
          </p:nvPr>
        </p:nvSpPr>
        <p:spPr>
          <a:xfrm>
            <a:off x="509722" y="6350753"/>
            <a:ext cx="4114800" cy="365125"/>
          </a:xfrm>
        </p:spPr>
        <p:txBody>
          <a:bodyPr/>
          <a:lstStyle/>
          <a:p>
            <a:r>
              <a:rPr lang="nl-NL" dirty="0"/>
              <a:t>Presentatie ‘Luisteren' - APC Onderwijs HOVU. </a:t>
            </a:r>
            <a:r>
              <a:rPr lang="is-IS" dirty="0" smtClean="0"/>
              <a:t>2022</a:t>
            </a:r>
            <a:endParaRPr lang="nl-NL" dirty="0"/>
          </a:p>
        </p:txBody>
      </p:sp>
      <p:pic>
        <p:nvPicPr>
          <p:cNvPr id="5" name="Tijdelijke aanduiding voor inhoud 3">
            <a:extLst>
              <a:ext uri="{FF2B5EF4-FFF2-40B4-BE49-F238E27FC236}">
                <a16:creationId xmlns="" xmlns:a16="http://schemas.microsoft.com/office/drawing/2014/main" id="{FDA20781-FB75-F94F-857F-45CE89FAB99C}"/>
              </a:ext>
            </a:extLst>
          </p:cNvPr>
          <p:cNvPicPr>
            <a:picLocks noGrp="1" noChangeAspect="1"/>
          </p:cNvPicPr>
          <p:nvPr>
            <p:ph sz="half" idx="2"/>
          </p:nvPr>
        </p:nvPicPr>
        <p:blipFill>
          <a:blip r:embed="rId3"/>
          <a:srcRect t="3935" b="3935"/>
          <a:stretch>
            <a:fillRect/>
          </a:stretch>
        </p:blipFill>
        <p:spPr>
          <a:xfrm>
            <a:off x="8508855" y="2425655"/>
            <a:ext cx="2934552" cy="1584871"/>
          </a:xfrm>
        </p:spPr>
      </p:pic>
      <p:sp>
        <p:nvSpPr>
          <p:cNvPr id="6" name="Tekstvak 5">
            <a:extLst>
              <a:ext uri="{FF2B5EF4-FFF2-40B4-BE49-F238E27FC236}">
                <a16:creationId xmlns="" xmlns:a16="http://schemas.microsoft.com/office/drawing/2014/main" id="{970AED37-5381-8C4B-A148-96ECA62E90FF}"/>
              </a:ext>
            </a:extLst>
          </p:cNvPr>
          <p:cNvSpPr txBox="1"/>
          <p:nvPr/>
        </p:nvSpPr>
        <p:spPr>
          <a:xfrm>
            <a:off x="1243584" y="1426464"/>
            <a:ext cx="7827264" cy="5632311"/>
          </a:xfrm>
          <a:prstGeom prst="rect">
            <a:avLst/>
          </a:prstGeom>
          <a:noFill/>
        </p:spPr>
        <p:txBody>
          <a:bodyPr wrap="square" rtlCol="0">
            <a:spAutoFit/>
          </a:bodyPr>
          <a:lstStyle/>
          <a:p>
            <a:r>
              <a:rPr lang="nl-NL" sz="2400" dirty="0"/>
              <a:t>Verteller A: vertel iets over je werk in de opleidingspraktijk, bijvoorbeeld een ervaring met een patiënt of iets over je opleider. Praat rustig door, ook als het ‘belletje’ gaat.</a:t>
            </a:r>
          </a:p>
          <a:p>
            <a:endParaRPr lang="nl-NL" sz="2400" dirty="0"/>
          </a:p>
          <a:p>
            <a:r>
              <a:rPr lang="nl-NL" sz="2400" dirty="0"/>
              <a:t>Luisteraar B: Start vanuit het ‘zelfbewustzijn’ van de korte oefening en luister gewoon naar je collega. </a:t>
            </a:r>
          </a:p>
          <a:p>
            <a:r>
              <a:rPr lang="nl-NL" sz="2400" dirty="0"/>
              <a:t>Als je het ‘belletje’ hoort bedenk je ‘waar is de aandacht? Breng die weer terug naar jezelf.</a:t>
            </a:r>
          </a:p>
          <a:p>
            <a:endParaRPr lang="nl-NL" sz="2400" dirty="0"/>
          </a:p>
          <a:p>
            <a:r>
              <a:rPr lang="nl-NL" sz="2400" dirty="0"/>
              <a:t>Na afloop: feedback over deze luisterervaring</a:t>
            </a:r>
          </a:p>
          <a:p>
            <a:endParaRPr lang="nl-NL" sz="2400" dirty="0"/>
          </a:p>
          <a:p>
            <a:endParaRPr lang="nl-NL" sz="2400" dirty="0"/>
          </a:p>
          <a:p>
            <a:endParaRPr lang="nl-NL" sz="2400" dirty="0"/>
          </a:p>
          <a:p>
            <a:endParaRPr lang="nl-NL" sz="2400" dirty="0"/>
          </a:p>
        </p:txBody>
      </p:sp>
    </p:spTree>
    <p:extLst>
      <p:ext uri="{BB962C8B-B14F-4D97-AF65-F5344CB8AC3E}">
        <p14:creationId xmlns:p14="http://schemas.microsoft.com/office/powerpoint/2010/main" val="335741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7476</TotalTime>
  <Words>1927</Words>
  <Application>Microsoft Macintosh PowerPoint</Application>
  <PresentationFormat>Custom</PresentationFormat>
  <Paragraphs>155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Kantoorthema</vt:lpstr>
      <vt:lpstr>Luisteren: de basis van de communicatie.</vt:lpstr>
      <vt:lpstr>Programma ‘luisteren’ in het consult</vt:lpstr>
      <vt:lpstr>Eigen ervaring met luisteren (2 tallen, 2x 10 minuten)</vt:lpstr>
      <vt:lpstr>'luisteren’ is meer dan ‘informatie horen’….</vt:lpstr>
      <vt:lpstr>Luisteren in het consult, wanneer en hoe?</vt:lpstr>
      <vt:lpstr>Wat leidt de dokter af van goed luisteren?</vt:lpstr>
      <vt:lpstr>Het ontwikkelen van luistervaardigheden 1</vt:lpstr>
      <vt:lpstr>Het ontwikkelen van luistervaardigheden 2</vt:lpstr>
      <vt:lpstr>Oefening in 2 tallen</vt:lpstr>
      <vt:lpstr>Afsluiting</vt:lpstr>
      <vt:lpstr>©️ APC-Werkgroep, 2022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Laurie Hageman</cp:lastModifiedBy>
  <cp:revision>194</cp:revision>
  <dcterms:created xsi:type="dcterms:W3CDTF">2018-06-28T15:32:29Z</dcterms:created>
  <dcterms:modified xsi:type="dcterms:W3CDTF">2022-06-11T20:56:10Z</dcterms:modified>
</cp:coreProperties>
</file>