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3004800" cy="9753600"/>
  <p:notesSz cx="6858000" cy="9144000"/>
  <p:defaultTextStyle>
    <a:lvl1pPr algn="ctr" defTabSz="584200">
      <a:defRPr sz="2400">
        <a:solidFill>
          <a:srgbClr val="414141"/>
        </a:solidFill>
        <a:latin typeface="Bodoni SvtyTwo ITC TT-Book"/>
        <a:ea typeface="Bodoni SvtyTwo ITC TT-Book"/>
        <a:cs typeface="Bodoni SvtyTwo ITC TT-Book"/>
        <a:sym typeface="Bodoni SvtyTwo ITC TT-Book"/>
      </a:defRPr>
    </a:lvl1pPr>
    <a:lvl2pPr algn="ctr" defTabSz="584200">
      <a:defRPr sz="2400">
        <a:solidFill>
          <a:srgbClr val="414141"/>
        </a:solidFill>
        <a:latin typeface="Bodoni SvtyTwo ITC TT-Book"/>
        <a:ea typeface="Bodoni SvtyTwo ITC TT-Book"/>
        <a:cs typeface="Bodoni SvtyTwo ITC TT-Book"/>
        <a:sym typeface="Bodoni SvtyTwo ITC TT-Book"/>
      </a:defRPr>
    </a:lvl2pPr>
    <a:lvl3pPr algn="ctr" defTabSz="584200">
      <a:defRPr sz="2400">
        <a:solidFill>
          <a:srgbClr val="414141"/>
        </a:solidFill>
        <a:latin typeface="Bodoni SvtyTwo ITC TT-Book"/>
        <a:ea typeface="Bodoni SvtyTwo ITC TT-Book"/>
        <a:cs typeface="Bodoni SvtyTwo ITC TT-Book"/>
        <a:sym typeface="Bodoni SvtyTwo ITC TT-Book"/>
      </a:defRPr>
    </a:lvl3pPr>
    <a:lvl4pPr algn="ctr" defTabSz="584200">
      <a:defRPr sz="2400">
        <a:solidFill>
          <a:srgbClr val="414141"/>
        </a:solidFill>
        <a:latin typeface="Bodoni SvtyTwo ITC TT-Book"/>
        <a:ea typeface="Bodoni SvtyTwo ITC TT-Book"/>
        <a:cs typeface="Bodoni SvtyTwo ITC TT-Book"/>
        <a:sym typeface="Bodoni SvtyTwo ITC TT-Book"/>
      </a:defRPr>
    </a:lvl4pPr>
    <a:lvl5pPr algn="ctr" defTabSz="584200">
      <a:defRPr sz="2400">
        <a:solidFill>
          <a:srgbClr val="414141"/>
        </a:solidFill>
        <a:latin typeface="Bodoni SvtyTwo ITC TT-Book"/>
        <a:ea typeface="Bodoni SvtyTwo ITC TT-Book"/>
        <a:cs typeface="Bodoni SvtyTwo ITC TT-Book"/>
        <a:sym typeface="Bodoni SvtyTwo ITC TT-Book"/>
      </a:defRPr>
    </a:lvl5pPr>
    <a:lvl6pPr algn="ctr" defTabSz="584200">
      <a:defRPr sz="2400">
        <a:solidFill>
          <a:srgbClr val="414141"/>
        </a:solidFill>
        <a:latin typeface="Bodoni SvtyTwo ITC TT-Book"/>
        <a:ea typeface="Bodoni SvtyTwo ITC TT-Book"/>
        <a:cs typeface="Bodoni SvtyTwo ITC TT-Book"/>
        <a:sym typeface="Bodoni SvtyTwo ITC TT-Book"/>
      </a:defRPr>
    </a:lvl6pPr>
    <a:lvl7pPr algn="ctr" defTabSz="584200">
      <a:defRPr sz="2400">
        <a:solidFill>
          <a:srgbClr val="414141"/>
        </a:solidFill>
        <a:latin typeface="Bodoni SvtyTwo ITC TT-Book"/>
        <a:ea typeface="Bodoni SvtyTwo ITC TT-Book"/>
        <a:cs typeface="Bodoni SvtyTwo ITC TT-Book"/>
        <a:sym typeface="Bodoni SvtyTwo ITC TT-Book"/>
      </a:defRPr>
    </a:lvl7pPr>
    <a:lvl8pPr algn="ctr" defTabSz="584200">
      <a:defRPr sz="2400">
        <a:solidFill>
          <a:srgbClr val="414141"/>
        </a:solidFill>
        <a:latin typeface="Bodoni SvtyTwo ITC TT-Book"/>
        <a:ea typeface="Bodoni SvtyTwo ITC TT-Book"/>
        <a:cs typeface="Bodoni SvtyTwo ITC TT-Book"/>
        <a:sym typeface="Bodoni SvtyTwo ITC TT-Book"/>
      </a:defRPr>
    </a:lvl8pPr>
    <a:lvl9pPr algn="ctr" defTabSz="584200">
      <a:defRPr sz="2400">
        <a:solidFill>
          <a:srgbClr val="414141"/>
        </a:solidFill>
        <a:latin typeface="Bodoni SvtyTwo ITC TT-Book"/>
        <a:ea typeface="Bodoni SvtyTwo ITC TT-Book"/>
        <a:cs typeface="Bodoni SvtyTwo ITC TT-Book"/>
        <a:sym typeface="Bodoni SvtyTwo ITC TT-Book"/>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Bodoni SvtyTwo ITC TT-BookIta"/>
          <a:ea typeface="Bodoni SvtyTwo ITC TT-BookIta"/>
          <a:cs typeface="Bodoni SvtyTwo ITC TT-BookIta"/>
        </a:font>
        <a:srgbClr val="414141"/>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DBE3"/>
          </a:solidFill>
        </a:fill>
      </a:tcStyle>
    </a:wholeTbl>
    <a:band2H>
      <a:tcTxStyle/>
      <a:tcStyle>
        <a:tcBdr/>
        <a:fill>
          <a:solidFill>
            <a:srgbClr val="EBEEF2"/>
          </a:solidFill>
        </a:fill>
      </a:tcStyle>
    </a:band2H>
    <a:firstCol>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38FAF"/>
          </a:solidFill>
        </a:fill>
      </a:tcStyle>
    </a:firstCol>
    <a:lastRow>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38FAF"/>
          </a:solidFill>
        </a:fill>
      </a:tcStyle>
    </a:lastRow>
    <a:firstRow>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38FAF"/>
          </a:solidFill>
        </a:fill>
      </a:tcStyle>
    </a:firstRow>
  </a:tblStyle>
  <a:tblStyle styleId="{C7B018BB-80A7-4F77-B60F-C8B233D01FF8}" styleName="">
    <a:tblBg/>
    <a:wholeTbl>
      <a:tcTxStyle b="on" i="on">
        <a:font>
          <a:latin typeface="Bodoni SvtyTwo ITC TT-BookIta"/>
          <a:ea typeface="Bodoni SvtyTwo ITC TT-BookIta"/>
          <a:cs typeface="Bodoni SvtyTwo ITC TT-BookIta"/>
        </a:font>
        <a:srgbClr val="414141"/>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E2D3"/>
          </a:solidFill>
        </a:fill>
      </a:tcStyle>
    </a:wholeTbl>
    <a:band2H>
      <a:tcTxStyle/>
      <a:tcStyle>
        <a:tcBdr/>
        <a:fill>
          <a:solidFill>
            <a:srgbClr val="F0F1EA"/>
          </a:solidFill>
        </a:fill>
      </a:tcStyle>
    </a:band2H>
    <a:firstCol>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0AA69"/>
          </a:solidFill>
        </a:fill>
      </a:tcStyle>
    </a:firstCol>
    <a:lastRow>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0AA69"/>
          </a:solidFill>
        </a:fill>
      </a:tcStyle>
    </a:lastRow>
    <a:firstRow>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0AA69"/>
          </a:solidFill>
        </a:fill>
      </a:tcStyle>
    </a:firstRow>
  </a:tblStyle>
  <a:tblStyle styleId="{EEE7283C-3CF3-47DC-8721-378D4A62B228}" styleName="">
    <a:tblBg/>
    <a:wholeTbl>
      <a:tcTxStyle b="on" i="on">
        <a:font>
          <a:latin typeface="Bodoni SvtyTwo ITC TT-BookIta"/>
          <a:ea typeface="Bodoni SvtyTwo ITC TT-BookIta"/>
          <a:cs typeface="Bodoni SvtyTwo ITC TT-BookIta"/>
        </a:font>
        <a:srgbClr val="414141"/>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DCE1"/>
          </a:solidFill>
        </a:fill>
      </a:tcStyle>
    </a:wholeTbl>
    <a:band2H>
      <a:tcTxStyle/>
      <a:tcStyle>
        <a:tcBdr/>
        <a:fill>
          <a:solidFill>
            <a:srgbClr val="EFEEF1"/>
          </a:solidFill>
        </a:fill>
      </a:tcStyle>
    </a:band2H>
    <a:firstCol>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E95A9"/>
          </a:solidFill>
        </a:fill>
      </a:tcStyle>
    </a:firstCol>
    <a:lastRow>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E95A9"/>
          </a:solidFill>
        </a:fill>
      </a:tcStyle>
    </a:lastRow>
    <a:firstRow>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E95A9"/>
          </a:solidFill>
        </a:fill>
      </a:tcStyle>
    </a:firstRow>
  </a:tblStyle>
  <a:tblStyle styleId="{CF821DB8-F4EB-4A41-A1BA-3FCAFE7338EE}" styleName="">
    <a:tblBg/>
    <a:wholeTbl>
      <a:tcTxStyle b="on" i="on">
        <a:font>
          <a:latin typeface="Bodoni SvtyTwo ITC TT-BookIta"/>
          <a:ea typeface="Bodoni SvtyTwo ITC TT-BookIta"/>
          <a:cs typeface="Bodoni SvtyTwo ITC TT-BookIta"/>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FFFFF"/>
          </a:solidFill>
        </a:fill>
      </a:tcStyle>
    </a:band2H>
    <a:firstCol>
      <a:tcTxStyle b="on" i="on">
        <a:font>
          <a:latin typeface="Bodoni SvtyTwo ITC TT-BookIta"/>
          <a:ea typeface="Bodoni SvtyTwo ITC TT-BookIta"/>
          <a:cs typeface="Bodoni SvtyTwo ITC TT-BookIt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FAF"/>
          </a:solidFill>
        </a:fill>
      </a:tcStyle>
    </a:firstCol>
    <a:lastRow>
      <a:tcTxStyle b="on" i="on">
        <a:font>
          <a:latin typeface="Bodoni SvtyTwo ITC TT-BookIta"/>
          <a:ea typeface="Bodoni SvtyTwo ITC TT-BookIta"/>
          <a:cs typeface="Bodoni SvtyTwo ITC TT-BookIta"/>
        </a:font>
        <a:srgbClr val="414141"/>
      </a:tcTxStyle>
      <a:tcStyle>
        <a:tcBdr>
          <a:left>
            <a:ln w="12700" cap="flat">
              <a:noFill/>
              <a:miter lim="400000"/>
            </a:ln>
          </a:left>
          <a:right>
            <a:ln w="12700" cap="flat">
              <a:noFill/>
              <a:miter lim="400000"/>
            </a:ln>
          </a:right>
          <a:top>
            <a:ln w="50800" cap="flat">
              <a:solidFill>
                <a:srgbClr val="414141"/>
              </a:solidFill>
              <a:prstDash val="solid"/>
              <a:bevel/>
            </a:ln>
          </a:top>
          <a:bottom>
            <a:ln w="25400" cap="flat">
              <a:solidFill>
                <a:srgbClr val="414141"/>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Bodoni SvtyTwo ITC TT-BookIta"/>
          <a:ea typeface="Bodoni SvtyTwo ITC TT-BookIta"/>
          <a:cs typeface="Bodoni SvtyTwo ITC TT-BookIta"/>
        </a:font>
        <a:srgbClr val="FFFFFF"/>
      </a:tcTxStyle>
      <a:tcStyle>
        <a:tcBdr>
          <a:left>
            <a:ln w="12700" cap="flat">
              <a:noFill/>
              <a:miter lim="400000"/>
            </a:ln>
          </a:left>
          <a:right>
            <a:ln w="12700" cap="flat">
              <a:noFill/>
              <a:miter lim="400000"/>
            </a:ln>
          </a:right>
          <a:top>
            <a:ln w="25400" cap="flat">
              <a:solidFill>
                <a:srgbClr val="414141"/>
              </a:solidFill>
              <a:prstDash val="solid"/>
              <a:bevel/>
            </a:ln>
          </a:top>
          <a:bottom>
            <a:ln w="25400" cap="flat">
              <a:solidFill>
                <a:srgbClr val="414141"/>
              </a:solidFill>
              <a:prstDash val="solid"/>
              <a:bevel/>
            </a:ln>
          </a:bottom>
          <a:insideH>
            <a:ln w="12700" cap="flat">
              <a:noFill/>
              <a:miter lim="400000"/>
            </a:ln>
          </a:insideH>
          <a:insideV>
            <a:ln w="12700" cap="flat">
              <a:noFill/>
              <a:miter lim="400000"/>
            </a:ln>
          </a:insideV>
        </a:tcBdr>
        <a:fill>
          <a:solidFill>
            <a:srgbClr val="738FAF"/>
          </a:solidFill>
        </a:fill>
      </a:tcStyle>
    </a:firstRow>
  </a:tblStyle>
  <a:tblStyle styleId="{33BA23B1-9221-436E-865A-0063620EA4FD}" styleName="">
    <a:tblBg/>
    <a:wholeTbl>
      <a:tcTxStyle b="on" i="on">
        <a:font>
          <a:latin typeface="Bodoni SvtyTwo ITC TT-BookIta"/>
          <a:ea typeface="Bodoni SvtyTwo ITC TT-BookIta"/>
          <a:cs typeface="Bodoni SvtyTwo ITC TT-BookIta"/>
        </a:font>
        <a:srgbClr val="414141"/>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CDCD"/>
          </a:solidFill>
        </a:fill>
      </a:tcStyle>
    </a:wholeTbl>
    <a:band2H>
      <a:tcTxStyle/>
      <a:tcStyle>
        <a:tcBdr/>
        <a:fill>
          <a:solidFill>
            <a:srgbClr val="E8E8E8"/>
          </a:solidFill>
        </a:fill>
      </a:tcStyle>
    </a:band2H>
    <a:firstCol>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14141"/>
          </a:solidFill>
        </a:fill>
      </a:tcStyle>
    </a:firstCol>
    <a:lastRow>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14141"/>
          </a:solidFill>
        </a:fill>
      </a:tcStyle>
    </a:lastRow>
    <a:firstRow>
      <a:tcTxStyle b="on" i="on">
        <a:font>
          <a:latin typeface="Bodoni SvtyTwo ITC TT-BookIta"/>
          <a:ea typeface="Bodoni SvtyTwo ITC TT-BookIta"/>
          <a:cs typeface="Bodoni SvtyTwo ITC TT-BookI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14141"/>
          </a:solidFill>
        </a:fill>
      </a:tcStyle>
    </a:firstRow>
  </a:tblStyle>
  <a:tblStyle styleId="{2708684C-4D16-4618-839F-0558EEFCDFE6}" styleName="">
    <a:tblBg/>
    <a:wholeTbl>
      <a:tcTxStyle b="on" i="on">
        <a:font>
          <a:latin typeface="Bodoni SvtyTwo ITC TT-BookIta"/>
          <a:ea typeface="Bodoni SvtyTwo ITC TT-BookIta"/>
          <a:cs typeface="Bodoni SvtyTwo ITC TT-BookIta"/>
        </a:font>
        <a:srgbClr val="414141"/>
      </a:tcTxStyle>
      <a:tcStyle>
        <a:tcBdr>
          <a:left>
            <a:ln w="12700" cap="flat">
              <a:solidFill>
                <a:srgbClr val="414141"/>
              </a:solidFill>
              <a:prstDash val="solid"/>
              <a:bevel/>
            </a:ln>
          </a:left>
          <a:right>
            <a:ln w="12700" cap="flat">
              <a:solidFill>
                <a:srgbClr val="414141"/>
              </a:solidFill>
              <a:prstDash val="solid"/>
              <a:bevel/>
            </a:ln>
          </a:right>
          <a:top>
            <a:ln w="12700" cap="flat">
              <a:solidFill>
                <a:srgbClr val="414141"/>
              </a:solidFill>
              <a:prstDash val="solid"/>
              <a:bevel/>
            </a:ln>
          </a:top>
          <a:bottom>
            <a:ln w="12700" cap="flat">
              <a:solidFill>
                <a:srgbClr val="414141"/>
              </a:solidFill>
              <a:prstDash val="solid"/>
              <a:bevel/>
            </a:ln>
          </a:bottom>
          <a:insideH>
            <a:ln w="12700" cap="flat">
              <a:solidFill>
                <a:srgbClr val="414141"/>
              </a:solidFill>
              <a:prstDash val="solid"/>
              <a:bevel/>
            </a:ln>
          </a:insideH>
          <a:insideV>
            <a:ln w="12700" cap="flat">
              <a:solidFill>
                <a:srgbClr val="414141"/>
              </a:solidFill>
              <a:prstDash val="solid"/>
              <a:bevel/>
            </a:ln>
          </a:insideV>
        </a:tcBdr>
        <a:fill>
          <a:solidFill>
            <a:srgbClr val="414141">
              <a:alpha val="20000"/>
            </a:srgbClr>
          </a:solidFill>
        </a:fill>
      </a:tcStyle>
    </a:wholeTbl>
    <a:band2H>
      <a:tcTxStyle/>
      <a:tcStyle>
        <a:tcBdr/>
        <a:fill>
          <a:solidFill>
            <a:srgbClr val="FFFFFF"/>
          </a:solidFill>
        </a:fill>
      </a:tcStyle>
    </a:band2H>
    <a:firstCol>
      <a:tcTxStyle b="on" i="on">
        <a:font>
          <a:latin typeface="Bodoni SvtyTwo ITC TT-BookIta"/>
          <a:ea typeface="Bodoni SvtyTwo ITC TT-BookIta"/>
          <a:cs typeface="Bodoni SvtyTwo ITC TT-BookIta"/>
        </a:font>
        <a:srgbClr val="414141"/>
      </a:tcTxStyle>
      <a:tcStyle>
        <a:tcBdr>
          <a:left>
            <a:ln w="12700" cap="flat">
              <a:solidFill>
                <a:srgbClr val="414141"/>
              </a:solidFill>
              <a:prstDash val="solid"/>
              <a:bevel/>
            </a:ln>
          </a:left>
          <a:right>
            <a:ln w="12700" cap="flat">
              <a:solidFill>
                <a:srgbClr val="414141"/>
              </a:solidFill>
              <a:prstDash val="solid"/>
              <a:bevel/>
            </a:ln>
          </a:right>
          <a:top>
            <a:ln w="12700" cap="flat">
              <a:solidFill>
                <a:srgbClr val="414141"/>
              </a:solidFill>
              <a:prstDash val="solid"/>
              <a:bevel/>
            </a:ln>
          </a:top>
          <a:bottom>
            <a:ln w="12700" cap="flat">
              <a:solidFill>
                <a:srgbClr val="414141"/>
              </a:solidFill>
              <a:prstDash val="solid"/>
              <a:bevel/>
            </a:ln>
          </a:bottom>
          <a:insideH>
            <a:ln w="12700" cap="flat">
              <a:solidFill>
                <a:srgbClr val="414141"/>
              </a:solidFill>
              <a:prstDash val="solid"/>
              <a:bevel/>
            </a:ln>
          </a:insideH>
          <a:insideV>
            <a:ln w="12700" cap="flat">
              <a:solidFill>
                <a:srgbClr val="414141"/>
              </a:solidFill>
              <a:prstDash val="solid"/>
              <a:bevel/>
            </a:ln>
          </a:insideV>
        </a:tcBdr>
        <a:fill>
          <a:solidFill>
            <a:srgbClr val="414141">
              <a:alpha val="20000"/>
            </a:srgbClr>
          </a:solidFill>
        </a:fill>
      </a:tcStyle>
    </a:firstCol>
    <a:lastRow>
      <a:tcTxStyle b="on" i="on">
        <a:font>
          <a:latin typeface="Bodoni SvtyTwo ITC TT-BookIta"/>
          <a:ea typeface="Bodoni SvtyTwo ITC TT-BookIta"/>
          <a:cs typeface="Bodoni SvtyTwo ITC TT-BookIta"/>
        </a:font>
        <a:srgbClr val="414141"/>
      </a:tcTxStyle>
      <a:tcStyle>
        <a:tcBdr>
          <a:left>
            <a:ln w="12700" cap="flat">
              <a:solidFill>
                <a:srgbClr val="414141"/>
              </a:solidFill>
              <a:prstDash val="solid"/>
              <a:bevel/>
            </a:ln>
          </a:left>
          <a:right>
            <a:ln w="12700" cap="flat">
              <a:solidFill>
                <a:srgbClr val="414141"/>
              </a:solidFill>
              <a:prstDash val="solid"/>
              <a:bevel/>
            </a:ln>
          </a:right>
          <a:top>
            <a:ln w="50800" cap="flat">
              <a:solidFill>
                <a:srgbClr val="414141"/>
              </a:solidFill>
              <a:prstDash val="solid"/>
              <a:bevel/>
            </a:ln>
          </a:top>
          <a:bottom>
            <a:ln w="12700" cap="flat">
              <a:solidFill>
                <a:srgbClr val="414141"/>
              </a:solidFill>
              <a:prstDash val="solid"/>
              <a:bevel/>
            </a:ln>
          </a:bottom>
          <a:insideH>
            <a:ln w="12700" cap="flat">
              <a:solidFill>
                <a:srgbClr val="414141"/>
              </a:solidFill>
              <a:prstDash val="solid"/>
              <a:bevel/>
            </a:ln>
          </a:insideH>
          <a:insideV>
            <a:ln w="12700" cap="flat">
              <a:solidFill>
                <a:srgbClr val="414141"/>
              </a:solidFill>
              <a:prstDash val="solid"/>
              <a:bevel/>
            </a:ln>
          </a:insideV>
        </a:tcBdr>
        <a:fill>
          <a:noFill/>
        </a:fill>
      </a:tcStyle>
    </a:lastRow>
    <a:firstRow>
      <a:tcTxStyle b="on" i="on">
        <a:font>
          <a:latin typeface="Bodoni SvtyTwo ITC TT-BookIta"/>
          <a:ea typeface="Bodoni SvtyTwo ITC TT-BookIta"/>
          <a:cs typeface="Bodoni SvtyTwo ITC TT-BookIta"/>
        </a:font>
        <a:srgbClr val="414141"/>
      </a:tcTxStyle>
      <a:tcStyle>
        <a:tcBdr>
          <a:left>
            <a:ln w="12700" cap="flat">
              <a:solidFill>
                <a:srgbClr val="414141"/>
              </a:solidFill>
              <a:prstDash val="solid"/>
              <a:bevel/>
            </a:ln>
          </a:left>
          <a:right>
            <a:ln w="12700" cap="flat">
              <a:solidFill>
                <a:srgbClr val="414141"/>
              </a:solidFill>
              <a:prstDash val="solid"/>
              <a:bevel/>
            </a:ln>
          </a:right>
          <a:top>
            <a:ln w="12700" cap="flat">
              <a:solidFill>
                <a:srgbClr val="414141"/>
              </a:solidFill>
              <a:prstDash val="solid"/>
              <a:bevel/>
            </a:ln>
          </a:top>
          <a:bottom>
            <a:ln w="25400" cap="flat">
              <a:solidFill>
                <a:srgbClr val="414141"/>
              </a:solidFill>
              <a:prstDash val="solid"/>
              <a:bevel/>
            </a:ln>
          </a:bottom>
          <a:insideH>
            <a:ln w="12700" cap="flat">
              <a:solidFill>
                <a:srgbClr val="414141"/>
              </a:solidFill>
              <a:prstDash val="solid"/>
              <a:bevel/>
            </a:ln>
          </a:insideH>
          <a:insideV>
            <a:ln w="12700" cap="flat">
              <a:solidFill>
                <a:srgbClr val="414141"/>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80" y="90"/>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930209046"/>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noRot="1" noChangeAspect="1"/>
          </p:cNvSpPr>
          <p:nvPr>
            <p:ph type="sldImg"/>
          </p:nvPr>
        </p:nvSpPr>
        <p:spPr>
          <a:prstGeom prst="rect">
            <a:avLst/>
          </a:prstGeom>
        </p:spPr>
        <p:txBody>
          <a:bodyPr/>
          <a:lstStyle/>
          <a:p>
            <a:pPr lvl="0"/>
            <a:endParaRPr/>
          </a:p>
        </p:txBody>
      </p:sp>
      <p:sp>
        <p:nvSpPr>
          <p:cNvPr id="58" name="Shape 58"/>
          <p:cNvSpPr>
            <a:spLocks noGrp="1"/>
          </p:cNvSpPr>
          <p:nvPr>
            <p:ph type="body" sz="quarter" idx="1"/>
          </p:nvPr>
        </p:nvSpPr>
        <p:spPr>
          <a:prstGeom prst="rect">
            <a:avLst/>
          </a:prstGeom>
        </p:spPr>
        <p:txBody>
          <a:bodyPr/>
          <a:lstStyle>
            <a:lvl1pPr>
              <a:lnSpc>
                <a:spcPct val="117999"/>
              </a:lnSpc>
              <a:defRPr sz="1200">
                <a:latin typeface="Palatino"/>
                <a:ea typeface="Palatino"/>
                <a:cs typeface="Palatino"/>
                <a:sym typeface="Palatino"/>
              </a:defRPr>
            </a:lvl1pPr>
          </a:lstStyle>
          <a:p>
            <a:pPr lvl="0">
              <a:defRPr sz="1800"/>
            </a:pPr>
            <a:r>
              <a:rPr sz="1200"/>
              <a:t>Juist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prstGeom prst="rect">
            <a:avLst/>
          </a:prstGeom>
        </p:spPr>
        <p:txBody>
          <a:bodyPr/>
          <a:lstStyle/>
          <a:p>
            <a:pPr lvl="0"/>
            <a:endParaRPr/>
          </a:p>
        </p:txBody>
      </p:sp>
      <p:sp>
        <p:nvSpPr>
          <p:cNvPr id="152" name="Shape 152"/>
          <p:cNvSpPr>
            <a:spLocks noGrp="1"/>
          </p:cNvSpPr>
          <p:nvPr>
            <p:ph type="body" sz="quarter" idx="1"/>
          </p:nvPr>
        </p:nvSpPr>
        <p:spPr>
          <a:prstGeom prst="rect">
            <a:avLst/>
          </a:prstGeom>
        </p:spPr>
        <p:txBody>
          <a:bodyPr/>
          <a:lstStyle/>
          <a:p>
            <a:pPr lvl="0">
              <a:lnSpc>
                <a:spcPct val="117999"/>
              </a:lnSpc>
              <a:defRPr sz="1800"/>
            </a:pPr>
            <a:r>
              <a:rPr sz="1200">
                <a:latin typeface="Palatino"/>
                <a:ea typeface="Palatino"/>
                <a:cs typeface="Palatino"/>
                <a:sym typeface="Palatino"/>
              </a:rPr>
              <a:t>97% huisartsen zegt informatie over terminale patiënten over te dragen aan HAP. </a:t>
            </a:r>
          </a:p>
          <a:p>
            <a:pPr lvl="0">
              <a:lnSpc>
                <a:spcPct val="117999"/>
              </a:lnSpc>
              <a:defRPr sz="1800"/>
            </a:pPr>
            <a:r>
              <a:rPr sz="1200">
                <a:latin typeface="Palatino"/>
                <a:ea typeface="Palatino"/>
                <a:cs typeface="Palatino"/>
                <a:sym typeface="Palatino"/>
              </a:rPr>
              <a:t>47% van dienstdoende huisartsen geven aan dat informatie over terminale patiënten vaak ontbreekt of niet up to date 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lvl1pPr>
              <a:lnSpc>
                <a:spcPct val="117999"/>
              </a:lnSpc>
              <a:defRPr sz="1200">
                <a:latin typeface="Palatino"/>
                <a:ea typeface="Palatino"/>
                <a:cs typeface="Palatino"/>
                <a:sym typeface="Palatino"/>
              </a:defRPr>
            </a:lvl1pPr>
          </a:lstStyle>
          <a:p>
            <a:pPr lvl="0">
              <a:defRPr sz="1800"/>
            </a:pPr>
            <a:r>
              <a:rPr sz="1200"/>
              <a:t>Antwoord B, terwijl slechts 2 % van de Nederlanders het zkh ziet als een ideale plek om te sterven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prstGeom prst="rect">
            <a:avLst/>
          </a:prstGeom>
        </p:spPr>
        <p:txBody>
          <a:bodyPr/>
          <a:lstStyle/>
          <a:p>
            <a:pPr lvl="0"/>
            <a:endParaRPr/>
          </a:p>
        </p:txBody>
      </p:sp>
      <p:sp>
        <p:nvSpPr>
          <p:cNvPr id="79" name="Shape 79"/>
          <p:cNvSpPr>
            <a:spLocks noGrp="1"/>
          </p:cNvSpPr>
          <p:nvPr>
            <p:ph type="body" sz="quarter" idx="1"/>
          </p:nvPr>
        </p:nvSpPr>
        <p:spPr>
          <a:prstGeom prst="rect">
            <a:avLst/>
          </a:prstGeom>
        </p:spPr>
        <p:txBody>
          <a:bodyPr/>
          <a:lstStyle/>
          <a:p>
            <a:pPr lvl="0">
              <a:lnSpc>
                <a:spcPct val="117999"/>
              </a:lnSpc>
              <a:defRPr sz="1800"/>
            </a:pPr>
            <a:r>
              <a:rPr sz="1200">
                <a:latin typeface="Palatino"/>
                <a:ea typeface="Palatino"/>
                <a:cs typeface="Palatino"/>
                <a:sym typeface="Palatino"/>
              </a:rPr>
              <a:t>Mensen praten over het algemeen niet graag over hun levenseinde om verschillende redenen (angst, hoop op genezing, vertrouwen in geloof). Artsen hebben de neiging om te blijven door behandelen, waaruit patiënten weer (false) hoop putten. Het gesprek over het levenseinde wordt vaak te lang uitgesteld. Terwijl je als arts juist veel kan betekenen in deze fase als je op de hoogte bent van de wensen en visie van je patiënt. Een open gesprek hierover kan leiden tot zorgvuldige en verantwoorde beslissingen over de resterende kwaliteit van leven. De pt krijgt de kans de regie te houden en eigen keuzes te maken. De arts kan ook zijn grenzen aangeven ter voorkoming van misverstanden.</a:t>
            </a:r>
          </a:p>
          <a:p>
            <a:pPr lvl="0">
              <a:lnSpc>
                <a:spcPct val="117999"/>
              </a:lnSpc>
              <a:defRPr sz="1800"/>
            </a:pPr>
            <a:endParaRPr sz="1200">
              <a:latin typeface="Palatino"/>
              <a:ea typeface="Palatino"/>
              <a:cs typeface="Palatino"/>
              <a:sym typeface="Palatino"/>
            </a:endParaRPr>
          </a:p>
          <a:p>
            <a:pPr lvl="0">
              <a:lnSpc>
                <a:spcPct val="117999"/>
              </a:lnSpc>
              <a:defRPr sz="1800"/>
            </a:pPr>
            <a:r>
              <a:rPr sz="1200">
                <a:latin typeface="Palatino"/>
                <a:ea typeface="Palatino"/>
                <a:cs typeface="Palatino"/>
                <a:sym typeface="Palatino"/>
              </a:rPr>
              <a:t>ACP anticipeert op de situatie waarin de patiënt zelf niet meer goed in staat is om zijn wensen aan te geven. Omdat kwetsbare ouderen een grote kans lopen in een toestand te komen waarin zij</a:t>
            </a:r>
          </a:p>
          <a:p>
            <a:pPr lvl="0">
              <a:lnSpc>
                <a:spcPct val="117999"/>
              </a:lnSpc>
              <a:defRPr sz="1800"/>
            </a:pPr>
            <a:r>
              <a:rPr sz="1200">
                <a:latin typeface="Palatino"/>
                <a:ea typeface="Palatino"/>
                <a:cs typeface="Palatino"/>
                <a:sym typeface="Palatino"/>
              </a:rPr>
              <a:t>niet meer in staat zijn om goed te communiceren, is juist bij hen ACP zo belangrijk. (klinische les)</a:t>
            </a:r>
          </a:p>
          <a:p>
            <a:pPr lvl="0">
              <a:lnSpc>
                <a:spcPct val="117999"/>
              </a:lnSpc>
              <a:defRPr sz="1800"/>
            </a:pPr>
            <a:endParaRPr sz="1200">
              <a:latin typeface="Palatino"/>
              <a:ea typeface="Palatino"/>
              <a:cs typeface="Palatino"/>
              <a:sym typeface="Palatino"/>
            </a:endParaRPr>
          </a:p>
          <a:p>
            <a:pPr lvl="0">
              <a:lnSpc>
                <a:spcPct val="117999"/>
              </a:lnSpc>
              <a:defRPr sz="1800"/>
            </a:pPr>
            <a:r>
              <a:rPr sz="1200">
                <a:latin typeface="Palatino"/>
                <a:ea typeface="Palatino"/>
                <a:cs typeface="Palatino"/>
                <a:sym typeface="Palatino"/>
              </a:rPr>
              <a:t>Een recente systematische review heeft aangetoond dat het gebruik van NR-wilsverklaringen het aantal ziekenhuisopnames doet afnemen en de palliatieve zorg of zorg in een hospice doet toenemen.2 Volgens onderzoek dat voornamelijk in de VS is uitgevoerd leiden complexe</a:t>
            </a:r>
          </a:p>
          <a:p>
            <a:pPr lvl="0">
              <a:lnSpc>
                <a:spcPct val="117999"/>
              </a:lnSpc>
              <a:defRPr sz="1800"/>
            </a:pPr>
            <a:r>
              <a:rPr sz="1200">
                <a:latin typeface="Palatino"/>
                <a:ea typeface="Palatino"/>
                <a:cs typeface="Palatino"/>
                <a:sym typeface="Palatino"/>
              </a:rPr>
              <a:t>ACP-interventies tot zorg die beter is afgestemd op de wensen van de patiënt.2,9 Ook zijn er studies die aantonen dat ACP stress, angst en depressie bij de nabestaanden</a:t>
            </a:r>
          </a:p>
          <a:p>
            <a:pPr lvl="0">
              <a:lnSpc>
                <a:spcPct val="117999"/>
              </a:lnSpc>
              <a:defRPr sz="1800"/>
            </a:pPr>
            <a:r>
              <a:rPr sz="1200">
                <a:latin typeface="Palatino"/>
                <a:ea typeface="Palatino"/>
                <a:cs typeface="Palatino"/>
                <a:sym typeface="Palatino"/>
              </a:rPr>
              <a:t>reduceert.9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prstGeom prst="rect">
            <a:avLst/>
          </a:prstGeom>
        </p:spPr>
        <p:txBody>
          <a:bodyPr/>
          <a:lstStyle/>
          <a:p>
            <a:pPr lvl="0"/>
            <a:endParaRPr/>
          </a:p>
        </p:txBody>
      </p:sp>
      <p:sp>
        <p:nvSpPr>
          <p:cNvPr id="91" name="Shape 91"/>
          <p:cNvSpPr>
            <a:spLocks noGrp="1"/>
          </p:cNvSpPr>
          <p:nvPr>
            <p:ph type="body" sz="quarter" idx="1"/>
          </p:nvPr>
        </p:nvSpPr>
        <p:spPr>
          <a:prstGeom prst="rect">
            <a:avLst/>
          </a:prstGeom>
        </p:spPr>
        <p:txBody>
          <a:bodyPr/>
          <a:lstStyle/>
          <a:p>
            <a:pPr lvl="0">
              <a:lnSpc>
                <a:spcPct val="117999"/>
              </a:lnSpc>
              <a:defRPr sz="1800"/>
            </a:pPr>
            <a:r>
              <a:rPr sz="1200" b="1">
                <a:latin typeface="Palatino"/>
                <a:ea typeface="Palatino"/>
                <a:cs typeface="Palatino"/>
                <a:sym typeface="Palatino"/>
              </a:rPr>
              <a:t>Huidige situatie</a:t>
            </a:r>
          </a:p>
          <a:p>
            <a:pPr lvl="0">
              <a:lnSpc>
                <a:spcPct val="117999"/>
              </a:lnSpc>
              <a:defRPr sz="1800"/>
            </a:pPr>
            <a:r>
              <a:rPr sz="1200">
                <a:latin typeface="Palatino"/>
                <a:ea typeface="Palatino"/>
                <a:cs typeface="Palatino"/>
                <a:sym typeface="Palatino"/>
              </a:rPr>
              <a:t>- Hoe is de gezondheidstoestand? En waarom is dit gesprek juist nu al belangrijk?</a:t>
            </a:r>
          </a:p>
          <a:p>
            <a:pPr lvl="0">
              <a:lnSpc>
                <a:spcPct val="117999"/>
              </a:lnSpc>
              <a:defRPr sz="1800"/>
            </a:pPr>
            <a:r>
              <a:rPr sz="1200">
                <a:latin typeface="Palatino"/>
                <a:ea typeface="Palatino"/>
                <a:cs typeface="Palatino"/>
                <a:sym typeface="Palatino"/>
              </a:rPr>
              <a:t>- Hoe is de verwachting van het beloop van de ziekte? Wat staat de patiënt te wachten?</a:t>
            </a:r>
          </a:p>
          <a:p>
            <a:pPr lvl="0">
              <a:lnSpc>
                <a:spcPct val="117999"/>
              </a:lnSpc>
              <a:defRPr sz="1800"/>
            </a:pPr>
            <a:r>
              <a:rPr sz="1200">
                <a:latin typeface="Palatino"/>
                <a:ea typeface="Palatino"/>
                <a:cs typeface="Palatino"/>
                <a:sym typeface="Palatino"/>
              </a:rPr>
              <a:t>- Welke klachten/complicaties zullen hoogstwaarschijnlijk optreden?</a:t>
            </a:r>
          </a:p>
          <a:p>
            <a:pPr lvl="0">
              <a:lnSpc>
                <a:spcPct val="117999"/>
              </a:lnSpc>
              <a:defRPr sz="1800"/>
            </a:pPr>
            <a:r>
              <a:rPr sz="1200">
                <a:latin typeface="Palatino"/>
                <a:ea typeface="Palatino"/>
                <a:cs typeface="Palatino"/>
                <a:sym typeface="Palatino"/>
              </a:rPr>
              <a:t>- Wat kan de patiënt doen om deze te verminderen? Wat kan de arts doen? En wat zou de patiënt willen als deze klachten/complicaties zich voordoen?</a:t>
            </a:r>
          </a:p>
          <a:p>
            <a:pPr lvl="0">
              <a:lnSpc>
                <a:spcPct val="117999"/>
              </a:lnSpc>
              <a:defRPr sz="1800"/>
            </a:pPr>
            <a:r>
              <a:rPr sz="1200">
                <a:latin typeface="Palatino"/>
                <a:ea typeface="Palatino"/>
                <a:cs typeface="Palatino"/>
                <a:sym typeface="Palatino"/>
              </a:rPr>
              <a:t>- Hoe zal de patiënt zich de komende periode voelen? Welke psychische spanningen kunnen zich voordoen?</a:t>
            </a:r>
          </a:p>
          <a:p>
            <a:pPr lvl="0">
              <a:lnSpc>
                <a:spcPct val="117999"/>
              </a:lnSpc>
              <a:defRPr sz="1800"/>
            </a:pPr>
            <a:r>
              <a:rPr sz="1200">
                <a:latin typeface="Palatino"/>
                <a:ea typeface="Palatino"/>
                <a:cs typeface="Palatino"/>
                <a:sym typeface="Palatino"/>
              </a:rPr>
              <a:t>- Valt er iets te zeggen over de geschatte levensduur? Bedenk hoe concreet u daarover moet en kunt zijn.</a:t>
            </a:r>
          </a:p>
          <a:p>
            <a:pPr lvl="0">
              <a:lnSpc>
                <a:spcPct val="117999"/>
              </a:lnSpc>
              <a:defRPr sz="1800"/>
            </a:pPr>
            <a:r>
              <a:rPr sz="1200">
                <a:latin typeface="Palatino"/>
                <a:ea typeface="Palatino"/>
                <a:cs typeface="Palatino"/>
                <a:sym typeface="Palatino"/>
              </a:rPr>
              <a:t>- Is er behoefte aan geestelijke ondersteuning?</a:t>
            </a:r>
          </a:p>
          <a:p>
            <a:pPr lvl="0">
              <a:lnSpc>
                <a:spcPct val="117999"/>
              </a:lnSpc>
              <a:defRPr sz="1800"/>
            </a:pPr>
            <a:r>
              <a:rPr sz="1200">
                <a:latin typeface="Palatino"/>
                <a:ea typeface="Palatino"/>
                <a:cs typeface="Palatino"/>
                <a:sym typeface="Palatino"/>
              </a:rPr>
              <a:t>- Hoe is de eventuele partner/naaste(n) van de patiënt betrokken?</a:t>
            </a:r>
          </a:p>
          <a:p>
            <a:pPr lvl="0">
              <a:lnSpc>
                <a:spcPct val="117999"/>
              </a:lnSpc>
              <a:defRPr sz="1800"/>
            </a:pPr>
            <a:endParaRPr sz="1200" b="1">
              <a:latin typeface="Palatino"/>
              <a:ea typeface="Palatino"/>
              <a:cs typeface="Palatino"/>
              <a:sym typeface="Palatino"/>
            </a:endParaRPr>
          </a:p>
          <a:p>
            <a:pPr lvl="0">
              <a:lnSpc>
                <a:spcPct val="117999"/>
              </a:lnSpc>
              <a:defRPr sz="1800"/>
            </a:pPr>
            <a:r>
              <a:rPr sz="1200" b="1">
                <a:latin typeface="Palatino"/>
                <a:ea typeface="Palatino"/>
                <a:cs typeface="Palatino"/>
                <a:sym typeface="Palatino"/>
              </a:rPr>
              <a:t>Waar maakt de patiënt zich zorgen over?</a:t>
            </a:r>
            <a:endParaRPr sz="1200">
              <a:latin typeface="Palatino"/>
              <a:ea typeface="Palatino"/>
              <a:cs typeface="Palatino"/>
              <a:sym typeface="Palatino"/>
            </a:endParaRPr>
          </a:p>
          <a:p>
            <a:pPr lvl="0">
              <a:lnSpc>
                <a:spcPct val="117999"/>
              </a:lnSpc>
              <a:defRPr sz="1800"/>
            </a:pPr>
            <a:r>
              <a:rPr sz="1200">
                <a:latin typeface="Palatino"/>
                <a:ea typeface="Palatino"/>
                <a:cs typeface="Palatino"/>
                <a:sym typeface="Palatino"/>
              </a:rPr>
              <a:t>- Voor welk lijden is hij bang? Waarom?</a:t>
            </a:r>
          </a:p>
          <a:p>
            <a:pPr lvl="0">
              <a:lnSpc>
                <a:spcPct val="117999"/>
              </a:lnSpc>
              <a:defRPr sz="1800"/>
            </a:pPr>
            <a:r>
              <a:rPr sz="1200">
                <a:latin typeface="Palatino"/>
                <a:ea typeface="Palatino"/>
                <a:cs typeface="Palatino"/>
                <a:sym typeface="Palatino"/>
              </a:rPr>
              <a:t>- Wat wil hij beslist niet meemaken en waarom?</a:t>
            </a:r>
          </a:p>
          <a:p>
            <a:pPr lvl="0">
              <a:lnSpc>
                <a:spcPct val="117999"/>
              </a:lnSpc>
              <a:defRPr sz="1800"/>
            </a:pPr>
            <a:r>
              <a:rPr sz="1200">
                <a:latin typeface="Palatino"/>
                <a:ea typeface="Palatino"/>
                <a:cs typeface="Palatino"/>
                <a:sym typeface="Palatino"/>
              </a:rPr>
              <a:t>- Heeft het lijden dat de patiënt vreest te maken met ervaringen in eigen omgeving?</a:t>
            </a:r>
          </a:p>
          <a:p>
            <a:pPr lvl="0">
              <a:lnSpc>
                <a:spcPct val="117999"/>
              </a:lnSpc>
              <a:defRPr sz="1800"/>
            </a:pPr>
            <a:endParaRPr sz="1200">
              <a:latin typeface="Palatino"/>
              <a:ea typeface="Palatino"/>
              <a:cs typeface="Palatino"/>
              <a:sym typeface="Palatino"/>
            </a:endParaRPr>
          </a:p>
          <a:p>
            <a:pPr lvl="0">
              <a:lnSpc>
                <a:spcPct val="117999"/>
              </a:lnSpc>
              <a:defRPr sz="1800"/>
            </a:pPr>
            <a:r>
              <a:rPr sz="1200" b="1">
                <a:latin typeface="Palatino"/>
                <a:ea typeface="Palatino"/>
                <a:cs typeface="Palatino"/>
                <a:sym typeface="Palatino"/>
              </a:rPr>
              <a:t>Mogelijke en onmogelijke behandelingen</a:t>
            </a:r>
          </a:p>
          <a:p>
            <a:pPr lvl="0">
              <a:lnSpc>
                <a:spcPct val="117999"/>
              </a:lnSpc>
              <a:defRPr sz="1800"/>
            </a:pPr>
            <a:r>
              <a:rPr sz="1200">
                <a:latin typeface="Palatino"/>
                <a:ea typeface="Palatino"/>
                <a:cs typeface="Palatino"/>
                <a:sym typeface="Palatino"/>
              </a:rPr>
              <a:t>- Welke medische mogelijkheden zijn er nog voor het behandelen en verlichten van klachten? En welke mogelijkheden voor het verlengen van het leven?</a:t>
            </a:r>
          </a:p>
          <a:p>
            <a:pPr lvl="0">
              <a:lnSpc>
                <a:spcPct val="117999"/>
              </a:lnSpc>
              <a:defRPr sz="1800"/>
            </a:pPr>
            <a:r>
              <a:rPr sz="1200">
                <a:latin typeface="Palatino"/>
                <a:ea typeface="Palatino"/>
                <a:cs typeface="Palatino"/>
                <a:sym typeface="Palatino"/>
              </a:rPr>
              <a:t>- Wat kan daarmee worden bereikt en hoe snel?</a:t>
            </a:r>
          </a:p>
          <a:p>
            <a:pPr lvl="0">
              <a:lnSpc>
                <a:spcPct val="117999"/>
              </a:lnSpc>
              <a:defRPr sz="1800"/>
            </a:pPr>
            <a:r>
              <a:rPr sz="1200">
                <a:latin typeface="Palatino"/>
                <a:ea typeface="Palatino"/>
                <a:cs typeface="Palatino"/>
                <a:sym typeface="Palatino"/>
              </a:rPr>
              <a:t>- Zijn er behandelingen die medisch zinloos zijn of kunnen worden? Zo ja, waarom? Benoem ook wat er gebeurt als u niet meer zult behandelen en wat dan de kwaliteit van leven van de patiënt zal zijn.</a:t>
            </a:r>
          </a:p>
          <a:p>
            <a:pPr lvl="0">
              <a:lnSpc>
                <a:spcPct val="117999"/>
              </a:lnSpc>
              <a:defRPr sz="1800"/>
            </a:pPr>
            <a:r>
              <a:rPr sz="1200">
                <a:latin typeface="Palatino"/>
                <a:ea typeface="Palatino"/>
                <a:cs typeface="Palatino"/>
                <a:sym typeface="Palatino"/>
              </a:rPr>
              <a:t>- Wat zijn de voordelen en nadelen van de mogelijkheden die er nog zijn?</a:t>
            </a:r>
          </a:p>
          <a:p>
            <a:pPr lvl="0">
              <a:lnSpc>
                <a:spcPct val="117999"/>
              </a:lnSpc>
              <a:defRPr sz="1800"/>
            </a:pPr>
            <a:r>
              <a:rPr sz="1200">
                <a:latin typeface="Palatino"/>
                <a:ea typeface="Palatino"/>
                <a:cs typeface="Palatino"/>
                <a:sym typeface="Palatino"/>
              </a:rPr>
              <a:t>- Hoe verwacht u dat deze behandelingen voor de patiënt zullen verlopen?</a:t>
            </a:r>
          </a:p>
          <a:p>
            <a:pPr lvl="0">
              <a:lnSpc>
                <a:spcPct val="117999"/>
              </a:lnSpc>
              <a:defRPr sz="1800"/>
            </a:pPr>
            <a:r>
              <a:rPr sz="1200">
                <a:latin typeface="Palatino"/>
                <a:ea typeface="Palatino"/>
                <a:cs typeface="Palatino"/>
                <a:sym typeface="Palatino"/>
              </a:rPr>
              <a:t>- Hoe belastend kunnen deze behandelingen zijn voor de patiënt?</a:t>
            </a:r>
          </a:p>
          <a:p>
            <a:pPr lvl="0">
              <a:lnSpc>
                <a:spcPct val="117999"/>
              </a:lnSpc>
              <a:defRPr sz="1800"/>
            </a:pPr>
            <a:r>
              <a:rPr sz="1200">
                <a:latin typeface="Palatino"/>
                <a:ea typeface="Palatino"/>
                <a:cs typeface="Palatino"/>
                <a:sym typeface="Palatino"/>
              </a:rPr>
              <a:t>- Wat zijn de gevolgen als de patiënt een behandeling weigert?</a:t>
            </a:r>
          </a:p>
          <a:p>
            <a:pPr lvl="0">
              <a:lnSpc>
                <a:spcPct val="117999"/>
              </a:lnSpc>
              <a:defRPr sz="1800"/>
            </a:pPr>
            <a:r>
              <a:rPr sz="1200">
                <a:latin typeface="Palatino"/>
                <a:ea typeface="Palatino"/>
                <a:cs typeface="Palatino"/>
                <a:sym typeface="Palatino"/>
              </a:rPr>
              <a:t>- Overweegt de patiënt zelf te stoppen met eten en drinken?</a:t>
            </a:r>
          </a:p>
          <a:p>
            <a:pPr lvl="0">
              <a:lnSpc>
                <a:spcPct val="117999"/>
              </a:lnSpc>
              <a:defRPr sz="1800"/>
            </a:pPr>
            <a:r>
              <a:rPr sz="1200">
                <a:latin typeface="Palatino"/>
                <a:ea typeface="Palatino"/>
                <a:cs typeface="Palatino"/>
                <a:sym typeface="Palatino"/>
              </a:rPr>
              <a:t>- Heeft de patiënt (schriftelijk) vastgelegd in welke situatie(s) hij wel of niet behandeld of gereanimeerd wil worden? Zo ja: is deze wilsverklaring duidelijk geformuleerd? Is er een vertegenwoordiger benoemd? </a:t>
            </a:r>
          </a:p>
          <a:p>
            <a:pPr lvl="0">
              <a:lnSpc>
                <a:spcPct val="117999"/>
              </a:lnSpc>
              <a:defRPr sz="1800"/>
            </a:pPr>
            <a:endParaRPr sz="1200">
              <a:latin typeface="Palatino"/>
              <a:ea typeface="Palatino"/>
              <a:cs typeface="Palatino"/>
              <a:sym typeface="Palatino"/>
            </a:endParaRPr>
          </a:p>
          <a:p>
            <a:pPr lvl="0">
              <a:lnSpc>
                <a:spcPct val="117999"/>
              </a:lnSpc>
              <a:defRPr sz="1800"/>
            </a:pPr>
            <a:r>
              <a:rPr sz="1200" b="1">
                <a:latin typeface="Palatino"/>
                <a:ea typeface="Palatino"/>
                <a:cs typeface="Palatino"/>
                <a:sym typeface="Palatino"/>
              </a:rPr>
              <a:t>Waar wil de patiënt sterven?</a:t>
            </a:r>
            <a:endParaRPr sz="1200">
              <a:latin typeface="Palatino"/>
              <a:ea typeface="Palatino"/>
              <a:cs typeface="Palatino"/>
              <a:sym typeface="Palatino"/>
            </a:endParaRPr>
          </a:p>
          <a:p>
            <a:pPr lvl="0">
              <a:lnSpc>
                <a:spcPct val="117999"/>
              </a:lnSpc>
              <a:defRPr sz="1800"/>
            </a:pPr>
            <a:r>
              <a:rPr sz="1200">
                <a:latin typeface="Palatino"/>
                <a:ea typeface="Palatino"/>
                <a:cs typeface="Palatino"/>
                <a:sym typeface="Palatino"/>
              </a:rPr>
              <a:t>- Op welke plek wil de patiënt het liefst sterven?</a:t>
            </a:r>
          </a:p>
          <a:p>
            <a:pPr lvl="0">
              <a:lnSpc>
                <a:spcPct val="117999"/>
              </a:lnSpc>
              <a:defRPr sz="1800"/>
            </a:pPr>
            <a:r>
              <a:rPr sz="1200">
                <a:latin typeface="Palatino"/>
                <a:ea typeface="Palatino"/>
                <a:cs typeface="Palatino"/>
                <a:sym typeface="Palatino"/>
              </a:rPr>
              <a:t>- Kan de patiënt onder alle omstandigheden thuis blijven? Welke maatregelen zijn dan nodig? Hoe wordt dat geregeld en door wie?</a:t>
            </a:r>
          </a:p>
          <a:p>
            <a:pPr lvl="0">
              <a:lnSpc>
                <a:spcPct val="117999"/>
              </a:lnSpc>
              <a:defRPr sz="1800"/>
            </a:pPr>
            <a:r>
              <a:rPr sz="1200">
                <a:latin typeface="Palatino"/>
                <a:ea typeface="Palatino"/>
                <a:cs typeface="Palatino"/>
                <a:sym typeface="Palatino"/>
              </a:rPr>
              <a:t>- Is er een kans dat de patiënt wordt opgenomen in het ziekenhuis, verpleeghuis of hospice?</a:t>
            </a:r>
          </a:p>
          <a:p>
            <a:pPr lvl="0">
              <a:lnSpc>
                <a:spcPct val="117999"/>
              </a:lnSpc>
              <a:defRPr sz="1800"/>
            </a:pPr>
            <a:r>
              <a:rPr sz="1200">
                <a:latin typeface="Palatino"/>
                <a:ea typeface="Palatino"/>
                <a:cs typeface="Palatino"/>
                <a:sym typeface="Palatino"/>
              </a:rPr>
              <a:t>- Zijn de afspraken met de patiënt en zijn wensen opgetekend in het dossier? Draag deze informatie ook schriftelijk over bij een opname in het ziekenhuis, verpleeghuis of hospice.</a:t>
            </a:r>
          </a:p>
          <a:p>
            <a:pPr lvl="0">
              <a:lnSpc>
                <a:spcPct val="117999"/>
              </a:lnSpc>
              <a:defRPr sz="1800"/>
            </a:pPr>
            <a:r>
              <a:rPr sz="1200">
                <a:latin typeface="Palatino"/>
                <a:ea typeface="Palatino"/>
                <a:cs typeface="Palatino"/>
                <a:sym typeface="Palatino"/>
              </a:rPr>
              <a:t>- Is er een (schriftelijk) euthanasieverzoek of zijn er andere verklaringen?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prstGeom prst="rect">
            <a:avLst/>
          </a:prstGeom>
        </p:spPr>
        <p:txBody>
          <a:bodyPr/>
          <a:lstStyle/>
          <a:p>
            <a:pPr lvl="0"/>
            <a:endParaRPr/>
          </a:p>
        </p:txBody>
      </p:sp>
      <p:sp>
        <p:nvSpPr>
          <p:cNvPr id="96" name="Shape 96"/>
          <p:cNvSpPr>
            <a:spLocks noGrp="1"/>
          </p:cNvSpPr>
          <p:nvPr>
            <p:ph type="body" sz="quarter" idx="1"/>
          </p:nvPr>
        </p:nvSpPr>
        <p:spPr>
          <a:prstGeom prst="rect">
            <a:avLst/>
          </a:prstGeom>
        </p:spPr>
        <p:txBody>
          <a:bodyPr/>
          <a:lstStyle/>
          <a:p>
            <a:pPr lvl="0">
              <a:lnSpc>
                <a:spcPct val="117999"/>
              </a:lnSpc>
              <a:defRPr sz="1800"/>
            </a:pPr>
            <a:r>
              <a:rPr sz="1200" b="1">
                <a:latin typeface="Palatino"/>
                <a:ea typeface="Palatino"/>
                <a:cs typeface="Palatino"/>
                <a:sym typeface="Palatino"/>
              </a:rPr>
              <a:t>Wettelijke vertegenwoordiger</a:t>
            </a:r>
          </a:p>
          <a:p>
            <a:pPr lvl="1">
              <a:lnSpc>
                <a:spcPct val="117999"/>
              </a:lnSpc>
              <a:defRPr sz="1800"/>
            </a:pPr>
            <a:r>
              <a:rPr sz="1200">
                <a:latin typeface="Palatino"/>
                <a:ea typeface="Palatino"/>
                <a:cs typeface="Palatino"/>
                <a:sym typeface="Palatino"/>
              </a:rPr>
              <a:t>Indien patient niet meer is staat is zijn eigen belangen te behartigen</a:t>
            </a:r>
          </a:p>
          <a:p>
            <a:pPr lvl="1">
              <a:lnSpc>
                <a:spcPct val="117999"/>
              </a:lnSpc>
              <a:defRPr sz="1800"/>
            </a:pPr>
            <a:endParaRPr sz="1200">
              <a:latin typeface="Palatino"/>
              <a:ea typeface="Palatino"/>
              <a:cs typeface="Palatino"/>
              <a:sym typeface="Palatino"/>
            </a:endParaRPr>
          </a:p>
          <a:p>
            <a:pPr lvl="1">
              <a:lnSpc>
                <a:spcPct val="117999"/>
              </a:lnSpc>
              <a:defRPr sz="1800"/>
            </a:pPr>
            <a:r>
              <a:rPr sz="1200">
                <a:latin typeface="Palatino"/>
                <a:ea typeface="Palatino"/>
                <a:cs typeface="Palatino"/>
                <a:sym typeface="Palatino"/>
              </a:rPr>
              <a:t>Verklaringen moeten altijd voorzien zijn van een datum en handtekening. Daarnaast moeten ze altijd besproken worden met patient, ter voorkoming van misverstanden. </a:t>
            </a:r>
          </a:p>
          <a:p>
            <a:pPr lvl="0">
              <a:lnSpc>
                <a:spcPct val="117999"/>
              </a:lnSpc>
              <a:defRPr sz="1800"/>
            </a:pPr>
            <a:endParaRPr sz="1200">
              <a:latin typeface="Palatino"/>
              <a:ea typeface="Palatino"/>
              <a:cs typeface="Palatino"/>
              <a:sym typeface="Palatino"/>
            </a:endParaRPr>
          </a:p>
          <a:p>
            <a:pPr lvl="0">
              <a:lnSpc>
                <a:spcPct val="117999"/>
              </a:lnSpc>
              <a:defRPr sz="1800"/>
            </a:pPr>
            <a:r>
              <a:rPr sz="1200" b="1">
                <a:latin typeface="Palatino"/>
                <a:ea typeface="Palatino"/>
                <a:cs typeface="Palatino"/>
                <a:sym typeface="Palatino"/>
              </a:rPr>
              <a:t>Behandelverbod: </a:t>
            </a:r>
            <a:r>
              <a:rPr sz="1200">
                <a:latin typeface="Palatino"/>
                <a:ea typeface="Palatino"/>
                <a:cs typeface="Palatino"/>
                <a:sym typeface="Palatino"/>
              </a:rPr>
              <a:t>niet reanimeren, niet beademen, niet naar zkh of geen AB, kunstmatige voeding/vocht</a:t>
            </a:r>
          </a:p>
          <a:p>
            <a:pPr lvl="0">
              <a:lnSpc>
                <a:spcPct val="117999"/>
              </a:lnSpc>
              <a:defRPr sz="1800"/>
            </a:pPr>
            <a:endParaRPr sz="1200">
              <a:latin typeface="Palatino"/>
              <a:ea typeface="Palatino"/>
              <a:cs typeface="Palatino"/>
              <a:sym typeface="Palatino"/>
            </a:endParaRPr>
          </a:p>
          <a:p>
            <a:pPr lvl="0">
              <a:lnSpc>
                <a:spcPct val="117999"/>
              </a:lnSpc>
              <a:defRPr sz="1800"/>
            </a:pPr>
            <a:r>
              <a:rPr sz="1200" b="1">
                <a:latin typeface="Palatino"/>
                <a:ea typeface="Palatino"/>
                <a:cs typeface="Palatino"/>
                <a:sym typeface="Palatino"/>
              </a:rPr>
              <a:t>Levenswensverklaring: </a:t>
            </a:r>
            <a:r>
              <a:rPr sz="1200">
                <a:latin typeface="Palatino"/>
                <a:ea typeface="Palatino"/>
                <a:cs typeface="Palatino"/>
                <a:sym typeface="Palatino"/>
              </a:rPr>
              <a:t>NPV levenswensverklaring: pt geeft aan wie zijn wettelijk vertegenwoordiger is. Pt wil zo goed mogelijke medische/vpk zorg. Indien sterven nabij is wil hij geen levensverlengende handelingen meer. Patiënt wijst actieve levensbeeindiging af.</a:t>
            </a:r>
          </a:p>
          <a:p>
            <a:pPr lvl="0">
              <a:lnSpc>
                <a:spcPct val="117999"/>
              </a:lnSpc>
              <a:defRPr sz="1800"/>
            </a:pPr>
            <a:r>
              <a:rPr sz="1200">
                <a:latin typeface="Palatino"/>
                <a:ea typeface="Palatino"/>
                <a:cs typeface="Palatino"/>
                <a:sym typeface="Palatino"/>
              </a:rPr>
              <a:t>Zorgverklaring: geeft aan welke medische handelingen een pt wel of niet wil</a:t>
            </a:r>
            <a:endParaRPr sz="1200" baseline="28333">
              <a:latin typeface="Palatino"/>
              <a:ea typeface="Palatino"/>
              <a:cs typeface="Palatino"/>
              <a:sym typeface="Palatino"/>
            </a:endParaRPr>
          </a:p>
          <a:p>
            <a:pPr lvl="0">
              <a:lnSpc>
                <a:spcPct val="117999"/>
              </a:lnSpc>
              <a:defRPr sz="1800"/>
            </a:pPr>
            <a:endParaRPr sz="1200" baseline="28333">
              <a:latin typeface="Palatino"/>
              <a:ea typeface="Palatino"/>
              <a:cs typeface="Palatino"/>
              <a:sym typeface="Palatino"/>
            </a:endParaRPr>
          </a:p>
          <a:p>
            <a:pPr lvl="0">
              <a:lnSpc>
                <a:spcPct val="117999"/>
              </a:lnSpc>
              <a:defRPr sz="1800"/>
            </a:pPr>
            <a:endParaRPr sz="1200" baseline="28333">
              <a:latin typeface="Palatino"/>
              <a:ea typeface="Palatino"/>
              <a:cs typeface="Palatino"/>
              <a:sym typeface="Palatino"/>
            </a:endParaRPr>
          </a:p>
          <a:p>
            <a:pPr lvl="0">
              <a:lnSpc>
                <a:spcPct val="117999"/>
              </a:lnSpc>
              <a:defRPr sz="1800"/>
            </a:pPr>
            <a:r>
              <a:rPr sz="1200" b="1">
                <a:latin typeface="Palatino"/>
                <a:ea typeface="Palatino"/>
                <a:cs typeface="Palatino"/>
                <a:sym typeface="Palatino"/>
              </a:rPr>
              <a:t>Euthanasieverklaring/verzoek: </a:t>
            </a:r>
            <a:r>
              <a:rPr sz="1200">
                <a:latin typeface="Palatino"/>
                <a:ea typeface="Palatino"/>
                <a:cs typeface="Palatino"/>
                <a:sym typeface="Palatino"/>
              </a:rPr>
              <a:t>mag zowel schriftelijk  als mondeling. Patient moet duidelijk maken waarom zijn lijden ondraaglijk is en soms wat waardig sterven voor hem betekent. Mag ook een verzoek zijn voor te zijner tijd.</a:t>
            </a:r>
          </a:p>
          <a:p>
            <a:pPr lvl="0">
              <a:lnSpc>
                <a:spcPct val="117999"/>
              </a:lnSpc>
              <a:defRPr sz="1800"/>
            </a:pPr>
            <a:endParaRPr sz="1200">
              <a:latin typeface="Palatino"/>
              <a:ea typeface="Palatino"/>
              <a:cs typeface="Palatino"/>
              <a:sym typeface="Palatino"/>
            </a:endParaRPr>
          </a:p>
          <a:p>
            <a:pPr lvl="0">
              <a:lnSpc>
                <a:spcPct val="117999"/>
              </a:lnSpc>
              <a:defRPr sz="1800"/>
            </a:pPr>
            <a:r>
              <a:rPr sz="1200">
                <a:latin typeface="Palatino"/>
                <a:ea typeface="Palatino"/>
                <a:cs typeface="Palatino"/>
                <a:sym typeface="Palatino"/>
              </a:rPr>
              <a:t>Enorm veel online aanbod in formatie voor patient en naasten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prstGeom prst="rect">
            <a:avLst/>
          </a:prstGeom>
        </p:spPr>
        <p:txBody>
          <a:bodyPr/>
          <a:lstStyle/>
          <a:p>
            <a:pPr lvl="0"/>
            <a:endParaRPr/>
          </a:p>
        </p:txBody>
      </p:sp>
      <p:sp>
        <p:nvSpPr>
          <p:cNvPr id="107" name="Shape 107"/>
          <p:cNvSpPr>
            <a:spLocks noGrp="1"/>
          </p:cNvSpPr>
          <p:nvPr>
            <p:ph type="body" sz="quarter" idx="1"/>
          </p:nvPr>
        </p:nvSpPr>
        <p:spPr>
          <a:prstGeom prst="rect">
            <a:avLst/>
          </a:prstGeom>
        </p:spPr>
        <p:txBody>
          <a:bodyPr/>
          <a:lstStyle/>
          <a:p>
            <a:pPr lvl="0" defTabSz="914400">
              <a:lnSpc>
                <a:spcPct val="100000"/>
              </a:lnSpc>
              <a:defRPr sz="1800"/>
            </a:pPr>
            <a:r>
              <a:rPr sz="1200" b="1">
                <a:latin typeface="Palatino"/>
                <a:ea typeface="Palatino"/>
                <a:cs typeface="Palatino"/>
                <a:sym typeface="Palatino"/>
              </a:rPr>
              <a:t>De uitkomst bij ouderen van reanimatie na circulatiestilstand buiten het ziekenhuis (OHCA) is als volgt:</a:t>
            </a:r>
          </a:p>
          <a:p>
            <a:pPr lvl="0" defTabSz="914400">
              <a:lnSpc>
                <a:spcPct val="100000"/>
              </a:lnSpc>
              <a:defRPr sz="1800"/>
            </a:pPr>
            <a:r>
              <a:rPr sz="1200">
                <a:latin typeface="Palatino"/>
                <a:ea typeface="Palatino"/>
                <a:cs typeface="Palatino"/>
                <a:sym typeface="Palatino"/>
              </a:rPr>
              <a:t>- &gt;70jaar: 2,4-14%  verlaat levend het ziekenhuis, 1,2-5,7% houdt geen tot milde neurologische schade, overige helft ernstige neurologische schade</a:t>
            </a:r>
          </a:p>
          <a:p>
            <a:pPr lvl="0" defTabSz="914400">
              <a:lnSpc>
                <a:spcPct val="100000"/>
              </a:lnSpc>
              <a:defRPr sz="1800"/>
            </a:pPr>
            <a:r>
              <a:rPr sz="1200">
                <a:latin typeface="Palatino"/>
                <a:ea typeface="Palatino"/>
                <a:cs typeface="Palatino"/>
                <a:sym typeface="Palatino"/>
              </a:rPr>
              <a:t>- &gt;80jr:  3,3 tot 9,4% verlaat levend het ziekenhuis;</a:t>
            </a:r>
          </a:p>
          <a:p>
            <a:pPr lvl="0" defTabSz="914400">
              <a:lnSpc>
                <a:spcPct val="100000"/>
              </a:lnSpc>
              <a:defRPr sz="1800"/>
            </a:pPr>
            <a:r>
              <a:rPr sz="1200">
                <a:latin typeface="Palatino"/>
                <a:ea typeface="Palatino"/>
                <a:cs typeface="Palatino"/>
                <a:sym typeface="Palatino"/>
              </a:rPr>
              <a:t> </a:t>
            </a:r>
          </a:p>
          <a:p>
            <a:pPr lvl="0" defTabSz="914400">
              <a:lnSpc>
                <a:spcPct val="100000"/>
              </a:lnSpc>
              <a:defRPr sz="1800"/>
            </a:pPr>
            <a:r>
              <a:rPr sz="1200" b="1">
                <a:latin typeface="Palatino"/>
                <a:ea typeface="Palatino"/>
                <a:cs typeface="Palatino"/>
                <a:sym typeface="Palatino"/>
              </a:rPr>
              <a:t>Reanimatie na circulatiestilstand in het ziekenhuis</a:t>
            </a:r>
          </a:p>
          <a:p>
            <a:pPr lvl="0" defTabSz="914400">
              <a:lnSpc>
                <a:spcPct val="100000"/>
              </a:lnSpc>
              <a:defRPr sz="1800"/>
            </a:pPr>
            <a:r>
              <a:rPr sz="1200">
                <a:latin typeface="Palatino"/>
                <a:ea typeface="Palatino"/>
                <a:cs typeface="Palatino"/>
                <a:sym typeface="Palatino"/>
              </a:rPr>
              <a:t>- &gt; 70jaar: 5,9 - 32,7% verlaat levend het ziekenhuis, 17% houdt geen tot milde neurologische</a:t>
            </a:r>
          </a:p>
          <a:p>
            <a:pPr lvl="0" defTabSz="914400">
              <a:lnSpc>
                <a:spcPct val="100000"/>
              </a:lnSpc>
              <a:defRPr sz="1800"/>
            </a:pPr>
            <a:r>
              <a:rPr sz="1200">
                <a:latin typeface="Palatino"/>
                <a:ea typeface="Palatino"/>
                <a:cs typeface="Palatino"/>
                <a:sym typeface="Palatino"/>
              </a:rPr>
              <a:t>schade over </a:t>
            </a:r>
          </a:p>
          <a:p>
            <a:pPr lvl="0" defTabSz="914400">
              <a:lnSpc>
                <a:spcPct val="100000"/>
              </a:lnSpc>
              <a:defRPr sz="1800"/>
            </a:pPr>
            <a:r>
              <a:rPr sz="1200">
                <a:latin typeface="Palatino"/>
                <a:ea typeface="Palatino"/>
                <a:cs typeface="Palatino"/>
                <a:sym typeface="Palatino"/>
              </a:rPr>
              <a:t>- &gt; 80jaar: 11 - 17% verlaat levend ziekenhuis</a:t>
            </a:r>
          </a:p>
          <a:p>
            <a:pPr lvl="0" defTabSz="914400">
              <a:lnSpc>
                <a:spcPct val="100000"/>
              </a:lnSpc>
              <a:defRPr sz="1800"/>
            </a:pPr>
            <a:endParaRPr sz="1200">
              <a:latin typeface="Palatino"/>
              <a:ea typeface="Palatino"/>
              <a:cs typeface="Palatino"/>
              <a:sym typeface="Palatino"/>
            </a:endParaRPr>
          </a:p>
          <a:p>
            <a:pPr lvl="0" defTabSz="914400">
              <a:lnSpc>
                <a:spcPct val="100000"/>
              </a:lnSpc>
              <a:defRPr sz="1800"/>
            </a:pPr>
            <a:r>
              <a:rPr sz="1200">
                <a:latin typeface="Palatino"/>
                <a:ea typeface="Palatino"/>
                <a:cs typeface="Palatino"/>
                <a:sym typeface="Palatino"/>
              </a:rPr>
              <a:t>Geen betrouwbare uitspraken over 5 jaars overleving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prstGeom prst="rect">
            <a:avLst/>
          </a:prstGeom>
        </p:spPr>
        <p:txBody>
          <a:bodyPr/>
          <a:lstStyle/>
          <a:p>
            <a:pPr lvl="0"/>
            <a:endParaRPr/>
          </a:p>
        </p:txBody>
      </p:sp>
      <p:sp>
        <p:nvSpPr>
          <p:cNvPr id="117" name="Shape 117"/>
          <p:cNvSpPr>
            <a:spLocks noGrp="1"/>
          </p:cNvSpPr>
          <p:nvPr>
            <p:ph type="body" sz="quarter" idx="1"/>
          </p:nvPr>
        </p:nvSpPr>
        <p:spPr>
          <a:prstGeom prst="rect">
            <a:avLst/>
          </a:prstGeom>
        </p:spPr>
        <p:txBody>
          <a:bodyPr/>
          <a:lstStyle/>
          <a:p>
            <a:pPr lvl="0">
              <a:defRPr sz="1800"/>
            </a:pPr>
            <a:r>
              <a:rPr sz="1200">
                <a:latin typeface="Palatino"/>
                <a:ea typeface="Palatino"/>
                <a:cs typeface="Palatino"/>
                <a:sym typeface="Palatino"/>
              </a:rPr>
              <a:t>Bij voorkeur worden, indien met toestemming van de wilsbekwame patiënt via de patiënt, ook naasten betrokken bij de besluitvorming.</a:t>
            </a:r>
          </a:p>
          <a:p>
            <a:pPr lvl="0">
              <a:defRPr sz="1800"/>
            </a:pPr>
            <a:r>
              <a:rPr sz="1200">
                <a:latin typeface="Palatino"/>
                <a:ea typeface="Palatino"/>
                <a:cs typeface="Palatino"/>
                <a:sym typeface="Palatino"/>
              </a:rPr>
              <a:t>In het geval van wilsonbekwame patiënten moet altijd de vertegenwoordiger betrokken worden bij de besluitvorming.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prstGeom prst="rect">
            <a:avLst/>
          </a:prstGeom>
        </p:spPr>
        <p:txBody>
          <a:bodyPr/>
          <a:lstStyle/>
          <a:p>
            <a:pPr lvl="0"/>
            <a:endParaRPr/>
          </a:p>
        </p:txBody>
      </p:sp>
      <p:sp>
        <p:nvSpPr>
          <p:cNvPr id="122" name="Shape 122"/>
          <p:cNvSpPr>
            <a:spLocks noGrp="1"/>
          </p:cNvSpPr>
          <p:nvPr>
            <p:ph type="body" sz="quarter" idx="1"/>
          </p:nvPr>
        </p:nvSpPr>
        <p:spPr>
          <a:prstGeom prst="rect">
            <a:avLst/>
          </a:prstGeom>
        </p:spPr>
        <p:txBody>
          <a:bodyPr/>
          <a:lstStyle/>
          <a:p>
            <a:pPr lvl="0">
              <a:lnSpc>
                <a:spcPct val="117999"/>
              </a:lnSpc>
              <a:defRPr sz="1800"/>
            </a:pPr>
            <a:r>
              <a:rPr sz="1200" b="1">
                <a:latin typeface="Palatino"/>
                <a:ea typeface="Palatino"/>
                <a:cs typeface="Palatino"/>
                <a:sym typeface="Palatino"/>
              </a:rPr>
              <a:t>Relatiemodellen : </a:t>
            </a:r>
            <a:r>
              <a:rPr sz="1200">
                <a:latin typeface="Palatino"/>
                <a:ea typeface="Palatino"/>
                <a:cs typeface="Palatino"/>
                <a:sym typeface="Palatino"/>
              </a:rPr>
              <a:t>Binnen de arts-patiëntrelatie bestaan verschillende relatiemodellen. In het gesprek met de patiënt is het van belang dat u zich ervan bewust bent welk model u hanteert. </a:t>
            </a:r>
            <a:br>
              <a:rPr sz="1200">
                <a:latin typeface="Palatino"/>
                <a:ea typeface="Palatino"/>
                <a:cs typeface="Palatino"/>
                <a:sym typeface="Palatino"/>
              </a:rPr>
            </a:br>
            <a:r>
              <a:rPr sz="1200">
                <a:latin typeface="Palatino"/>
                <a:ea typeface="Palatino"/>
                <a:cs typeface="Palatino"/>
                <a:sym typeface="Palatino"/>
              </a:rPr>
              <a:t>Deze modellen zijn, kort samengevat: </a:t>
            </a:r>
          </a:p>
          <a:p>
            <a:pPr lvl="0">
              <a:lnSpc>
                <a:spcPct val="117999"/>
              </a:lnSpc>
              <a:defRPr sz="1800"/>
            </a:pPr>
            <a:r>
              <a:rPr sz="1200" b="1">
                <a:latin typeface="Palatino"/>
                <a:ea typeface="Palatino"/>
                <a:cs typeface="Palatino"/>
                <a:sym typeface="Palatino"/>
              </a:rPr>
              <a:t>Het paternalistische model</a:t>
            </a:r>
            <a:r>
              <a:rPr sz="1200">
                <a:latin typeface="Palatino"/>
                <a:ea typeface="Palatino"/>
                <a:cs typeface="Palatino"/>
                <a:sym typeface="Palatino"/>
              </a:rPr>
              <a:t>. De arts neemt de besluiten op basis van medisch-professionele waarden. </a:t>
            </a:r>
          </a:p>
          <a:p>
            <a:pPr lvl="0">
              <a:lnSpc>
                <a:spcPct val="117999"/>
              </a:lnSpc>
              <a:defRPr sz="1800"/>
            </a:pPr>
            <a:r>
              <a:rPr sz="1200" b="1">
                <a:latin typeface="Palatino"/>
                <a:ea typeface="Palatino"/>
                <a:cs typeface="Palatino"/>
                <a:sym typeface="Palatino"/>
              </a:rPr>
              <a:t>Het informatieve model</a:t>
            </a:r>
            <a:r>
              <a:rPr sz="1200">
                <a:latin typeface="Palatino"/>
                <a:ea typeface="Palatino"/>
                <a:cs typeface="Palatino"/>
                <a:sym typeface="Palatino"/>
              </a:rPr>
              <a:t>. De arts geeft informatie, waarna de patiënt een keuze maakt op basis van zijn eigen waarden. </a:t>
            </a:r>
          </a:p>
          <a:p>
            <a:pPr lvl="0">
              <a:lnSpc>
                <a:spcPct val="117999"/>
              </a:lnSpc>
              <a:defRPr sz="1800"/>
            </a:pPr>
            <a:r>
              <a:rPr sz="1200" b="1">
                <a:latin typeface="Palatino"/>
                <a:ea typeface="Palatino"/>
                <a:cs typeface="Palatino"/>
                <a:sym typeface="Palatino"/>
              </a:rPr>
              <a:t>Het interpretatieve model. </a:t>
            </a:r>
            <a:r>
              <a:rPr sz="1200">
                <a:latin typeface="Palatino"/>
                <a:ea typeface="Palatino"/>
                <a:cs typeface="Palatino"/>
                <a:sym typeface="Palatino"/>
              </a:rPr>
              <a:t>De arts helpt bij het verduidelijken van de waarden van de patiënt, waarna de patiënt een keuze maakt op basis van zijn (verhelderde) waarden. </a:t>
            </a:r>
          </a:p>
          <a:p>
            <a:pPr lvl="0">
              <a:lnSpc>
                <a:spcPct val="117999"/>
              </a:lnSpc>
              <a:defRPr sz="1800"/>
            </a:pPr>
            <a:r>
              <a:rPr sz="1200" b="1">
                <a:latin typeface="Palatino"/>
                <a:ea typeface="Palatino"/>
                <a:cs typeface="Palatino"/>
                <a:sym typeface="Palatino"/>
              </a:rPr>
              <a:t>Het deliberatieve model</a:t>
            </a:r>
            <a:r>
              <a:rPr sz="1200">
                <a:latin typeface="Palatino"/>
                <a:ea typeface="Palatino"/>
                <a:cs typeface="Palatino"/>
                <a:sym typeface="Palatino"/>
              </a:rPr>
              <a:t>. De arts stimuleert de patiënt te reflecteren op waarden, terwijl hij als arts ook zijn eigen waarden inbrengt. Zo ontstaat gezamenlijke besluitvorming (</a:t>
            </a:r>
            <a:r>
              <a:rPr sz="1200" i="1">
                <a:latin typeface="Palatino"/>
                <a:ea typeface="Palatino"/>
                <a:cs typeface="Palatino"/>
                <a:sym typeface="Palatino"/>
              </a:rPr>
              <a:t>shared decision making</a:t>
            </a:r>
            <a:r>
              <a:rPr sz="1200">
                <a:latin typeface="Palatino"/>
                <a:ea typeface="Palatino"/>
                <a:cs typeface="Palatino"/>
                <a:sym typeface="Palatino"/>
              </a:rPr>
              <a:t>). </a:t>
            </a:r>
          </a:p>
          <a:p>
            <a:pPr lvl="0">
              <a:lnSpc>
                <a:spcPct val="117999"/>
              </a:lnSpc>
              <a:defRPr sz="1800"/>
            </a:pPr>
            <a:endParaRPr sz="1200">
              <a:latin typeface="Palatino"/>
              <a:ea typeface="Palatino"/>
              <a:cs typeface="Palatino"/>
              <a:sym typeface="Palatino"/>
            </a:endParaRPr>
          </a:p>
          <a:p>
            <a:pPr lvl="0">
              <a:lnSpc>
                <a:spcPct val="117999"/>
              </a:lnSpc>
              <a:defRPr sz="1800"/>
            </a:pPr>
            <a:endParaRPr sz="1200">
              <a:latin typeface="Palatino"/>
              <a:ea typeface="Palatino"/>
              <a:cs typeface="Palatino"/>
              <a:sym typeface="Palatino"/>
            </a:endParaRPr>
          </a:p>
          <a:p>
            <a:pPr lvl="0">
              <a:lnSpc>
                <a:spcPct val="117999"/>
              </a:lnSpc>
              <a:defRPr sz="1800"/>
            </a:pPr>
            <a:r>
              <a:rPr sz="1200">
                <a:latin typeface="Palatino"/>
                <a:ea typeface="Palatino"/>
                <a:cs typeface="Palatino"/>
                <a:sym typeface="Palatino"/>
              </a:rPr>
              <a:t>In het paternalistische model geven de waarden van de arts de doorslag. </a:t>
            </a:r>
          </a:p>
          <a:p>
            <a:pPr lvl="0">
              <a:lnSpc>
                <a:spcPct val="117999"/>
              </a:lnSpc>
              <a:defRPr sz="1800"/>
            </a:pPr>
            <a:r>
              <a:rPr sz="1200">
                <a:latin typeface="Palatino"/>
                <a:ea typeface="Palatino"/>
                <a:cs typeface="Palatino"/>
                <a:sym typeface="Palatino"/>
              </a:rPr>
              <a:t>In het informatieve en interpretatieve model geven de waarden van de patiënt de doorslag. </a:t>
            </a:r>
          </a:p>
          <a:p>
            <a:pPr lvl="0">
              <a:lnSpc>
                <a:spcPct val="117999"/>
              </a:lnSpc>
              <a:defRPr sz="1800"/>
            </a:pPr>
            <a:r>
              <a:rPr sz="1200">
                <a:latin typeface="Palatino"/>
                <a:ea typeface="Palatino"/>
                <a:cs typeface="Palatino"/>
                <a:sym typeface="Palatino"/>
              </a:rPr>
              <a:t>Het deliberatieve model biedt ruimte voor de waarden van zowel arts als patiënt. Dit model leidt tot gezamenlijke besluitvorming gebaseerd op wederzijdse participatie en respect (</a:t>
            </a:r>
            <a:r>
              <a:rPr sz="1200" i="1">
                <a:latin typeface="Palatino"/>
                <a:ea typeface="Palatino"/>
                <a:cs typeface="Palatino"/>
                <a:sym typeface="Palatino"/>
              </a:rPr>
              <a:t>shared decision making</a:t>
            </a:r>
            <a:r>
              <a:rPr sz="1200">
                <a:latin typeface="Palatino"/>
                <a:ea typeface="Palatino"/>
                <a:cs typeface="Palatino"/>
                <a:sym typeface="Palatino"/>
              </a:rPr>
              <a:t>). </a:t>
            </a:r>
          </a:p>
          <a:p>
            <a:pPr lvl="0">
              <a:lnSpc>
                <a:spcPct val="117999"/>
              </a:lnSpc>
              <a:defRPr sz="1800"/>
            </a:pPr>
            <a:endParaRPr sz="1200">
              <a:latin typeface="Palatino"/>
              <a:ea typeface="Palatino"/>
              <a:cs typeface="Palatino"/>
              <a:sym typeface="Palatin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prstGeom prst="rect">
            <a:avLst/>
          </a:prstGeom>
        </p:spPr>
        <p:txBody>
          <a:bodyPr/>
          <a:lstStyle/>
          <a:p>
            <a:pPr lvl="0"/>
            <a:endParaRPr/>
          </a:p>
        </p:txBody>
      </p:sp>
      <p:sp>
        <p:nvSpPr>
          <p:cNvPr id="144" name="Shape 144"/>
          <p:cNvSpPr>
            <a:spLocks noGrp="1"/>
          </p:cNvSpPr>
          <p:nvPr>
            <p:ph type="body" sz="quarter" idx="1"/>
          </p:nvPr>
        </p:nvSpPr>
        <p:spPr>
          <a:prstGeom prst="rect">
            <a:avLst/>
          </a:prstGeom>
        </p:spPr>
        <p:txBody>
          <a:bodyPr/>
          <a:lstStyle/>
          <a:p>
            <a:pPr lvl="0">
              <a:lnSpc>
                <a:spcPct val="117999"/>
              </a:lnSpc>
              <a:defRPr sz="1800"/>
            </a:pPr>
            <a:r>
              <a:rPr sz="1200">
                <a:latin typeface="Palatino"/>
                <a:ea typeface="Palatino"/>
                <a:cs typeface="Palatino"/>
                <a:sym typeface="Palatino"/>
              </a:rPr>
              <a:t>Te vroeg: kan zorgen dat het zelfmanagement om eigen conditie te optimaliseren wordt verstoord (onderzoek COPD patiënten) </a:t>
            </a:r>
          </a:p>
          <a:p>
            <a:pPr lvl="0">
              <a:lnSpc>
                <a:spcPct val="117999"/>
              </a:lnSpc>
              <a:defRPr sz="1800"/>
            </a:pPr>
            <a:r>
              <a:rPr sz="1200">
                <a:latin typeface="Palatino"/>
                <a:ea typeface="Palatino"/>
                <a:cs typeface="Palatino"/>
                <a:sym typeface="Palatino"/>
              </a:rPr>
              <a:t>Te laat: patient kan zich niet meer uiten of beslissingen nemen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el en subtitel">
    <p:spTree>
      <p:nvGrpSpPr>
        <p:cNvPr id="1" name=""/>
        <p:cNvGrpSpPr/>
        <p:nvPr/>
      </p:nvGrpSpPr>
      <p:grpSpPr>
        <a:xfrm>
          <a:off x="0" y="0"/>
          <a:ext cx="0" cy="0"/>
          <a:chOff x="0" y="0"/>
          <a:chExt cx="0" cy="0"/>
        </a:xfrm>
      </p:grpSpPr>
      <p:sp>
        <p:nvSpPr>
          <p:cNvPr id="7" name="Shape 7"/>
          <p:cNvSpPr/>
          <p:nvPr/>
        </p:nvSpPr>
        <p:spPr>
          <a:xfrm>
            <a:off x="507999" y="6589712"/>
            <a:ext cx="1199945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8" name="Shape 8"/>
          <p:cNvSpPr/>
          <p:nvPr/>
        </p:nvSpPr>
        <p:spPr>
          <a:xfrm>
            <a:off x="508000" y="4087812"/>
            <a:ext cx="1200001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9" name="Shape 9"/>
          <p:cNvSpPr/>
          <p:nvPr/>
        </p:nvSpPr>
        <p:spPr>
          <a:xfrm rot="16200000">
            <a:off x="7170700" y="5348269"/>
            <a:ext cx="164276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10" name="Shape 10"/>
          <p:cNvSpPr>
            <a:spLocks noGrp="1"/>
          </p:cNvSpPr>
          <p:nvPr>
            <p:ph type="title"/>
          </p:nvPr>
        </p:nvSpPr>
        <p:spPr>
          <a:xfrm>
            <a:off x="508000" y="2921000"/>
            <a:ext cx="7200900" cy="4851400"/>
          </a:xfrm>
          <a:prstGeom prst="rect">
            <a:avLst/>
          </a:prstGeom>
        </p:spPr>
        <p:txBody>
          <a:bodyPr/>
          <a:lstStyle>
            <a:lvl1pPr algn="l"/>
          </a:lstStyle>
          <a:p>
            <a:pPr lvl="0">
              <a:defRPr sz="1800">
                <a:solidFill>
                  <a:srgbClr val="000000"/>
                </a:solidFill>
              </a:defRPr>
            </a:pPr>
            <a:r>
              <a:rPr sz="7000">
                <a:solidFill>
                  <a:srgbClr val="D93E2B"/>
                </a:solidFill>
              </a:rPr>
              <a:t>Titeltekst</a:t>
            </a:r>
          </a:p>
        </p:txBody>
      </p:sp>
      <p:sp>
        <p:nvSpPr>
          <p:cNvPr id="11" name="Shape 11"/>
          <p:cNvSpPr>
            <a:spLocks noGrp="1"/>
          </p:cNvSpPr>
          <p:nvPr>
            <p:ph type="body" idx="1"/>
          </p:nvPr>
        </p:nvSpPr>
        <p:spPr>
          <a:xfrm>
            <a:off x="8280400" y="2921000"/>
            <a:ext cx="4241800" cy="48514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pPr lvl="0">
              <a:defRPr sz="1800">
                <a:solidFill>
                  <a:srgbClr val="000000"/>
                </a:solidFill>
              </a:defRPr>
            </a:pPr>
            <a:r>
              <a:rPr sz="2400">
                <a:solidFill>
                  <a:srgbClr val="414141"/>
                </a:solidFill>
              </a:rPr>
              <a:t>Hoofdtekst - niveau één</a:t>
            </a:r>
          </a:p>
          <a:p>
            <a:pPr lvl="1">
              <a:defRPr sz="1800">
                <a:solidFill>
                  <a:srgbClr val="000000"/>
                </a:solidFill>
              </a:defRPr>
            </a:pPr>
            <a:r>
              <a:rPr sz="2400">
                <a:solidFill>
                  <a:srgbClr val="414141"/>
                </a:solidFill>
              </a:rPr>
              <a:t>Hoofdtekst - niveau twee</a:t>
            </a:r>
          </a:p>
          <a:p>
            <a:pPr lvl="2">
              <a:defRPr sz="1800">
                <a:solidFill>
                  <a:srgbClr val="000000"/>
                </a:solidFill>
              </a:defRPr>
            </a:pPr>
            <a:r>
              <a:rPr sz="2400">
                <a:solidFill>
                  <a:srgbClr val="414141"/>
                </a:solidFill>
              </a:rPr>
              <a:t>Hoofdtekst - niveau drie</a:t>
            </a:r>
          </a:p>
          <a:p>
            <a:pPr lvl="3">
              <a:defRPr sz="1800">
                <a:solidFill>
                  <a:srgbClr val="000000"/>
                </a:solidFill>
              </a:defRPr>
            </a:pPr>
            <a:r>
              <a:rPr sz="2400">
                <a:solidFill>
                  <a:srgbClr val="414141"/>
                </a:solidFill>
              </a:rPr>
              <a:t>Hoofdtekst - niveau vier</a:t>
            </a:r>
          </a:p>
          <a:p>
            <a:pPr lvl="4">
              <a:defRPr sz="1800">
                <a:solidFill>
                  <a:srgbClr val="000000"/>
                </a:solidFill>
              </a:defRPr>
            </a:pPr>
            <a:r>
              <a:rPr sz="2400">
                <a:solidFill>
                  <a:srgbClr val="414141"/>
                </a:solidFill>
              </a:rPr>
              <a:t>Hoofdtekst - niveau vijf</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itaat">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F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Lee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o - horizontaal">
    <p:spTree>
      <p:nvGrpSpPr>
        <p:cNvPr id="1" name=""/>
        <p:cNvGrpSpPr/>
        <p:nvPr/>
      </p:nvGrpSpPr>
      <p:grpSpPr>
        <a:xfrm>
          <a:off x="0" y="0"/>
          <a:ext cx="0" cy="0"/>
          <a:chOff x="0" y="0"/>
          <a:chExt cx="0" cy="0"/>
        </a:xfrm>
      </p:grpSpPr>
      <p:sp>
        <p:nvSpPr>
          <p:cNvPr id="13" name="Shape 13"/>
          <p:cNvSpPr/>
          <p:nvPr/>
        </p:nvSpPr>
        <p:spPr>
          <a:xfrm rot="16200000">
            <a:off x="7170700" y="7875569"/>
            <a:ext cx="164276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14" name="Shape 14"/>
          <p:cNvSpPr/>
          <p:nvPr/>
        </p:nvSpPr>
        <p:spPr>
          <a:xfrm>
            <a:off x="507999" y="9129712"/>
            <a:ext cx="1199945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15" name="Shape 15"/>
          <p:cNvSpPr/>
          <p:nvPr/>
        </p:nvSpPr>
        <p:spPr>
          <a:xfrm>
            <a:off x="508000" y="6627812"/>
            <a:ext cx="1200001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16" name="Shape 16"/>
          <p:cNvSpPr/>
          <p:nvPr/>
        </p:nvSpPr>
        <p:spPr>
          <a:xfrm rot="16200000">
            <a:off x="7170700" y="7875569"/>
            <a:ext cx="164276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17" name="Shape 17"/>
          <p:cNvSpPr>
            <a:spLocks noGrp="1"/>
          </p:cNvSpPr>
          <p:nvPr>
            <p:ph type="title"/>
          </p:nvPr>
        </p:nvSpPr>
        <p:spPr>
          <a:xfrm>
            <a:off x="508000" y="6019800"/>
            <a:ext cx="7200900" cy="3733800"/>
          </a:xfrm>
          <a:prstGeom prst="rect">
            <a:avLst/>
          </a:prstGeom>
        </p:spPr>
        <p:txBody>
          <a:bodyPr/>
          <a:lstStyle>
            <a:lvl1pPr algn="l"/>
          </a:lstStyle>
          <a:p>
            <a:pPr lvl="0">
              <a:defRPr sz="1800">
                <a:solidFill>
                  <a:srgbClr val="000000"/>
                </a:solidFill>
              </a:defRPr>
            </a:pPr>
            <a:r>
              <a:rPr sz="7000">
                <a:solidFill>
                  <a:srgbClr val="D93E2B"/>
                </a:solidFill>
              </a:rPr>
              <a:t>Titeltekst</a:t>
            </a:r>
          </a:p>
        </p:txBody>
      </p:sp>
      <p:sp>
        <p:nvSpPr>
          <p:cNvPr id="18" name="Shape 18"/>
          <p:cNvSpPr>
            <a:spLocks noGrp="1"/>
          </p:cNvSpPr>
          <p:nvPr>
            <p:ph type="body" idx="1"/>
          </p:nvPr>
        </p:nvSpPr>
        <p:spPr>
          <a:xfrm>
            <a:off x="8280400" y="6019800"/>
            <a:ext cx="4241800" cy="37338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pPr lvl="0">
              <a:defRPr sz="1800">
                <a:solidFill>
                  <a:srgbClr val="000000"/>
                </a:solidFill>
              </a:defRPr>
            </a:pPr>
            <a:r>
              <a:rPr sz="2400">
                <a:solidFill>
                  <a:srgbClr val="414141"/>
                </a:solidFill>
              </a:rPr>
              <a:t>Hoofdtekst - niveau één</a:t>
            </a:r>
          </a:p>
          <a:p>
            <a:pPr lvl="1">
              <a:defRPr sz="1800">
                <a:solidFill>
                  <a:srgbClr val="000000"/>
                </a:solidFill>
              </a:defRPr>
            </a:pPr>
            <a:r>
              <a:rPr sz="2400">
                <a:solidFill>
                  <a:srgbClr val="414141"/>
                </a:solidFill>
              </a:rPr>
              <a:t>Hoofdtekst - niveau twee</a:t>
            </a:r>
          </a:p>
          <a:p>
            <a:pPr lvl="2">
              <a:defRPr sz="1800">
                <a:solidFill>
                  <a:srgbClr val="000000"/>
                </a:solidFill>
              </a:defRPr>
            </a:pPr>
            <a:r>
              <a:rPr sz="2400">
                <a:solidFill>
                  <a:srgbClr val="414141"/>
                </a:solidFill>
              </a:rPr>
              <a:t>Hoofdtekst - niveau drie</a:t>
            </a:r>
          </a:p>
          <a:p>
            <a:pPr lvl="3">
              <a:defRPr sz="1800">
                <a:solidFill>
                  <a:srgbClr val="000000"/>
                </a:solidFill>
              </a:defRPr>
            </a:pPr>
            <a:r>
              <a:rPr sz="2400">
                <a:solidFill>
                  <a:srgbClr val="414141"/>
                </a:solidFill>
              </a:rPr>
              <a:t>Hoofdtekst - niveau vier</a:t>
            </a:r>
          </a:p>
          <a:p>
            <a:pPr lvl="4">
              <a:defRPr sz="1800">
                <a:solidFill>
                  <a:srgbClr val="000000"/>
                </a:solidFill>
              </a:defRPr>
            </a:pPr>
            <a:r>
              <a:rPr sz="2400">
                <a:solidFill>
                  <a:srgbClr val="414141"/>
                </a:solidFill>
              </a:rPr>
              <a:t>Hoofdtekst - niveau vijf</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el - midden">
    <p:spTree>
      <p:nvGrpSpPr>
        <p:cNvPr id="1" name=""/>
        <p:cNvGrpSpPr/>
        <p:nvPr/>
      </p:nvGrpSpPr>
      <p:grpSpPr>
        <a:xfrm>
          <a:off x="0" y="0"/>
          <a:ext cx="0" cy="0"/>
          <a:chOff x="0" y="0"/>
          <a:chExt cx="0" cy="0"/>
        </a:xfrm>
      </p:grpSpPr>
      <p:sp>
        <p:nvSpPr>
          <p:cNvPr id="20" name="Shape 20"/>
          <p:cNvSpPr>
            <a:spLocks noGrp="1"/>
          </p:cNvSpPr>
          <p:nvPr>
            <p:ph type="title"/>
          </p:nvPr>
        </p:nvSpPr>
        <p:spPr>
          <a:xfrm>
            <a:off x="508000" y="3670300"/>
            <a:ext cx="11988800" cy="2413000"/>
          </a:xfrm>
          <a:prstGeom prst="rect">
            <a:avLst/>
          </a:prstGeom>
        </p:spPr>
        <p:txBody>
          <a:bodyPr/>
          <a:lstStyle/>
          <a:p>
            <a:pPr lvl="0">
              <a:defRPr sz="1800">
                <a:solidFill>
                  <a:srgbClr val="000000"/>
                </a:solidFill>
              </a:defRPr>
            </a:pPr>
            <a:r>
              <a:rPr sz="7000">
                <a:solidFill>
                  <a:srgbClr val="D93E2B"/>
                </a:solidFill>
              </a:rPr>
              <a:t>Titeltekst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oto - verticaal">
    <p:spTree>
      <p:nvGrpSpPr>
        <p:cNvPr id="1" name=""/>
        <p:cNvGrpSpPr/>
        <p:nvPr/>
      </p:nvGrpSpPr>
      <p:grpSpPr>
        <a:xfrm>
          <a:off x="0" y="0"/>
          <a:ext cx="0" cy="0"/>
          <a:chOff x="0" y="0"/>
          <a:chExt cx="0" cy="0"/>
        </a:xfrm>
      </p:grpSpPr>
      <p:sp>
        <p:nvSpPr>
          <p:cNvPr id="22" name="Shape 22"/>
          <p:cNvSpPr/>
          <p:nvPr/>
        </p:nvSpPr>
        <p:spPr>
          <a:xfrm>
            <a:off x="507999" y="4875212"/>
            <a:ext cx="567637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23" name="Shape 23"/>
          <p:cNvSpPr/>
          <p:nvPr/>
        </p:nvSpPr>
        <p:spPr>
          <a:xfrm>
            <a:off x="508000" y="2767012"/>
            <a:ext cx="567631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24" name="Shape 24"/>
          <p:cNvSpPr>
            <a:spLocks noGrp="1"/>
          </p:cNvSpPr>
          <p:nvPr>
            <p:ph type="title"/>
          </p:nvPr>
        </p:nvSpPr>
        <p:spPr>
          <a:xfrm>
            <a:off x="508000" y="2616200"/>
            <a:ext cx="5676900" cy="2413000"/>
          </a:xfrm>
          <a:prstGeom prst="rect">
            <a:avLst/>
          </a:prstGeom>
        </p:spPr>
        <p:txBody>
          <a:bodyPr/>
          <a:lstStyle>
            <a:lvl1pPr algn="l">
              <a:defRPr sz="5600"/>
            </a:lvl1pPr>
          </a:lstStyle>
          <a:p>
            <a:pPr lvl="0">
              <a:defRPr sz="1800">
                <a:solidFill>
                  <a:srgbClr val="000000"/>
                </a:solidFill>
              </a:defRPr>
            </a:pPr>
            <a:r>
              <a:rPr sz="5600">
                <a:solidFill>
                  <a:srgbClr val="D93E2B"/>
                </a:solidFill>
              </a:rPr>
              <a:t>Titeltekst</a:t>
            </a:r>
          </a:p>
        </p:txBody>
      </p:sp>
      <p:sp>
        <p:nvSpPr>
          <p:cNvPr id="25" name="Shape 25"/>
          <p:cNvSpPr>
            <a:spLocks noGrp="1"/>
          </p:cNvSpPr>
          <p:nvPr>
            <p:ph type="body" idx="1"/>
          </p:nvPr>
        </p:nvSpPr>
        <p:spPr>
          <a:xfrm>
            <a:off x="508000" y="5029200"/>
            <a:ext cx="5676900" cy="4724400"/>
          </a:xfrm>
          <a:prstGeom prst="rect">
            <a:avLst/>
          </a:prstGeom>
        </p:spPr>
        <p:txBody>
          <a:bodyPr anchor="t"/>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pPr lvl="0">
              <a:defRPr sz="1800">
                <a:solidFill>
                  <a:srgbClr val="000000"/>
                </a:solidFill>
              </a:defRPr>
            </a:pPr>
            <a:r>
              <a:rPr sz="2400">
                <a:solidFill>
                  <a:srgbClr val="414141"/>
                </a:solidFill>
              </a:rPr>
              <a:t>Hoofdtekst - niveau één</a:t>
            </a:r>
          </a:p>
          <a:p>
            <a:pPr lvl="1">
              <a:defRPr sz="1800">
                <a:solidFill>
                  <a:srgbClr val="000000"/>
                </a:solidFill>
              </a:defRPr>
            </a:pPr>
            <a:r>
              <a:rPr sz="2400">
                <a:solidFill>
                  <a:srgbClr val="414141"/>
                </a:solidFill>
              </a:rPr>
              <a:t>Hoofdtekst - niveau twee</a:t>
            </a:r>
          </a:p>
          <a:p>
            <a:pPr lvl="2">
              <a:defRPr sz="1800">
                <a:solidFill>
                  <a:srgbClr val="000000"/>
                </a:solidFill>
              </a:defRPr>
            </a:pPr>
            <a:r>
              <a:rPr sz="2400">
                <a:solidFill>
                  <a:srgbClr val="414141"/>
                </a:solidFill>
              </a:rPr>
              <a:t>Hoofdtekst - niveau drie</a:t>
            </a:r>
          </a:p>
          <a:p>
            <a:pPr lvl="3">
              <a:defRPr sz="1800">
                <a:solidFill>
                  <a:srgbClr val="000000"/>
                </a:solidFill>
              </a:defRPr>
            </a:pPr>
            <a:r>
              <a:rPr sz="2400">
                <a:solidFill>
                  <a:srgbClr val="414141"/>
                </a:solidFill>
              </a:rPr>
              <a:t>Hoofdtekst - niveau vier</a:t>
            </a:r>
          </a:p>
          <a:p>
            <a:pPr lvl="4">
              <a:defRPr sz="1800">
                <a:solidFill>
                  <a:srgbClr val="000000"/>
                </a:solidFill>
              </a:defRPr>
            </a:pPr>
            <a:r>
              <a:rPr sz="2400">
                <a:solidFill>
                  <a:srgbClr val="414141"/>
                </a:solidFill>
              </a:rPr>
              <a:t>Hoofdtekst - niveau vijf</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 boven">
    <p:spTree>
      <p:nvGrpSpPr>
        <p:cNvPr id="1" name=""/>
        <p:cNvGrpSpPr/>
        <p:nvPr/>
      </p:nvGrpSpPr>
      <p:grpSpPr>
        <a:xfrm>
          <a:off x="0" y="0"/>
          <a:ext cx="0" cy="0"/>
          <a:chOff x="0" y="0"/>
          <a:chExt cx="0" cy="0"/>
        </a:xfrm>
      </p:grpSpPr>
      <p:sp>
        <p:nvSpPr>
          <p:cNvPr id="27" name="Shape 27"/>
          <p:cNvSpPr>
            <a:spLocks noGrp="1"/>
          </p:cNvSpPr>
          <p:nvPr>
            <p:ph type="title"/>
          </p:nvPr>
        </p:nvSpPr>
        <p:spPr>
          <a:xfrm>
            <a:off x="508000" y="934"/>
            <a:ext cx="11988800" cy="2817532"/>
          </a:xfrm>
          <a:prstGeom prst="rect">
            <a:avLst/>
          </a:prstGeom>
        </p:spPr>
        <p:txBody>
          <a:bodyPr/>
          <a:lstStyle/>
          <a:p>
            <a:pPr lvl="0">
              <a:defRPr sz="1800">
                <a:solidFill>
                  <a:srgbClr val="000000"/>
                </a:solidFill>
              </a:defRPr>
            </a:pPr>
            <a:r>
              <a:rPr sz="7000">
                <a:solidFill>
                  <a:srgbClr val="D93E2B"/>
                </a:solidFill>
              </a:rPr>
              <a:t>Titeltekst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Titeltekst</a:t>
            </a:r>
          </a:p>
        </p:txBody>
      </p:sp>
      <p:sp>
        <p:nvSpPr>
          <p:cNvPr id="30" name="Shape 30"/>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Hoofdtekst - niveau één</a:t>
            </a:r>
          </a:p>
          <a:p>
            <a:pPr lvl="1">
              <a:defRPr sz="1800">
                <a:solidFill>
                  <a:srgbClr val="000000"/>
                </a:solidFill>
              </a:defRPr>
            </a:pPr>
            <a:r>
              <a:rPr sz="3600">
                <a:solidFill>
                  <a:srgbClr val="414141"/>
                </a:solidFill>
              </a:rPr>
              <a:t>Hoofdtekst - niveau twee</a:t>
            </a:r>
          </a:p>
          <a:p>
            <a:pPr lvl="2">
              <a:defRPr sz="1800">
                <a:solidFill>
                  <a:srgbClr val="000000"/>
                </a:solidFill>
              </a:defRPr>
            </a:pPr>
            <a:r>
              <a:rPr sz="3600">
                <a:solidFill>
                  <a:srgbClr val="414141"/>
                </a:solidFill>
              </a:rPr>
              <a:t>Hoofdtekst - niveau drie</a:t>
            </a:r>
          </a:p>
          <a:p>
            <a:pPr lvl="3">
              <a:defRPr sz="1800">
                <a:solidFill>
                  <a:srgbClr val="000000"/>
                </a:solidFill>
              </a:defRPr>
            </a:pPr>
            <a:r>
              <a:rPr sz="3600">
                <a:solidFill>
                  <a:srgbClr val="414141"/>
                </a:solidFill>
              </a:rPr>
              <a:t>Hoofdtekst - niveau vier</a:t>
            </a:r>
          </a:p>
          <a:p>
            <a:pPr lvl="4">
              <a:defRPr sz="1800">
                <a:solidFill>
                  <a:srgbClr val="000000"/>
                </a:solidFill>
              </a:defRPr>
            </a:pPr>
            <a:r>
              <a:rPr sz="3600">
                <a:solidFill>
                  <a:srgbClr val="414141"/>
                </a:solidFill>
              </a:rPr>
              <a:t>Hoofdtekst - niveau vijf</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opsomming en foto">
    <p:spTree>
      <p:nvGrpSpPr>
        <p:cNvPr id="1" name=""/>
        <p:cNvGrpSpPr/>
        <p:nvPr/>
      </p:nvGrpSpPr>
      <p:grpSpPr>
        <a:xfrm>
          <a:off x="0" y="0"/>
          <a:ext cx="0" cy="0"/>
          <a:chOff x="0" y="0"/>
          <a:chExt cx="0" cy="0"/>
        </a:xfrm>
      </p:grpSpPr>
      <p:sp>
        <p:nvSpPr>
          <p:cNvPr id="32" name="Shape 32"/>
          <p:cNvSpPr>
            <a:spLocks noGrp="1"/>
          </p:cNvSpPr>
          <p:nvPr>
            <p:ph type="title"/>
          </p:nvPr>
        </p:nvSpPr>
        <p:spPr>
          <a:xfrm>
            <a:off x="508000" y="413844"/>
            <a:ext cx="11988800" cy="1991712"/>
          </a:xfrm>
          <a:prstGeom prst="rect">
            <a:avLst/>
          </a:prstGeom>
        </p:spPr>
        <p:txBody>
          <a:bodyPr/>
          <a:lstStyle/>
          <a:p>
            <a:pPr lvl="0">
              <a:defRPr sz="1800">
                <a:solidFill>
                  <a:srgbClr val="000000"/>
                </a:solidFill>
              </a:defRPr>
            </a:pPr>
            <a:r>
              <a:rPr sz="7000">
                <a:solidFill>
                  <a:srgbClr val="D93E2B"/>
                </a:solidFill>
              </a:rPr>
              <a:t>Titeltekst</a:t>
            </a:r>
          </a:p>
        </p:txBody>
      </p:sp>
      <p:sp>
        <p:nvSpPr>
          <p:cNvPr id="33" name="Shape 33"/>
          <p:cNvSpPr>
            <a:spLocks noGrp="1"/>
          </p:cNvSpPr>
          <p:nvPr>
            <p:ph type="body" idx="1"/>
          </p:nvPr>
        </p:nvSpPr>
        <p:spPr>
          <a:xfrm>
            <a:off x="508000" y="2405555"/>
            <a:ext cx="5816600" cy="699989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lvl="0">
              <a:defRPr sz="1800">
                <a:solidFill>
                  <a:srgbClr val="000000"/>
                </a:solidFill>
              </a:defRPr>
            </a:pPr>
            <a:r>
              <a:rPr sz="3000">
                <a:solidFill>
                  <a:srgbClr val="414141"/>
                </a:solidFill>
              </a:rPr>
              <a:t>Hoofdtekst - niveau één</a:t>
            </a:r>
          </a:p>
          <a:p>
            <a:pPr lvl="1">
              <a:defRPr sz="1800">
                <a:solidFill>
                  <a:srgbClr val="000000"/>
                </a:solidFill>
              </a:defRPr>
            </a:pPr>
            <a:r>
              <a:rPr sz="3000">
                <a:solidFill>
                  <a:srgbClr val="414141"/>
                </a:solidFill>
              </a:rPr>
              <a:t>Hoofdtekst - niveau twee</a:t>
            </a:r>
          </a:p>
          <a:p>
            <a:pPr lvl="2">
              <a:defRPr sz="1800">
                <a:solidFill>
                  <a:srgbClr val="000000"/>
                </a:solidFill>
              </a:defRPr>
            </a:pPr>
            <a:r>
              <a:rPr sz="3000">
                <a:solidFill>
                  <a:srgbClr val="414141"/>
                </a:solidFill>
              </a:rPr>
              <a:t>Hoofdtekst - niveau drie</a:t>
            </a:r>
          </a:p>
          <a:p>
            <a:pPr lvl="3">
              <a:defRPr sz="1800">
                <a:solidFill>
                  <a:srgbClr val="000000"/>
                </a:solidFill>
              </a:defRPr>
            </a:pPr>
            <a:r>
              <a:rPr sz="3000">
                <a:solidFill>
                  <a:srgbClr val="414141"/>
                </a:solidFill>
              </a:rPr>
              <a:t>Hoofdtekst - niveau vier</a:t>
            </a:r>
          </a:p>
          <a:p>
            <a:pPr lvl="4">
              <a:defRPr sz="1800">
                <a:solidFill>
                  <a:srgbClr val="000000"/>
                </a:solidFill>
              </a:defRPr>
            </a:pPr>
            <a:r>
              <a:rPr sz="3000">
                <a:solidFill>
                  <a:srgbClr val="414141"/>
                </a:solidFill>
              </a:rPr>
              <a:t>Hoofdtekst - niveau vijf</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Opsommingstekens">
    <p:spTree>
      <p:nvGrpSpPr>
        <p:cNvPr id="1" name=""/>
        <p:cNvGrpSpPr/>
        <p:nvPr/>
      </p:nvGrpSpPr>
      <p:grpSpPr>
        <a:xfrm>
          <a:off x="0" y="0"/>
          <a:ext cx="0" cy="0"/>
          <a:chOff x="0" y="0"/>
          <a:chExt cx="0" cy="0"/>
        </a:xfrm>
      </p:grpSpPr>
      <p:sp>
        <p:nvSpPr>
          <p:cNvPr id="35" name="Shape 35"/>
          <p:cNvSpPr>
            <a:spLocks noGrp="1"/>
          </p:cNvSpPr>
          <p:nvPr>
            <p:ph type="body" idx="1"/>
          </p:nvPr>
        </p:nvSpPr>
        <p:spPr>
          <a:xfrm>
            <a:off x="508000" y="1270000"/>
            <a:ext cx="11988800" cy="7213600"/>
          </a:xfrm>
          <a:prstGeom prst="rect">
            <a:avLst/>
          </a:prstGeom>
        </p:spPr>
        <p:txBody>
          <a:bodyPr/>
          <a:lstStyle/>
          <a:p>
            <a:pPr lvl="0">
              <a:defRPr sz="1800">
                <a:solidFill>
                  <a:srgbClr val="000000"/>
                </a:solidFill>
              </a:defRPr>
            </a:pPr>
            <a:r>
              <a:rPr sz="3600">
                <a:solidFill>
                  <a:srgbClr val="414141"/>
                </a:solidFill>
              </a:rPr>
              <a:t>Hoofdtekst - niveau één</a:t>
            </a:r>
          </a:p>
          <a:p>
            <a:pPr lvl="1">
              <a:defRPr sz="1800">
                <a:solidFill>
                  <a:srgbClr val="000000"/>
                </a:solidFill>
              </a:defRPr>
            </a:pPr>
            <a:r>
              <a:rPr sz="3600">
                <a:solidFill>
                  <a:srgbClr val="414141"/>
                </a:solidFill>
              </a:rPr>
              <a:t>Hoofdtekst - niveau twee</a:t>
            </a:r>
          </a:p>
          <a:p>
            <a:pPr lvl="2">
              <a:defRPr sz="1800">
                <a:solidFill>
                  <a:srgbClr val="000000"/>
                </a:solidFill>
              </a:defRPr>
            </a:pPr>
            <a:r>
              <a:rPr sz="3600">
                <a:solidFill>
                  <a:srgbClr val="414141"/>
                </a:solidFill>
              </a:rPr>
              <a:t>Hoofdtekst - niveau drie</a:t>
            </a:r>
          </a:p>
          <a:p>
            <a:pPr lvl="3">
              <a:defRPr sz="1800">
                <a:solidFill>
                  <a:srgbClr val="000000"/>
                </a:solidFill>
              </a:defRPr>
            </a:pPr>
            <a:r>
              <a:rPr sz="3600">
                <a:solidFill>
                  <a:srgbClr val="414141"/>
                </a:solidFill>
              </a:rPr>
              <a:t>Hoofdtekst - niveau vier</a:t>
            </a:r>
          </a:p>
          <a:p>
            <a:pPr lvl="4">
              <a:defRPr sz="1800">
                <a:solidFill>
                  <a:srgbClr val="000000"/>
                </a:solidFill>
              </a:defRPr>
            </a:pPr>
            <a:r>
              <a:rPr sz="3600">
                <a:solidFill>
                  <a:srgbClr val="414141"/>
                </a:solidFill>
              </a:rPr>
              <a:t>Hoofdtekst - niveau vijf</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Foto - driemaal">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7999" y="2170112"/>
            <a:ext cx="119972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3" name="Shape 3"/>
          <p:cNvSpPr/>
          <p:nvPr/>
        </p:nvSpPr>
        <p:spPr>
          <a:xfrm>
            <a:off x="507999" y="633412"/>
            <a:ext cx="119972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mj-lt"/>
                <a:ea typeface="+mj-ea"/>
                <a:cs typeface="+mj-cs"/>
                <a:sym typeface="Helvetica"/>
              </a:defRPr>
            </a:pPr>
            <a:endParaRPr/>
          </a:p>
        </p:txBody>
      </p:sp>
      <p:sp>
        <p:nvSpPr>
          <p:cNvPr id="4" name="Shape 4"/>
          <p:cNvSpPr>
            <a:spLocks noGrp="1"/>
          </p:cNvSpPr>
          <p:nvPr>
            <p:ph type="title"/>
          </p:nvPr>
        </p:nvSpPr>
        <p:spPr>
          <a:xfrm>
            <a:off x="508000" y="533400"/>
            <a:ext cx="11988800" cy="1752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7000">
                <a:solidFill>
                  <a:srgbClr val="D93E2B"/>
                </a:solidFill>
              </a:rPr>
              <a:t>Titeltekst</a:t>
            </a:r>
          </a:p>
        </p:txBody>
      </p:sp>
      <p:sp>
        <p:nvSpPr>
          <p:cNvPr id="5" name="Shape 5"/>
          <p:cNvSpPr>
            <a:spLocks noGrp="1"/>
          </p:cNvSpPr>
          <p:nvPr>
            <p:ph type="body" idx="1"/>
          </p:nvPr>
        </p:nvSpPr>
        <p:spPr>
          <a:xfrm>
            <a:off x="508000" y="2286000"/>
            <a:ext cx="11988800" cy="6781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3600">
                <a:solidFill>
                  <a:srgbClr val="414141"/>
                </a:solidFill>
              </a:rPr>
              <a:t>Hoofdtekst - niveau één</a:t>
            </a:r>
          </a:p>
          <a:p>
            <a:pPr lvl="1">
              <a:defRPr sz="1800">
                <a:solidFill>
                  <a:srgbClr val="000000"/>
                </a:solidFill>
              </a:defRPr>
            </a:pPr>
            <a:r>
              <a:rPr sz="3600">
                <a:solidFill>
                  <a:srgbClr val="414141"/>
                </a:solidFill>
              </a:rPr>
              <a:t>Hoofdtekst - niveau twee</a:t>
            </a:r>
          </a:p>
          <a:p>
            <a:pPr lvl="2">
              <a:defRPr sz="1800">
                <a:solidFill>
                  <a:srgbClr val="000000"/>
                </a:solidFill>
              </a:defRPr>
            </a:pPr>
            <a:r>
              <a:rPr sz="3600">
                <a:solidFill>
                  <a:srgbClr val="414141"/>
                </a:solidFill>
              </a:rPr>
              <a:t>Hoofdtekst - niveau drie</a:t>
            </a:r>
          </a:p>
          <a:p>
            <a:pPr lvl="3">
              <a:defRPr sz="1800">
                <a:solidFill>
                  <a:srgbClr val="000000"/>
                </a:solidFill>
              </a:defRPr>
            </a:pPr>
            <a:r>
              <a:rPr sz="3600">
                <a:solidFill>
                  <a:srgbClr val="414141"/>
                </a:solidFill>
              </a:rPr>
              <a:t>Hoofdtekst - niveau vier</a:t>
            </a:r>
          </a:p>
          <a:p>
            <a:pPr lvl="4">
              <a:defRPr sz="1800">
                <a:solidFill>
                  <a:srgbClr val="000000"/>
                </a:solidFill>
              </a:defRPr>
            </a:pPr>
            <a:r>
              <a:rPr sz="3600">
                <a:solidFill>
                  <a:srgbClr val="414141"/>
                </a:solidFill>
              </a:rPr>
              <a:t>Hoofdtekst - niveau vijf</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lnSpc>
          <a:spcPct val="90000"/>
        </a:lnSpc>
        <a:spcBef>
          <a:spcPts val="1600"/>
        </a:spcBef>
        <a:defRPr sz="7000">
          <a:solidFill>
            <a:srgbClr val="D93E2B"/>
          </a:solidFill>
          <a:latin typeface="Bodoni SvtyTwo ITC TT-Book"/>
          <a:ea typeface="Bodoni SvtyTwo ITC TT-Book"/>
          <a:cs typeface="Bodoni SvtyTwo ITC TT-Book"/>
          <a:sym typeface="Bodoni SvtyTwo ITC TT-Book"/>
        </a:defRPr>
      </a:lvl1pPr>
      <a:lvl2pPr algn="ctr" defTabSz="584200">
        <a:lnSpc>
          <a:spcPct val="90000"/>
        </a:lnSpc>
        <a:spcBef>
          <a:spcPts val="1600"/>
        </a:spcBef>
        <a:defRPr sz="7000">
          <a:solidFill>
            <a:srgbClr val="D93E2B"/>
          </a:solidFill>
          <a:latin typeface="Bodoni SvtyTwo ITC TT-Book"/>
          <a:ea typeface="Bodoni SvtyTwo ITC TT-Book"/>
          <a:cs typeface="Bodoni SvtyTwo ITC TT-Book"/>
          <a:sym typeface="Bodoni SvtyTwo ITC TT-Book"/>
        </a:defRPr>
      </a:lvl2pPr>
      <a:lvl3pPr algn="ctr" defTabSz="584200">
        <a:lnSpc>
          <a:spcPct val="90000"/>
        </a:lnSpc>
        <a:spcBef>
          <a:spcPts val="1600"/>
        </a:spcBef>
        <a:defRPr sz="7000">
          <a:solidFill>
            <a:srgbClr val="D93E2B"/>
          </a:solidFill>
          <a:latin typeface="Bodoni SvtyTwo ITC TT-Book"/>
          <a:ea typeface="Bodoni SvtyTwo ITC TT-Book"/>
          <a:cs typeface="Bodoni SvtyTwo ITC TT-Book"/>
          <a:sym typeface="Bodoni SvtyTwo ITC TT-Book"/>
        </a:defRPr>
      </a:lvl3pPr>
      <a:lvl4pPr algn="ctr" defTabSz="584200">
        <a:lnSpc>
          <a:spcPct val="90000"/>
        </a:lnSpc>
        <a:spcBef>
          <a:spcPts val="1600"/>
        </a:spcBef>
        <a:defRPr sz="7000">
          <a:solidFill>
            <a:srgbClr val="D93E2B"/>
          </a:solidFill>
          <a:latin typeface="Bodoni SvtyTwo ITC TT-Book"/>
          <a:ea typeface="Bodoni SvtyTwo ITC TT-Book"/>
          <a:cs typeface="Bodoni SvtyTwo ITC TT-Book"/>
          <a:sym typeface="Bodoni SvtyTwo ITC TT-Book"/>
        </a:defRPr>
      </a:lvl4pPr>
      <a:lvl5pPr algn="ctr" defTabSz="584200">
        <a:lnSpc>
          <a:spcPct val="90000"/>
        </a:lnSpc>
        <a:spcBef>
          <a:spcPts val="1600"/>
        </a:spcBef>
        <a:defRPr sz="7000">
          <a:solidFill>
            <a:srgbClr val="D93E2B"/>
          </a:solidFill>
          <a:latin typeface="Bodoni SvtyTwo ITC TT-Book"/>
          <a:ea typeface="Bodoni SvtyTwo ITC TT-Book"/>
          <a:cs typeface="Bodoni SvtyTwo ITC TT-Book"/>
          <a:sym typeface="Bodoni SvtyTwo ITC TT-Book"/>
        </a:defRPr>
      </a:lvl5pPr>
      <a:lvl6pPr algn="ctr" defTabSz="584200">
        <a:lnSpc>
          <a:spcPct val="90000"/>
        </a:lnSpc>
        <a:spcBef>
          <a:spcPts val="1600"/>
        </a:spcBef>
        <a:defRPr sz="7000">
          <a:solidFill>
            <a:srgbClr val="D93E2B"/>
          </a:solidFill>
          <a:latin typeface="Bodoni SvtyTwo ITC TT-Book"/>
          <a:ea typeface="Bodoni SvtyTwo ITC TT-Book"/>
          <a:cs typeface="Bodoni SvtyTwo ITC TT-Book"/>
          <a:sym typeface="Bodoni SvtyTwo ITC TT-Book"/>
        </a:defRPr>
      </a:lvl6pPr>
      <a:lvl7pPr algn="ctr" defTabSz="584200">
        <a:lnSpc>
          <a:spcPct val="90000"/>
        </a:lnSpc>
        <a:spcBef>
          <a:spcPts val="1600"/>
        </a:spcBef>
        <a:defRPr sz="7000">
          <a:solidFill>
            <a:srgbClr val="D93E2B"/>
          </a:solidFill>
          <a:latin typeface="Bodoni SvtyTwo ITC TT-Book"/>
          <a:ea typeface="Bodoni SvtyTwo ITC TT-Book"/>
          <a:cs typeface="Bodoni SvtyTwo ITC TT-Book"/>
          <a:sym typeface="Bodoni SvtyTwo ITC TT-Book"/>
        </a:defRPr>
      </a:lvl7pPr>
      <a:lvl8pPr algn="ctr" defTabSz="584200">
        <a:lnSpc>
          <a:spcPct val="90000"/>
        </a:lnSpc>
        <a:spcBef>
          <a:spcPts val="1600"/>
        </a:spcBef>
        <a:defRPr sz="7000">
          <a:solidFill>
            <a:srgbClr val="D93E2B"/>
          </a:solidFill>
          <a:latin typeface="Bodoni SvtyTwo ITC TT-Book"/>
          <a:ea typeface="Bodoni SvtyTwo ITC TT-Book"/>
          <a:cs typeface="Bodoni SvtyTwo ITC TT-Book"/>
          <a:sym typeface="Bodoni SvtyTwo ITC TT-Book"/>
        </a:defRPr>
      </a:lvl8pPr>
      <a:lvl9pPr algn="ctr" defTabSz="584200">
        <a:lnSpc>
          <a:spcPct val="90000"/>
        </a:lnSpc>
        <a:spcBef>
          <a:spcPts val="1600"/>
        </a:spcBef>
        <a:defRPr sz="7000">
          <a:solidFill>
            <a:srgbClr val="D93E2B"/>
          </a:solidFill>
          <a:latin typeface="Bodoni SvtyTwo ITC TT-Book"/>
          <a:ea typeface="Bodoni SvtyTwo ITC TT-Book"/>
          <a:cs typeface="Bodoni SvtyTwo ITC TT-Book"/>
          <a:sym typeface="Bodoni SvtyTwo ITC TT-Book"/>
        </a:defRPr>
      </a:lvl9pPr>
    </p:titleStyle>
    <p:bodyStyle>
      <a:lvl1pPr marL="4699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9398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4097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8796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3495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8194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6pPr>
      <a:lvl7pPr marL="32893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7pPr>
      <a:lvl8pPr marL="37592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8pPr>
      <a:lvl9pPr marL="42291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9pPr>
    </p:bodyStyle>
    <p:otherStyle>
      <a:lvl1pPr algn="r" defTabSz="584200">
        <a:defRPr sz="1200">
          <a:solidFill>
            <a:schemeClr val="tx1"/>
          </a:solidFill>
          <a:latin typeface="+mn-lt"/>
          <a:ea typeface="+mn-ea"/>
          <a:cs typeface="+mn-cs"/>
          <a:sym typeface="Palatino"/>
        </a:defRPr>
      </a:lvl1pPr>
      <a:lvl2pPr algn="r" defTabSz="584200">
        <a:defRPr sz="1200">
          <a:solidFill>
            <a:schemeClr val="tx1"/>
          </a:solidFill>
          <a:latin typeface="+mn-lt"/>
          <a:ea typeface="+mn-ea"/>
          <a:cs typeface="+mn-cs"/>
          <a:sym typeface="Palatino"/>
        </a:defRPr>
      </a:lvl2pPr>
      <a:lvl3pPr algn="r" defTabSz="584200">
        <a:defRPr sz="1200">
          <a:solidFill>
            <a:schemeClr val="tx1"/>
          </a:solidFill>
          <a:latin typeface="+mn-lt"/>
          <a:ea typeface="+mn-ea"/>
          <a:cs typeface="+mn-cs"/>
          <a:sym typeface="Palatino"/>
        </a:defRPr>
      </a:lvl3pPr>
      <a:lvl4pPr algn="r" defTabSz="584200">
        <a:defRPr sz="1200">
          <a:solidFill>
            <a:schemeClr val="tx1"/>
          </a:solidFill>
          <a:latin typeface="+mn-lt"/>
          <a:ea typeface="+mn-ea"/>
          <a:cs typeface="+mn-cs"/>
          <a:sym typeface="Palatino"/>
        </a:defRPr>
      </a:lvl4pPr>
      <a:lvl5pPr algn="r" defTabSz="584200">
        <a:defRPr sz="1200">
          <a:solidFill>
            <a:schemeClr val="tx1"/>
          </a:solidFill>
          <a:latin typeface="+mn-lt"/>
          <a:ea typeface="+mn-ea"/>
          <a:cs typeface="+mn-cs"/>
          <a:sym typeface="Palatino"/>
        </a:defRPr>
      </a:lvl5pPr>
      <a:lvl6pPr algn="r" defTabSz="584200">
        <a:defRPr sz="1200">
          <a:solidFill>
            <a:schemeClr val="tx1"/>
          </a:solidFill>
          <a:latin typeface="+mn-lt"/>
          <a:ea typeface="+mn-ea"/>
          <a:cs typeface="+mn-cs"/>
          <a:sym typeface="Palatino"/>
        </a:defRPr>
      </a:lvl6pPr>
      <a:lvl7pPr algn="r" defTabSz="584200">
        <a:defRPr sz="1200">
          <a:solidFill>
            <a:schemeClr val="tx1"/>
          </a:solidFill>
          <a:latin typeface="+mn-lt"/>
          <a:ea typeface="+mn-ea"/>
          <a:cs typeface="+mn-cs"/>
          <a:sym typeface="Palatino"/>
        </a:defRPr>
      </a:lvl7pPr>
      <a:lvl8pPr algn="r" defTabSz="584200">
        <a:defRPr sz="1200">
          <a:solidFill>
            <a:schemeClr val="tx1"/>
          </a:solidFill>
          <a:latin typeface="+mn-lt"/>
          <a:ea typeface="+mn-ea"/>
          <a:cs typeface="+mn-cs"/>
          <a:sym typeface="Palatino"/>
        </a:defRPr>
      </a:lvl8pPr>
      <a:lvl9pPr algn="r" defTabSz="584200">
        <a:defRPr sz="1200">
          <a:solidFill>
            <a:schemeClr val="tx1"/>
          </a:solidFill>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thuisarts.nl/levenseinde/ik-wil-nadenken-over-reanimati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knmg.artsennet.nl/Dossiers-9/Dossiers-" TargetMode="External"/><Relationship Id="rId2" Type="http://schemas.openxmlformats.org/officeDocument/2006/relationships/hyperlink" Target="https://www.nhg.org/themas/artikelen/lesa-anticiperende-" TargetMode="External"/><Relationship Id="rId1" Type="http://schemas.openxmlformats.org/officeDocument/2006/relationships/slideLayout" Target="../slideLayouts/slideLayout6.xml"/><Relationship Id="rId5" Type="http://schemas.openxmlformats.org/officeDocument/2006/relationships/hyperlink" Target="https://www.henw.org/archief/volledig/id5797-schriftelijke-wilsverklaringen.html" TargetMode="External"/><Relationship Id="rId4" Type="http://schemas.openxmlformats.org/officeDocument/2006/relationships/hyperlink" Target="https://www.nhg.org/actueel/nieuws/ethische-vragen-rond-het-levenseind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nvSpPr>
        <p:spPr>
          <a:xfrm>
            <a:off x="508000" y="6146799"/>
            <a:ext cx="7200900" cy="406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a:lnSpc>
                <a:spcPct val="110000"/>
              </a:lnSpc>
              <a:defRPr i="1">
                <a:latin typeface="Palatino"/>
                <a:ea typeface="Palatino"/>
                <a:cs typeface="Palatino"/>
                <a:sym typeface="Palatino"/>
              </a:defRPr>
            </a:lvl1pPr>
          </a:lstStyle>
          <a:p>
            <a:pPr lvl="0">
              <a:defRPr sz="1800" i="0">
                <a:solidFill>
                  <a:srgbClr val="000000"/>
                </a:solidFill>
              </a:defRPr>
            </a:pPr>
            <a:r>
              <a:rPr sz="2400" i="1">
                <a:solidFill>
                  <a:srgbClr val="414141"/>
                </a:solidFill>
              </a:rPr>
              <a:t>Chronische zorg stage</a:t>
            </a:r>
          </a:p>
        </p:txBody>
      </p:sp>
      <p:sp>
        <p:nvSpPr>
          <p:cNvPr id="44" name="Shape 44"/>
          <p:cNvSpPr>
            <a:spLocks noGrp="1"/>
          </p:cNvSpPr>
          <p:nvPr>
            <p:ph type="title"/>
          </p:nvPr>
        </p:nvSpPr>
        <p:spPr>
          <a:xfrm>
            <a:off x="508000" y="6680200"/>
            <a:ext cx="7200900" cy="2413000"/>
          </a:xfrm>
          <a:prstGeom prst="rect">
            <a:avLst/>
          </a:prstGeom>
        </p:spPr>
        <p:txBody>
          <a:bodyPr/>
          <a:lstStyle>
            <a:lvl1pPr algn="ctr">
              <a:defRPr sz="6200"/>
            </a:lvl1pPr>
          </a:lstStyle>
          <a:p>
            <a:pPr lvl="0">
              <a:defRPr sz="1800">
                <a:solidFill>
                  <a:srgbClr val="000000"/>
                </a:solidFill>
              </a:defRPr>
            </a:pPr>
            <a:r>
              <a:rPr sz="6200">
                <a:solidFill>
                  <a:srgbClr val="D93E2B"/>
                </a:solidFill>
              </a:rPr>
              <a:t>Advanced care planning</a:t>
            </a:r>
          </a:p>
        </p:txBody>
      </p:sp>
      <p:sp>
        <p:nvSpPr>
          <p:cNvPr id="45" name="Shape 45"/>
          <p:cNvSpPr>
            <a:spLocks noGrp="1"/>
          </p:cNvSpPr>
          <p:nvPr>
            <p:ph type="body" idx="1"/>
          </p:nvPr>
        </p:nvSpPr>
        <p:spPr>
          <a:xfrm>
            <a:off x="8280400" y="6680200"/>
            <a:ext cx="4241800" cy="2413000"/>
          </a:xfrm>
          <a:prstGeom prst="rect">
            <a:avLst/>
          </a:prstGeom>
        </p:spPr>
        <p:txBody>
          <a:bodyPr/>
          <a:lstStyle/>
          <a:p>
            <a:pPr lvl="0">
              <a:defRPr sz="1800">
                <a:solidFill>
                  <a:srgbClr val="000000"/>
                </a:solidFill>
              </a:defRPr>
            </a:pPr>
            <a:r>
              <a:rPr sz="2400">
                <a:solidFill>
                  <a:srgbClr val="414141"/>
                </a:solidFill>
              </a:rPr>
              <a:t>Elleke Breeuwer</a:t>
            </a:r>
          </a:p>
          <a:p>
            <a:pPr lvl="0">
              <a:defRPr sz="1800">
                <a:solidFill>
                  <a:srgbClr val="000000"/>
                </a:solidFill>
              </a:defRPr>
            </a:pPr>
            <a:r>
              <a:rPr sz="2400">
                <a:solidFill>
                  <a:srgbClr val="414141"/>
                </a:solidFill>
              </a:rPr>
              <a:t>Dayenne Ubachs</a:t>
            </a:r>
          </a:p>
        </p:txBody>
      </p:sp>
      <p:pic>
        <p:nvPicPr>
          <p:cNvPr id="46" name="AdvanceCareBanner-975x275.jpg"/>
          <p:cNvPicPr/>
          <p:nvPr/>
        </p:nvPicPr>
        <p:blipFill>
          <a:blip r:embed="rId2">
            <a:extLst/>
          </a:blip>
          <a:stretch>
            <a:fillRect/>
          </a:stretch>
        </p:blipFill>
        <p:spPr>
          <a:xfrm>
            <a:off x="150787" y="1078551"/>
            <a:ext cx="12703226" cy="358296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Discussievraag</a:t>
            </a:r>
          </a:p>
        </p:txBody>
      </p:sp>
      <p:sp>
        <p:nvSpPr>
          <p:cNvPr id="82" name="Shape 82"/>
          <p:cNvSpPr>
            <a:spLocks noGrp="1"/>
          </p:cNvSpPr>
          <p:nvPr>
            <p:ph type="body" idx="1"/>
          </p:nvPr>
        </p:nvSpPr>
        <p:spPr>
          <a:xfrm>
            <a:off x="508000" y="2628900"/>
            <a:ext cx="11988800" cy="6096000"/>
          </a:xfrm>
          <a:prstGeom prst="rect">
            <a:avLst/>
          </a:prstGeom>
        </p:spPr>
        <p:txBody>
          <a:bodyPr anchor="t"/>
          <a:lstStyle/>
          <a:p>
            <a:pPr lvl="0">
              <a:defRPr sz="1800">
                <a:solidFill>
                  <a:srgbClr val="000000"/>
                </a:solidFill>
              </a:defRPr>
            </a:pPr>
            <a:endParaRPr/>
          </a:p>
          <a:p>
            <a:pPr lvl="0">
              <a:defRPr sz="1800">
                <a:solidFill>
                  <a:srgbClr val="000000"/>
                </a:solidFill>
              </a:defRPr>
            </a:pPr>
            <a:endParaRPr/>
          </a:p>
          <a:p>
            <a:pPr lvl="0">
              <a:defRPr sz="1800">
                <a:solidFill>
                  <a:srgbClr val="000000"/>
                </a:solidFill>
              </a:defRPr>
            </a:pPr>
            <a:endParaRPr/>
          </a:p>
          <a:p>
            <a:pPr lvl="0">
              <a:defRPr sz="1800">
                <a:solidFill>
                  <a:srgbClr val="000000"/>
                </a:solidFill>
              </a:defRPr>
            </a:pPr>
            <a:endParaRPr/>
          </a:p>
          <a:p>
            <a:pPr lvl="0">
              <a:defRPr sz="1800">
                <a:solidFill>
                  <a:srgbClr val="000000"/>
                </a:solidFill>
              </a:defRPr>
            </a:pPr>
            <a:endParaRPr/>
          </a:p>
          <a:p>
            <a:pPr lvl="0">
              <a:defRPr sz="1800">
                <a:solidFill>
                  <a:srgbClr val="000000"/>
                </a:solidFill>
              </a:defRPr>
            </a:pPr>
            <a:endParaRPr/>
          </a:p>
          <a:p>
            <a:pPr lvl="0">
              <a:defRPr sz="1800">
                <a:solidFill>
                  <a:srgbClr val="000000"/>
                </a:solidFill>
              </a:defRPr>
            </a:pPr>
            <a:endParaRPr/>
          </a:p>
          <a:p>
            <a:pPr lvl="0">
              <a:defRPr sz="1800">
                <a:solidFill>
                  <a:srgbClr val="000000"/>
                </a:solidFill>
              </a:defRPr>
            </a:pPr>
            <a:endParaRPr/>
          </a:p>
          <a:p>
            <a:pPr marL="939800" lvl="0" indent="-939800">
              <a:defRPr sz="1800">
                <a:solidFill>
                  <a:srgbClr val="000000"/>
                </a:solidFill>
              </a:defRPr>
            </a:pPr>
            <a:r>
              <a:rPr sz="3600">
                <a:solidFill>
                  <a:srgbClr val="414141"/>
                </a:solidFill>
              </a:rPr>
              <a:t>Bij welke patiënten zouden we aan advanced care planning moeten doen?</a:t>
            </a:r>
          </a:p>
        </p:txBody>
      </p:sp>
      <p:pic>
        <p:nvPicPr>
          <p:cNvPr id="83" name="Advanced-Care-Planning.jpg"/>
          <p:cNvPicPr/>
          <p:nvPr/>
        </p:nvPicPr>
        <p:blipFill>
          <a:blip r:embed="rId2">
            <a:extLst/>
          </a:blip>
          <a:stretch>
            <a:fillRect/>
          </a:stretch>
        </p:blipFill>
        <p:spPr>
          <a:xfrm>
            <a:off x="2706708" y="2876549"/>
            <a:ext cx="7112001" cy="400050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“Doelgroep”</a:t>
            </a:r>
          </a:p>
        </p:txBody>
      </p:sp>
      <p:sp>
        <p:nvSpPr>
          <p:cNvPr id="86" name="Shape 86"/>
          <p:cNvSpPr>
            <a:spLocks noGrp="1"/>
          </p:cNvSpPr>
          <p:nvPr>
            <p:ph type="body" idx="1"/>
          </p:nvPr>
        </p:nvSpPr>
        <p:spPr>
          <a:xfrm>
            <a:off x="508000" y="2628900"/>
            <a:ext cx="11988800" cy="6096000"/>
          </a:xfrm>
          <a:prstGeom prst="rect">
            <a:avLst/>
          </a:prstGeom>
        </p:spPr>
        <p:txBody>
          <a:bodyPr/>
          <a:lstStyle/>
          <a:p>
            <a:pPr marL="343407" lvl="0" indent="-343407">
              <a:lnSpc>
                <a:spcPct val="72000"/>
              </a:lnSpc>
              <a:defRPr sz="1800">
                <a:solidFill>
                  <a:srgbClr val="000000"/>
                </a:solidFill>
              </a:defRPr>
            </a:pPr>
            <a:r>
              <a:rPr sz="2600">
                <a:solidFill>
                  <a:srgbClr val="414141"/>
                </a:solidFill>
              </a:rPr>
              <a:t>Patiënten die zelf komt met vragen over de zorg rond het levenseinde </a:t>
            </a:r>
          </a:p>
          <a:p>
            <a:pPr marL="343407" lvl="0" indent="-343407">
              <a:lnSpc>
                <a:spcPct val="72000"/>
              </a:lnSpc>
              <a:defRPr sz="1800">
                <a:solidFill>
                  <a:srgbClr val="000000"/>
                </a:solidFill>
              </a:defRPr>
            </a:pPr>
            <a:r>
              <a:rPr sz="2600">
                <a:solidFill>
                  <a:srgbClr val="414141"/>
                </a:solidFill>
              </a:rPr>
              <a:t>Patiënten die als kwetsbare oudere wordt geïdentificeerd, bijvoorbeeld via screening </a:t>
            </a:r>
          </a:p>
          <a:p>
            <a:pPr marL="343407" lvl="0" indent="-343407">
              <a:lnSpc>
                <a:spcPct val="72000"/>
              </a:lnSpc>
              <a:defRPr sz="1800">
                <a:solidFill>
                  <a:srgbClr val="000000"/>
                </a:solidFill>
              </a:defRPr>
            </a:pPr>
            <a:r>
              <a:rPr sz="2600">
                <a:solidFill>
                  <a:srgbClr val="414141"/>
                </a:solidFill>
              </a:rPr>
              <a:t>Te verwachten is dat de patiënt binnen een jaar zal overlijden (‘surprise question’)</a:t>
            </a:r>
          </a:p>
          <a:p>
            <a:pPr marL="343407" lvl="0" indent="-343407">
              <a:lnSpc>
                <a:spcPct val="72000"/>
              </a:lnSpc>
              <a:defRPr sz="1800">
                <a:solidFill>
                  <a:srgbClr val="000000"/>
                </a:solidFill>
              </a:defRPr>
            </a:pPr>
            <a:r>
              <a:rPr sz="2600">
                <a:solidFill>
                  <a:srgbClr val="414141"/>
                </a:solidFill>
              </a:rPr>
              <a:t>Patiënten die worden opgenomen in een zorginstelling, aanleunwoning of ziekenhuis </a:t>
            </a:r>
          </a:p>
          <a:p>
            <a:pPr marL="343407" lvl="0" indent="-343407">
              <a:lnSpc>
                <a:spcPct val="72000"/>
              </a:lnSpc>
              <a:defRPr sz="1800">
                <a:solidFill>
                  <a:srgbClr val="000000"/>
                </a:solidFill>
              </a:defRPr>
            </a:pPr>
            <a:r>
              <a:rPr sz="2600">
                <a:solidFill>
                  <a:srgbClr val="414141"/>
                </a:solidFill>
              </a:rPr>
              <a:t>Patiënten met één of meer van onderstaande kenmerken: </a:t>
            </a:r>
          </a:p>
          <a:p>
            <a:pPr marL="749300" lvl="1" indent="-279400">
              <a:lnSpc>
                <a:spcPct val="72000"/>
              </a:lnSpc>
              <a:spcBef>
                <a:spcPts val="500"/>
              </a:spcBef>
              <a:defRPr sz="1800">
                <a:solidFill>
                  <a:srgbClr val="000000"/>
                </a:solidFill>
              </a:defRPr>
            </a:pPr>
            <a:r>
              <a:rPr sz="2200">
                <a:solidFill>
                  <a:srgbClr val="414141"/>
                </a:solidFill>
              </a:rPr>
              <a:t>een ongeneeslijke maligne of progressieve ziekte </a:t>
            </a:r>
          </a:p>
          <a:p>
            <a:pPr marL="749300" lvl="1" indent="-279400">
              <a:lnSpc>
                <a:spcPct val="72000"/>
              </a:lnSpc>
              <a:spcBef>
                <a:spcPts val="500"/>
              </a:spcBef>
              <a:defRPr sz="1800">
                <a:solidFill>
                  <a:srgbClr val="000000"/>
                </a:solidFill>
              </a:defRPr>
            </a:pPr>
            <a:r>
              <a:rPr sz="2200">
                <a:solidFill>
                  <a:srgbClr val="414141"/>
                </a:solidFill>
              </a:rPr>
              <a:t>70+ met comorbiditeit én een sterk afnemende somatopsychologische vitaliteit </a:t>
            </a:r>
          </a:p>
          <a:p>
            <a:pPr marL="749300" lvl="1" indent="-279400">
              <a:lnSpc>
                <a:spcPct val="72000"/>
              </a:lnSpc>
              <a:spcBef>
                <a:spcPts val="500"/>
              </a:spcBef>
              <a:defRPr sz="1800">
                <a:solidFill>
                  <a:srgbClr val="000000"/>
                </a:solidFill>
              </a:defRPr>
            </a:pPr>
            <a:r>
              <a:rPr sz="2200">
                <a:solidFill>
                  <a:srgbClr val="414141"/>
                </a:solidFill>
              </a:rPr>
              <a:t>een verhoogde kans op een hart- of ademhalingsstilstand </a:t>
            </a:r>
          </a:p>
          <a:p>
            <a:pPr marL="749300" lvl="1" indent="-279400">
              <a:lnSpc>
                <a:spcPct val="72000"/>
              </a:lnSpc>
              <a:spcBef>
                <a:spcPts val="500"/>
              </a:spcBef>
              <a:defRPr sz="1800">
                <a:solidFill>
                  <a:srgbClr val="000000"/>
                </a:solidFill>
              </a:defRPr>
            </a:pPr>
            <a:r>
              <a:rPr sz="2200">
                <a:solidFill>
                  <a:srgbClr val="414141"/>
                </a:solidFill>
              </a:rPr>
              <a:t>cognitieve beperkingen </a:t>
            </a:r>
          </a:p>
          <a:p>
            <a:pPr marL="749300" lvl="1" indent="-279400">
              <a:lnSpc>
                <a:spcPct val="72000"/>
              </a:lnSpc>
              <a:spcBef>
                <a:spcPts val="500"/>
              </a:spcBef>
              <a:defRPr sz="1800">
                <a:solidFill>
                  <a:srgbClr val="000000"/>
                </a:solidFill>
              </a:defRPr>
            </a:pPr>
            <a:r>
              <a:rPr sz="2200">
                <a:solidFill>
                  <a:srgbClr val="414141"/>
                </a:solidFill>
              </a:rPr>
              <a:t>een verhoogde kans op ernstige en blijvende invaliditeit.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Bespreekpunten</a:t>
            </a:r>
          </a:p>
        </p:txBody>
      </p:sp>
      <p:sp>
        <p:nvSpPr>
          <p:cNvPr id="89" name="Shape 89"/>
          <p:cNvSpPr>
            <a:spLocks noGrp="1"/>
          </p:cNvSpPr>
          <p:nvPr>
            <p:ph type="body" idx="1"/>
          </p:nvPr>
        </p:nvSpPr>
        <p:spPr>
          <a:xfrm>
            <a:off x="508000" y="2628900"/>
            <a:ext cx="11988800" cy="6096000"/>
          </a:xfrm>
          <a:prstGeom prst="rect">
            <a:avLst/>
          </a:prstGeom>
        </p:spPr>
        <p:txBody>
          <a:bodyPr/>
          <a:lstStyle/>
          <a:p>
            <a:pPr marL="939800" lvl="0" indent="-939800">
              <a:defRPr sz="1800">
                <a:solidFill>
                  <a:srgbClr val="000000"/>
                </a:solidFill>
              </a:defRPr>
            </a:pPr>
            <a:r>
              <a:rPr sz="3600">
                <a:solidFill>
                  <a:srgbClr val="414141"/>
                </a:solidFill>
              </a:rPr>
              <a:t>Huidige situatie</a:t>
            </a:r>
          </a:p>
          <a:p>
            <a:pPr marL="939800" lvl="0" indent="-939800">
              <a:defRPr sz="1800">
                <a:solidFill>
                  <a:srgbClr val="000000"/>
                </a:solidFill>
              </a:defRPr>
            </a:pPr>
            <a:r>
              <a:rPr sz="3600">
                <a:solidFill>
                  <a:srgbClr val="414141"/>
                </a:solidFill>
              </a:rPr>
              <a:t>Waar maakt de patiënt zich zorgen om?</a:t>
            </a:r>
          </a:p>
          <a:p>
            <a:pPr marL="939800" lvl="0" indent="-939800">
              <a:defRPr sz="1800">
                <a:solidFill>
                  <a:srgbClr val="000000"/>
                </a:solidFill>
              </a:defRPr>
            </a:pPr>
            <a:r>
              <a:rPr sz="3600">
                <a:solidFill>
                  <a:srgbClr val="414141"/>
                </a:solidFill>
              </a:rPr>
              <a:t>Mogelijke en onmogelijke behandelingen</a:t>
            </a:r>
          </a:p>
          <a:p>
            <a:pPr marL="939800" lvl="0" indent="-939800">
              <a:defRPr sz="1800">
                <a:solidFill>
                  <a:srgbClr val="000000"/>
                </a:solidFill>
              </a:defRPr>
            </a:pPr>
            <a:r>
              <a:rPr sz="3600">
                <a:solidFill>
                  <a:srgbClr val="414141"/>
                </a:solidFill>
              </a:rPr>
              <a:t>Waar wil de patiënt sterven?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Overige onderwerpen</a:t>
            </a:r>
          </a:p>
        </p:txBody>
      </p:sp>
      <p:sp>
        <p:nvSpPr>
          <p:cNvPr id="94" name="Shape 94"/>
          <p:cNvSpPr>
            <a:spLocks noGrp="1"/>
          </p:cNvSpPr>
          <p:nvPr>
            <p:ph type="body" idx="1"/>
          </p:nvPr>
        </p:nvSpPr>
        <p:spPr>
          <a:xfrm>
            <a:off x="508000" y="2628900"/>
            <a:ext cx="11988800" cy="6096000"/>
          </a:xfrm>
          <a:prstGeom prst="rect">
            <a:avLst/>
          </a:prstGeom>
        </p:spPr>
        <p:txBody>
          <a:bodyPr/>
          <a:lstStyle/>
          <a:p>
            <a:pPr lvl="0">
              <a:defRPr sz="1800">
                <a:solidFill>
                  <a:srgbClr val="000000"/>
                </a:solidFill>
              </a:defRPr>
            </a:pPr>
            <a:r>
              <a:rPr sz="3600">
                <a:solidFill>
                  <a:srgbClr val="414141"/>
                </a:solidFill>
              </a:rPr>
              <a:t>Wettelijke vertegenwoordiger</a:t>
            </a:r>
          </a:p>
          <a:p>
            <a:pPr lvl="0">
              <a:defRPr sz="1800">
                <a:solidFill>
                  <a:srgbClr val="000000"/>
                </a:solidFill>
              </a:defRPr>
            </a:pPr>
            <a:r>
              <a:rPr sz="3600">
                <a:solidFill>
                  <a:srgbClr val="414141"/>
                </a:solidFill>
              </a:rPr>
              <a:t>Wilsverklaring</a:t>
            </a:r>
          </a:p>
          <a:p>
            <a:pPr lvl="1">
              <a:defRPr sz="1800">
                <a:solidFill>
                  <a:srgbClr val="000000"/>
                </a:solidFill>
              </a:defRPr>
            </a:pPr>
            <a:r>
              <a:rPr sz="3600">
                <a:solidFill>
                  <a:srgbClr val="414141"/>
                </a:solidFill>
              </a:rPr>
              <a:t>Behandelverbod</a:t>
            </a:r>
          </a:p>
          <a:p>
            <a:pPr lvl="1">
              <a:defRPr sz="1800">
                <a:solidFill>
                  <a:srgbClr val="000000"/>
                </a:solidFill>
              </a:defRPr>
            </a:pPr>
            <a:r>
              <a:rPr sz="3600">
                <a:solidFill>
                  <a:srgbClr val="414141"/>
                </a:solidFill>
              </a:rPr>
              <a:t>Levenswensverklaring</a:t>
            </a:r>
          </a:p>
          <a:p>
            <a:pPr lvl="1">
              <a:defRPr sz="1800">
                <a:solidFill>
                  <a:srgbClr val="000000"/>
                </a:solidFill>
              </a:defRPr>
            </a:pPr>
            <a:r>
              <a:rPr sz="3600">
                <a:solidFill>
                  <a:srgbClr val="414141"/>
                </a:solidFill>
              </a:rPr>
              <a:t>Euthanasieverklaring</a:t>
            </a:r>
          </a:p>
          <a:p>
            <a:pPr lvl="0">
              <a:defRPr sz="1800">
                <a:solidFill>
                  <a:srgbClr val="000000"/>
                </a:solidFill>
              </a:defRPr>
            </a:pPr>
            <a:r>
              <a:rPr sz="3600">
                <a:solidFill>
                  <a:srgbClr val="414141"/>
                </a:solidFill>
              </a:rPr>
              <a:t>Orgaandonatie of lichaam voor de wetenschap</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Overige onderwerpen</a:t>
            </a:r>
          </a:p>
        </p:txBody>
      </p:sp>
      <p:sp>
        <p:nvSpPr>
          <p:cNvPr id="99" name="Shape 99"/>
          <p:cNvSpPr>
            <a:spLocks noGrp="1"/>
          </p:cNvSpPr>
          <p:nvPr>
            <p:ph type="body" idx="1"/>
          </p:nvPr>
        </p:nvSpPr>
        <p:spPr>
          <a:xfrm>
            <a:off x="508000" y="2628900"/>
            <a:ext cx="11988800" cy="6096000"/>
          </a:xfrm>
          <a:prstGeom prst="rect">
            <a:avLst/>
          </a:prstGeom>
        </p:spPr>
        <p:txBody>
          <a:bodyPr/>
          <a:lstStyle/>
          <a:p>
            <a:pPr marL="835377" lvl="0" indent="-835377">
              <a:defRPr sz="1800">
                <a:solidFill>
                  <a:srgbClr val="000000"/>
                </a:solidFill>
              </a:defRPr>
            </a:pPr>
            <a:r>
              <a:rPr sz="3200">
                <a:solidFill>
                  <a:srgbClr val="313131"/>
                </a:solidFill>
              </a:rPr>
              <a:t>Mogelijkheden in laatste fase</a:t>
            </a:r>
            <a:endParaRPr>
              <a:solidFill>
                <a:srgbClr val="313131"/>
              </a:solidFill>
            </a:endParaRPr>
          </a:p>
          <a:p>
            <a:pPr marL="1096433" lvl="1" indent="-626533">
              <a:defRPr sz="1800">
                <a:solidFill>
                  <a:srgbClr val="000000"/>
                </a:solidFill>
              </a:defRPr>
            </a:pPr>
            <a:r>
              <a:rPr sz="2400">
                <a:solidFill>
                  <a:srgbClr val="313131"/>
                </a:solidFill>
              </a:rPr>
              <a:t>Palliatieve chemo of bestraling</a:t>
            </a:r>
            <a:endParaRPr>
              <a:solidFill>
                <a:srgbClr val="313131"/>
              </a:solidFill>
            </a:endParaRPr>
          </a:p>
          <a:p>
            <a:pPr marL="1096433" lvl="1" indent="-626533">
              <a:defRPr sz="1800">
                <a:solidFill>
                  <a:srgbClr val="000000"/>
                </a:solidFill>
              </a:defRPr>
            </a:pPr>
            <a:r>
              <a:rPr sz="2400">
                <a:solidFill>
                  <a:srgbClr val="313131"/>
                </a:solidFill>
              </a:rPr>
              <a:t>Palliatieve sedatie</a:t>
            </a:r>
            <a:endParaRPr>
              <a:solidFill>
                <a:srgbClr val="313131"/>
              </a:solidFill>
            </a:endParaRPr>
          </a:p>
          <a:p>
            <a:pPr marL="1096433" lvl="1" indent="-626533">
              <a:defRPr sz="1800">
                <a:solidFill>
                  <a:srgbClr val="000000"/>
                </a:solidFill>
              </a:defRPr>
            </a:pPr>
            <a:r>
              <a:rPr sz="2400">
                <a:solidFill>
                  <a:srgbClr val="313131"/>
                </a:solidFill>
              </a:rPr>
              <a:t>Morfine</a:t>
            </a:r>
            <a:endParaRPr>
              <a:solidFill>
                <a:srgbClr val="313131"/>
              </a:solidFill>
            </a:endParaRPr>
          </a:p>
          <a:p>
            <a:pPr marL="1096433" lvl="1" indent="-626533">
              <a:defRPr sz="1800">
                <a:solidFill>
                  <a:srgbClr val="000000"/>
                </a:solidFill>
              </a:defRPr>
            </a:pPr>
            <a:r>
              <a:rPr sz="2400">
                <a:solidFill>
                  <a:srgbClr val="313131"/>
                </a:solidFill>
              </a:rPr>
              <a:t>Euthanasie</a:t>
            </a:r>
            <a:endParaRPr>
              <a:solidFill>
                <a:srgbClr val="313131"/>
              </a:solidFill>
            </a:endParaRPr>
          </a:p>
          <a:p>
            <a:pPr marL="1096433" lvl="1" indent="-626533">
              <a:defRPr sz="1800">
                <a:solidFill>
                  <a:srgbClr val="000000"/>
                </a:solidFill>
              </a:defRPr>
            </a:pPr>
            <a:r>
              <a:rPr sz="2400">
                <a:solidFill>
                  <a:srgbClr val="313131"/>
                </a:solidFill>
              </a:rPr>
              <a:t>Versterven</a:t>
            </a:r>
            <a:endParaRPr sz="2400"/>
          </a:p>
          <a:p>
            <a:pPr lvl="0">
              <a:defRPr sz="1800">
                <a:solidFill>
                  <a:srgbClr val="000000"/>
                </a:solidFill>
              </a:defRPr>
            </a:pPr>
            <a:r>
              <a:rPr sz="3600">
                <a:solidFill>
                  <a:srgbClr val="414141"/>
                </a:solidFill>
              </a:rPr>
              <a:t>Veel online bronnen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Reanimeren? </a:t>
            </a:r>
          </a:p>
        </p:txBody>
      </p:sp>
      <p:sp>
        <p:nvSpPr>
          <p:cNvPr id="102" name="Shape 102"/>
          <p:cNvSpPr>
            <a:spLocks noGrp="1"/>
          </p:cNvSpPr>
          <p:nvPr>
            <p:ph type="body" idx="1"/>
          </p:nvPr>
        </p:nvSpPr>
        <p:spPr>
          <a:xfrm>
            <a:off x="453728" y="2553528"/>
            <a:ext cx="11988801" cy="7004135"/>
          </a:xfrm>
          <a:prstGeom prst="rect">
            <a:avLst/>
          </a:prstGeom>
        </p:spPr>
        <p:txBody>
          <a:bodyPr anchor="t"/>
          <a:lstStyle/>
          <a:p>
            <a:pPr lvl="0">
              <a:defRPr sz="1800">
                <a:solidFill>
                  <a:srgbClr val="000000"/>
                </a:solidFill>
              </a:defRPr>
            </a:pPr>
            <a:r>
              <a:rPr sz="2600">
                <a:solidFill>
                  <a:srgbClr val="343434"/>
                </a:solidFill>
              </a:rPr>
              <a:t>Kwetsbare ouderen worden gereanimeerd, tenzij er een niet-reanimeren besluit of verklaring bestaat</a:t>
            </a:r>
          </a:p>
          <a:p>
            <a:pPr lvl="0">
              <a:defRPr sz="1800">
                <a:solidFill>
                  <a:srgbClr val="000000"/>
                </a:solidFill>
              </a:defRPr>
            </a:pPr>
            <a:r>
              <a:rPr sz="2600" b="1">
                <a:solidFill>
                  <a:srgbClr val="343434"/>
                </a:solidFill>
              </a:rPr>
              <a:t>Shared decision making</a:t>
            </a:r>
          </a:p>
          <a:p>
            <a:pPr lvl="1">
              <a:defRPr sz="1800">
                <a:solidFill>
                  <a:srgbClr val="000000"/>
                </a:solidFill>
              </a:defRPr>
            </a:pPr>
            <a:r>
              <a:rPr sz="2400">
                <a:solidFill>
                  <a:srgbClr val="343434"/>
                </a:solidFill>
              </a:rPr>
              <a:t>Veel ouderen hebben hier </a:t>
            </a:r>
            <a:br>
              <a:rPr sz="2400">
                <a:solidFill>
                  <a:srgbClr val="343434"/>
                </a:solidFill>
              </a:rPr>
            </a:br>
            <a:r>
              <a:rPr sz="2400">
                <a:solidFill>
                  <a:srgbClr val="343434"/>
                </a:solidFill>
              </a:rPr>
              <a:t>eerder over nagedacht, </a:t>
            </a:r>
            <a:br>
              <a:rPr sz="2400">
                <a:solidFill>
                  <a:srgbClr val="343434"/>
                </a:solidFill>
              </a:rPr>
            </a:br>
            <a:r>
              <a:rPr sz="2400">
                <a:solidFill>
                  <a:srgbClr val="343434"/>
                </a:solidFill>
              </a:rPr>
              <a:t>maar durven het niet met arts </a:t>
            </a:r>
            <a:br>
              <a:rPr sz="2400">
                <a:solidFill>
                  <a:srgbClr val="343434"/>
                </a:solidFill>
              </a:rPr>
            </a:br>
            <a:r>
              <a:rPr sz="2400">
                <a:solidFill>
                  <a:srgbClr val="343434"/>
                </a:solidFill>
              </a:rPr>
              <a:t>te bespreken</a:t>
            </a:r>
          </a:p>
          <a:p>
            <a:pPr lvl="0">
              <a:defRPr sz="1800">
                <a:solidFill>
                  <a:srgbClr val="000000"/>
                </a:solidFill>
              </a:defRPr>
            </a:pPr>
            <a:r>
              <a:rPr sz="2600">
                <a:solidFill>
                  <a:srgbClr val="343434"/>
                </a:solidFill>
              </a:rPr>
              <a:t>Evidence-based informatie</a:t>
            </a:r>
          </a:p>
          <a:p>
            <a:pPr lvl="0">
              <a:defRPr sz="1800">
                <a:solidFill>
                  <a:srgbClr val="000000"/>
                </a:solidFill>
              </a:defRPr>
            </a:pPr>
            <a:r>
              <a:rPr sz="2600">
                <a:solidFill>
                  <a:srgbClr val="343434"/>
                </a:solidFill>
              </a:rPr>
              <a:t>Juridisch: alleen NR-penning </a:t>
            </a:r>
            <a:br>
              <a:rPr sz="2600">
                <a:solidFill>
                  <a:srgbClr val="343434"/>
                </a:solidFill>
              </a:rPr>
            </a:br>
            <a:r>
              <a:rPr sz="2600">
                <a:solidFill>
                  <a:srgbClr val="343434"/>
                </a:solidFill>
              </a:rPr>
              <a:t>van NVVE zijn officieel erkend</a:t>
            </a:r>
            <a:br>
              <a:rPr sz="2600">
                <a:solidFill>
                  <a:srgbClr val="343434"/>
                </a:solidFill>
              </a:rPr>
            </a:br>
            <a:endParaRPr sz="2600">
              <a:solidFill>
                <a:srgbClr val="343434"/>
              </a:solidFill>
            </a:endParaRPr>
          </a:p>
        </p:txBody>
      </p:sp>
      <p:pic>
        <p:nvPicPr>
          <p:cNvPr id="103" name="18.jpg"/>
          <p:cNvPicPr/>
          <p:nvPr/>
        </p:nvPicPr>
        <p:blipFill>
          <a:blip r:embed="rId2">
            <a:extLst/>
          </a:blip>
          <a:srcRect r="2144"/>
          <a:stretch>
            <a:fillRect/>
          </a:stretch>
        </p:blipFill>
        <p:spPr>
          <a:xfrm>
            <a:off x="5844784" y="3700462"/>
            <a:ext cx="6543209" cy="4762711"/>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age5.png"/>
          <p:cNvPicPr/>
          <p:nvPr/>
        </p:nvPicPr>
        <p:blipFill>
          <a:blip r:embed="rId3">
            <a:extLst/>
          </a:blip>
          <a:stretch>
            <a:fillRect/>
          </a:stretch>
        </p:blipFill>
        <p:spPr>
          <a:xfrm>
            <a:off x="1584508" y="113117"/>
            <a:ext cx="9243942" cy="9527366"/>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508000" y="800100"/>
            <a:ext cx="11988800" cy="1219200"/>
          </a:xfrm>
          <a:prstGeom prst="rect">
            <a:avLst/>
          </a:prstGeom>
        </p:spPr>
        <p:txBody>
          <a:bodyPr/>
          <a:lstStyle>
            <a:lvl1pPr>
              <a:defRPr sz="6300"/>
            </a:lvl1pPr>
          </a:lstStyle>
          <a:p>
            <a:pPr lvl="0">
              <a:defRPr sz="1800">
                <a:solidFill>
                  <a:srgbClr val="000000"/>
                </a:solidFill>
              </a:defRPr>
            </a:pPr>
            <a:r>
              <a:rPr sz="6300">
                <a:solidFill>
                  <a:srgbClr val="D93E2B"/>
                </a:solidFill>
              </a:rPr>
              <a:t>Factoren van invloed op uitkomst</a:t>
            </a:r>
          </a:p>
        </p:txBody>
      </p:sp>
      <p:sp>
        <p:nvSpPr>
          <p:cNvPr id="110" name="Shape 110"/>
          <p:cNvSpPr>
            <a:spLocks noGrp="1"/>
          </p:cNvSpPr>
          <p:nvPr>
            <p:ph type="body" idx="1"/>
          </p:nvPr>
        </p:nvSpPr>
        <p:spPr>
          <a:xfrm>
            <a:off x="508000" y="2628900"/>
            <a:ext cx="11988800" cy="6096000"/>
          </a:xfrm>
          <a:prstGeom prst="rect">
            <a:avLst/>
          </a:prstGeom>
        </p:spPr>
        <p:txBody>
          <a:bodyPr/>
          <a:lstStyle/>
          <a:p>
            <a:pPr lvl="0">
              <a:defRPr sz="1800">
                <a:solidFill>
                  <a:srgbClr val="000000"/>
                </a:solidFill>
              </a:defRPr>
            </a:pPr>
            <a:r>
              <a:rPr sz="3600">
                <a:solidFill>
                  <a:srgbClr val="414141"/>
                </a:solidFill>
              </a:rPr>
              <a:t>Betere prognose</a:t>
            </a:r>
          </a:p>
          <a:p>
            <a:pPr marL="835377" lvl="1" indent="-365477">
              <a:defRPr sz="1800">
                <a:solidFill>
                  <a:srgbClr val="000000"/>
                </a:solidFill>
              </a:defRPr>
            </a:pPr>
            <a:r>
              <a:rPr sz="2800">
                <a:solidFill>
                  <a:srgbClr val="414141"/>
                </a:solidFill>
              </a:rPr>
              <a:t>Cardiovasculaire comorbiditeit</a:t>
            </a:r>
          </a:p>
          <a:p>
            <a:pPr lvl="0">
              <a:defRPr sz="1800">
                <a:solidFill>
                  <a:srgbClr val="000000"/>
                </a:solidFill>
              </a:defRPr>
            </a:pPr>
            <a:r>
              <a:rPr sz="3600">
                <a:solidFill>
                  <a:srgbClr val="414141"/>
                </a:solidFill>
              </a:rPr>
              <a:t>Slechtere prognose</a:t>
            </a:r>
          </a:p>
          <a:p>
            <a:pPr marL="835377" lvl="1" indent="-365477">
              <a:defRPr sz="1800">
                <a:solidFill>
                  <a:srgbClr val="000000"/>
                </a:solidFill>
              </a:defRPr>
            </a:pPr>
            <a:r>
              <a:rPr sz="2800">
                <a:solidFill>
                  <a:srgbClr val="414141"/>
                </a:solidFill>
              </a:rPr>
              <a:t>Hogere leeftijd</a:t>
            </a:r>
          </a:p>
          <a:p>
            <a:pPr marL="835377" lvl="1" indent="-365477">
              <a:defRPr sz="1800">
                <a:solidFill>
                  <a:srgbClr val="000000"/>
                </a:solidFill>
              </a:defRPr>
            </a:pPr>
            <a:r>
              <a:rPr sz="2800">
                <a:solidFill>
                  <a:srgbClr val="414141"/>
                </a:solidFill>
              </a:rPr>
              <a:t>Niet cardiovasculaire comorbiditeit</a:t>
            </a:r>
          </a:p>
          <a:p>
            <a:pPr marL="1305277" lvl="2" indent="-365477">
              <a:defRPr sz="1800">
                <a:solidFill>
                  <a:srgbClr val="000000"/>
                </a:solidFill>
              </a:defRPr>
            </a:pPr>
            <a:r>
              <a:rPr sz="2800">
                <a:solidFill>
                  <a:srgbClr val="414141"/>
                </a:solidFill>
              </a:rPr>
              <a:t>o.a. maligniteit, levercirrose, hypercholestrolemie en sepsis</a:t>
            </a:r>
          </a:p>
          <a:p>
            <a:pPr marL="835377" lvl="1" indent="-365477">
              <a:defRPr sz="1800">
                <a:solidFill>
                  <a:srgbClr val="000000"/>
                </a:solidFill>
              </a:defRPr>
            </a:pPr>
            <a:r>
              <a:rPr sz="2800">
                <a:solidFill>
                  <a:srgbClr val="414141"/>
                </a:solidFill>
              </a:rPr>
              <a:t>Opname in vph of ADL-afhankelijkheid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6.png"/>
          <p:cNvPicPr/>
          <p:nvPr/>
        </p:nvPicPr>
        <p:blipFill>
          <a:blip r:embed="rId2">
            <a:extLst/>
          </a:blip>
          <a:stretch>
            <a:fillRect/>
          </a:stretch>
        </p:blipFill>
        <p:spPr>
          <a:xfrm>
            <a:off x="1885988" y="241388"/>
            <a:ext cx="8262919" cy="9270823"/>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Voorbereiding op gesprek</a:t>
            </a:r>
          </a:p>
        </p:txBody>
      </p:sp>
      <p:sp>
        <p:nvSpPr>
          <p:cNvPr id="115" name="Shape 115"/>
          <p:cNvSpPr>
            <a:spLocks noGrp="1"/>
          </p:cNvSpPr>
          <p:nvPr>
            <p:ph type="body" idx="1"/>
          </p:nvPr>
        </p:nvSpPr>
        <p:spPr>
          <a:xfrm>
            <a:off x="508000" y="2628900"/>
            <a:ext cx="11988800" cy="6096000"/>
          </a:xfrm>
          <a:prstGeom prst="rect">
            <a:avLst/>
          </a:prstGeom>
        </p:spPr>
        <p:txBody>
          <a:bodyPr/>
          <a:lstStyle/>
          <a:p>
            <a:pPr marL="495483" lvl="0" indent="-495483" defTabSz="426466">
              <a:spcBef>
                <a:spcPts val="1700"/>
              </a:spcBef>
              <a:defRPr sz="1800">
                <a:solidFill>
                  <a:srgbClr val="000000"/>
                </a:solidFill>
              </a:defRPr>
            </a:pPr>
            <a:r>
              <a:rPr sz="2600">
                <a:solidFill>
                  <a:srgbClr val="3A3A3A"/>
                </a:solidFill>
              </a:rPr>
              <a:t> Weet wat je wilt bereiken.</a:t>
            </a:r>
            <a:endParaRPr>
              <a:solidFill>
                <a:srgbClr val="3A3A3A"/>
              </a:solidFill>
            </a:endParaRPr>
          </a:p>
          <a:p>
            <a:pPr marL="495483" lvl="0" indent="-495483" defTabSz="426466">
              <a:spcBef>
                <a:spcPts val="1700"/>
              </a:spcBef>
              <a:defRPr sz="1800">
                <a:solidFill>
                  <a:srgbClr val="000000"/>
                </a:solidFill>
              </a:defRPr>
            </a:pPr>
            <a:r>
              <a:rPr sz="2600">
                <a:solidFill>
                  <a:srgbClr val="3A3A3A"/>
                </a:solidFill>
              </a:rPr>
              <a:t> Neem zn contact op met bij de behandeling betrokken collega’s (specialisten) </a:t>
            </a:r>
            <a:endParaRPr>
              <a:solidFill>
                <a:srgbClr val="3A3A3A"/>
              </a:solidFill>
            </a:endParaRPr>
          </a:p>
          <a:p>
            <a:pPr marL="495483" lvl="0" indent="-495483" defTabSz="426466">
              <a:spcBef>
                <a:spcPts val="1700"/>
              </a:spcBef>
              <a:defRPr sz="1800">
                <a:solidFill>
                  <a:srgbClr val="000000"/>
                </a:solidFill>
              </a:defRPr>
            </a:pPr>
            <a:r>
              <a:rPr sz="2600">
                <a:solidFill>
                  <a:srgbClr val="3A3A3A"/>
                </a:solidFill>
              </a:rPr>
              <a:t> Vraag uw patiënt indien mogelijk om zich voor te bereiden:</a:t>
            </a:r>
            <a:endParaRPr>
              <a:solidFill>
                <a:srgbClr val="3A3A3A"/>
              </a:solidFill>
            </a:endParaRPr>
          </a:p>
          <a:p>
            <a:pPr marL="838510" lvl="1" indent="-495483" defTabSz="426466">
              <a:spcBef>
                <a:spcPts val="1700"/>
              </a:spcBef>
              <a:defRPr sz="1800">
                <a:solidFill>
                  <a:srgbClr val="000000"/>
                </a:solidFill>
              </a:defRPr>
            </a:pPr>
            <a:r>
              <a:rPr sz="2600">
                <a:solidFill>
                  <a:srgbClr val="3A3A3A"/>
                </a:solidFill>
              </a:rPr>
              <a:t>Patiëntenbrochure KNMG: “Spreek op tijd over uw levenseinde”</a:t>
            </a:r>
          </a:p>
          <a:p>
            <a:pPr marL="673348" lvl="1" indent="-330321" defTabSz="426466">
              <a:spcBef>
                <a:spcPts val="300"/>
              </a:spcBef>
              <a:defRPr sz="1800">
                <a:solidFill>
                  <a:srgbClr val="000000"/>
                </a:solidFill>
              </a:defRPr>
            </a:pPr>
            <a:r>
              <a:rPr sz="2600">
                <a:solidFill>
                  <a:srgbClr val="3A3A3A"/>
                </a:solidFill>
              </a:rPr>
              <a:t>http://www.thuisarts.nl/levenseinde/ </a:t>
            </a:r>
            <a:endParaRPr>
              <a:solidFill>
                <a:srgbClr val="3A3A3A"/>
              </a:solidFill>
            </a:endParaRPr>
          </a:p>
          <a:p>
            <a:pPr marL="673348" lvl="1" indent="-330321" defTabSz="426466">
              <a:spcBef>
                <a:spcPts val="300"/>
              </a:spcBef>
              <a:defRPr sz="1800">
                <a:solidFill>
                  <a:srgbClr val="000000"/>
                </a:solidFill>
              </a:defRPr>
            </a:pPr>
            <a:r>
              <a:rPr sz="2600">
                <a:solidFill>
                  <a:srgbClr val="3A3A3A"/>
                </a:solidFill>
                <a:hlinkClick r:id="rId3"/>
              </a:rPr>
              <a:t>http://thuisarts.nl/levenseinde/ik-wil-nadenken-over-reanimatie</a:t>
            </a:r>
            <a:endParaRPr sz="2600">
              <a:solidFill>
                <a:srgbClr val="3A3A3A"/>
              </a:solidFill>
            </a:endParaRPr>
          </a:p>
          <a:p>
            <a:pPr marL="673348" lvl="1" indent="-330321" defTabSz="426466">
              <a:spcBef>
                <a:spcPts val="300"/>
              </a:spcBef>
              <a:defRPr sz="1800">
                <a:solidFill>
                  <a:srgbClr val="000000"/>
                </a:solidFill>
              </a:defRPr>
            </a:pPr>
            <a:r>
              <a:rPr sz="2600">
                <a:solidFill>
                  <a:srgbClr val="3A3A3A"/>
                </a:solidFill>
              </a:rPr>
              <a:t>Bespreekdocument wilsverklaring</a:t>
            </a:r>
          </a:p>
          <a:p>
            <a:pPr marL="838510" lvl="1" indent="-495483" defTabSz="426466">
              <a:spcBef>
                <a:spcPts val="1700"/>
              </a:spcBef>
              <a:defRPr sz="1800">
                <a:solidFill>
                  <a:srgbClr val="000000"/>
                </a:solidFill>
              </a:defRPr>
            </a:pPr>
            <a:r>
              <a:rPr sz="2600">
                <a:solidFill>
                  <a:srgbClr val="3A3A3A"/>
                </a:solidFill>
              </a:rPr>
              <a:t> Adviseer een naaste mee te nemen</a:t>
            </a:r>
          </a:p>
          <a:p>
            <a:pPr marL="838510" lvl="1" indent="-495483" defTabSz="426466">
              <a:spcBef>
                <a:spcPts val="1700"/>
              </a:spcBef>
              <a:defRPr sz="1800">
                <a:solidFill>
                  <a:srgbClr val="000000"/>
                </a:solidFill>
              </a:defRPr>
            </a:pPr>
            <a:r>
              <a:rPr sz="2600">
                <a:solidFill>
                  <a:srgbClr val="3A3A3A"/>
                </a:solidFill>
              </a:rPr>
              <a:t>Laat eventueel het gesprek opnemen of maak aantekeningen(door pt)</a:t>
            </a:r>
            <a:endParaRPr>
              <a:solidFill>
                <a:srgbClr val="3A3A3A"/>
              </a:solidFill>
            </a:endParaRPr>
          </a:p>
          <a:p>
            <a:pPr marL="495483" lvl="0" indent="-495483" defTabSz="426466">
              <a:spcBef>
                <a:spcPts val="1700"/>
              </a:spcBef>
              <a:defRPr sz="1800">
                <a:solidFill>
                  <a:srgbClr val="000000"/>
                </a:solidFill>
              </a:defRPr>
            </a:pPr>
            <a:r>
              <a:rPr sz="2600">
                <a:solidFill>
                  <a:srgbClr val="3A3A3A"/>
                </a:solidFill>
              </a:rPr>
              <a:t>Zorg dat er genoeg tijd is om te praten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Stelling</a:t>
            </a:r>
          </a:p>
        </p:txBody>
      </p:sp>
      <p:sp>
        <p:nvSpPr>
          <p:cNvPr id="49" name="Shape 49"/>
          <p:cNvSpPr>
            <a:spLocks noGrp="1"/>
          </p:cNvSpPr>
          <p:nvPr>
            <p:ph type="body" idx="1"/>
          </p:nvPr>
        </p:nvSpPr>
        <p:spPr>
          <a:xfrm>
            <a:off x="508000" y="2628900"/>
            <a:ext cx="11988800" cy="6096000"/>
          </a:xfrm>
          <a:prstGeom prst="rect">
            <a:avLst/>
          </a:prstGeom>
        </p:spPr>
        <p:txBody>
          <a:bodyPr/>
          <a:lstStyle>
            <a:lvl1pPr>
              <a:defRPr i="1"/>
            </a:lvl1pPr>
          </a:lstStyle>
          <a:p>
            <a:pPr lvl="0">
              <a:defRPr sz="1800" i="0">
                <a:solidFill>
                  <a:srgbClr val="000000"/>
                </a:solidFill>
              </a:defRPr>
            </a:pPr>
            <a:r>
              <a:rPr sz="3600" i="1">
                <a:solidFill>
                  <a:srgbClr val="414141"/>
                </a:solidFill>
              </a:rPr>
              <a:t>Als ik redelijkerwijs kan verwachten dat een patiënt binnen een jaar zal overlijden, open ik zelf het gesprek met de patiënt over zijn wensen en verwachtingen rond het levenseinde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Relatiemodellen</a:t>
            </a:r>
          </a:p>
        </p:txBody>
      </p:sp>
      <p:sp>
        <p:nvSpPr>
          <p:cNvPr id="120" name="Shape 120"/>
          <p:cNvSpPr>
            <a:spLocks noGrp="1"/>
          </p:cNvSpPr>
          <p:nvPr>
            <p:ph type="body" idx="1"/>
          </p:nvPr>
        </p:nvSpPr>
        <p:spPr>
          <a:xfrm>
            <a:off x="508000" y="2628900"/>
            <a:ext cx="11988800" cy="6096000"/>
          </a:xfrm>
          <a:prstGeom prst="rect">
            <a:avLst/>
          </a:prstGeom>
        </p:spPr>
        <p:txBody>
          <a:bodyPr/>
          <a:lstStyle/>
          <a:p>
            <a:pPr lvl="0">
              <a:defRPr sz="1800">
                <a:solidFill>
                  <a:srgbClr val="000000"/>
                </a:solidFill>
              </a:defRPr>
            </a:pPr>
            <a:r>
              <a:rPr sz="3600">
                <a:solidFill>
                  <a:srgbClr val="414141"/>
                </a:solidFill>
              </a:rPr>
              <a:t>Paternalistische model</a:t>
            </a:r>
          </a:p>
          <a:p>
            <a:pPr lvl="0">
              <a:defRPr sz="1800">
                <a:solidFill>
                  <a:srgbClr val="000000"/>
                </a:solidFill>
              </a:defRPr>
            </a:pPr>
            <a:r>
              <a:rPr sz="3600">
                <a:solidFill>
                  <a:srgbClr val="414141"/>
                </a:solidFill>
              </a:rPr>
              <a:t>Informatieve model</a:t>
            </a:r>
          </a:p>
          <a:p>
            <a:pPr lvl="0">
              <a:defRPr sz="1800">
                <a:solidFill>
                  <a:srgbClr val="000000"/>
                </a:solidFill>
              </a:defRPr>
            </a:pPr>
            <a:r>
              <a:rPr sz="3600">
                <a:solidFill>
                  <a:srgbClr val="414141"/>
                </a:solidFill>
              </a:rPr>
              <a:t>Interpretatieve model</a:t>
            </a:r>
          </a:p>
          <a:p>
            <a:pPr lvl="0">
              <a:defRPr sz="1800">
                <a:solidFill>
                  <a:srgbClr val="000000"/>
                </a:solidFill>
              </a:defRPr>
            </a:pPr>
            <a:r>
              <a:rPr sz="3600">
                <a:solidFill>
                  <a:srgbClr val="414141"/>
                </a:solidFill>
              </a:rPr>
              <a:t>Deliberatieve moden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Oefenen met Casus</a:t>
            </a:r>
          </a:p>
        </p:txBody>
      </p:sp>
      <p:sp>
        <p:nvSpPr>
          <p:cNvPr id="125" name="Shape 125"/>
          <p:cNvSpPr>
            <a:spLocks noGrp="1"/>
          </p:cNvSpPr>
          <p:nvPr>
            <p:ph type="body" idx="1"/>
          </p:nvPr>
        </p:nvSpPr>
        <p:spPr>
          <a:xfrm>
            <a:off x="508000" y="2628900"/>
            <a:ext cx="11988800" cy="6096000"/>
          </a:xfrm>
          <a:prstGeom prst="rect">
            <a:avLst/>
          </a:prstGeom>
        </p:spPr>
        <p:txBody>
          <a:bodyPr/>
          <a:lstStyle/>
          <a:p>
            <a:pPr marL="446404" lvl="0" indent="-446404" defTabSz="554990">
              <a:spcBef>
                <a:spcPts val="2200"/>
              </a:spcBef>
              <a:defRPr sz="1800">
                <a:solidFill>
                  <a:srgbClr val="000000"/>
                </a:solidFill>
              </a:defRPr>
            </a:pPr>
            <a:r>
              <a:rPr sz="3420">
                <a:solidFill>
                  <a:srgbClr val="414141"/>
                </a:solidFill>
              </a:rPr>
              <a:t>Een 77-jarige vrouw, woont met haar vitale echtgenoot zelfstandig, maar gaat steeds meer achteruit. Zij is bekend met diabetes mellitus type 2, diabetische retino- en nefropathie, hartfalen, adipositas en invaliderende pijnklachten bij polyartrose. Zij bezocht jarenlang regelmatig het spreekuur van de huisarts, maar dat wordt lastiger vanwege valincidenten. </a:t>
            </a:r>
          </a:p>
          <a:p>
            <a:pPr marL="446404" lvl="0" indent="-446404" defTabSz="554990">
              <a:spcBef>
                <a:spcPts val="2200"/>
              </a:spcBef>
              <a:defRPr sz="1800">
                <a:solidFill>
                  <a:srgbClr val="000000"/>
                </a:solidFill>
              </a:defRPr>
            </a:pPr>
            <a:r>
              <a:rPr sz="3420">
                <a:solidFill>
                  <a:srgbClr val="414141"/>
                </a:solidFill>
              </a:rPr>
              <a:t>Patiënte is bekend bij de internist-nefroloog, bij de cardioloog vanwege boezemfibrilleren en hartfalen en bij de praktijkondersteuner voor de diabetescontroles..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Casus</a:t>
            </a:r>
          </a:p>
        </p:txBody>
      </p:sp>
      <p:sp>
        <p:nvSpPr>
          <p:cNvPr id="128" name="Shape 128"/>
          <p:cNvSpPr>
            <a:spLocks noGrp="1"/>
          </p:cNvSpPr>
          <p:nvPr>
            <p:ph type="body" idx="1"/>
          </p:nvPr>
        </p:nvSpPr>
        <p:spPr>
          <a:xfrm>
            <a:off x="508000" y="2628900"/>
            <a:ext cx="11988800" cy="6096000"/>
          </a:xfrm>
          <a:prstGeom prst="rect">
            <a:avLst/>
          </a:prstGeom>
        </p:spPr>
        <p:txBody>
          <a:bodyPr anchor="t"/>
          <a:lstStyle/>
          <a:p>
            <a:pPr lvl="0">
              <a:defRPr sz="1800">
                <a:solidFill>
                  <a:srgbClr val="000000"/>
                </a:solidFill>
              </a:defRPr>
            </a:pPr>
            <a:r>
              <a:rPr sz="3600">
                <a:solidFill>
                  <a:srgbClr val="414141"/>
                </a:solidFill>
              </a:rPr>
              <a:t>In het tijdsbestek van een jaar volgen een aantal ziekenhuisopnames vanwege toegenomen benauwdheid bij hartfalen gecombineerd met haar valneiging, adipositas en sociale omstandigheden.</a:t>
            </a:r>
          </a:p>
          <a:p>
            <a:pPr marL="528637" lvl="0" indent="-528637">
              <a:defRPr sz="1800">
                <a:solidFill>
                  <a:srgbClr val="000000"/>
                </a:solidFill>
              </a:defRPr>
            </a:pPr>
            <a:r>
              <a:rPr sz="3600">
                <a:solidFill>
                  <a:srgbClr val="414141"/>
                </a:solidFill>
              </a:rPr>
              <a:t>Na de 3</a:t>
            </a:r>
            <a:r>
              <a:rPr sz="3600" baseline="30000">
                <a:solidFill>
                  <a:srgbClr val="414141"/>
                </a:solidFill>
              </a:rPr>
              <a:t>e</a:t>
            </a:r>
            <a:r>
              <a:rPr sz="3600">
                <a:solidFill>
                  <a:srgbClr val="414141"/>
                </a:solidFill>
              </a:rPr>
              <a:t> opname binnen 1 jaar besluit de huisarts bij mw langs te gaan en een ACP gesprek aan te gaan</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Casus</a:t>
            </a:r>
          </a:p>
        </p:txBody>
      </p:sp>
      <p:sp>
        <p:nvSpPr>
          <p:cNvPr id="131" name="Shape 131"/>
          <p:cNvSpPr>
            <a:spLocks noGrp="1"/>
          </p:cNvSpPr>
          <p:nvPr>
            <p:ph type="body" idx="1"/>
          </p:nvPr>
        </p:nvSpPr>
        <p:spPr>
          <a:xfrm>
            <a:off x="508000" y="2628900"/>
            <a:ext cx="11988800" cy="6096000"/>
          </a:xfrm>
          <a:prstGeom prst="rect">
            <a:avLst/>
          </a:prstGeom>
        </p:spPr>
        <p:txBody>
          <a:bodyPr/>
          <a:lstStyle/>
          <a:p>
            <a:pPr lvl="0">
              <a:defRPr sz="1800">
                <a:solidFill>
                  <a:srgbClr val="000000"/>
                </a:solidFill>
              </a:defRPr>
            </a:pPr>
            <a:r>
              <a:rPr sz="3600">
                <a:solidFill>
                  <a:srgbClr val="414141"/>
                </a:solidFill>
              </a:rPr>
              <a:t>Wat vinden jullie van de timing van het gesprek?</a:t>
            </a:r>
          </a:p>
          <a:p>
            <a:pPr lvl="0">
              <a:defRPr sz="1800">
                <a:solidFill>
                  <a:srgbClr val="000000"/>
                </a:solidFill>
              </a:defRPr>
            </a:pPr>
            <a:endParaRPr sz="3600">
              <a:solidFill>
                <a:srgbClr val="414141"/>
              </a:solidFill>
            </a:endParaRPr>
          </a:p>
          <a:p>
            <a:pPr lvl="0">
              <a:defRPr sz="1800">
                <a:solidFill>
                  <a:srgbClr val="000000"/>
                </a:solidFill>
              </a:defRPr>
            </a:pPr>
            <a:r>
              <a:rPr sz="3600">
                <a:solidFill>
                  <a:srgbClr val="414141"/>
                </a:solidFill>
              </a:rPr>
              <a:t>Hoe bereid je je voor op het gesprek?</a:t>
            </a:r>
          </a:p>
          <a:p>
            <a:pPr marL="0" lvl="0" indent="0">
              <a:buSzTx/>
              <a:buNone/>
              <a:defRPr sz="1800">
                <a:solidFill>
                  <a:srgbClr val="000000"/>
                </a:solidFill>
              </a:defRPr>
            </a:pPr>
            <a:endParaRPr sz="3600">
              <a:solidFill>
                <a:srgbClr val="414141"/>
              </a:solidFill>
            </a:endParaRPr>
          </a:p>
          <a:p>
            <a:pPr lvl="0">
              <a:defRPr sz="1800">
                <a:solidFill>
                  <a:srgbClr val="000000"/>
                </a:solidFill>
              </a:defRPr>
            </a:pPr>
            <a:endParaRPr sz="3600">
              <a:solidFill>
                <a:srgbClr val="414141"/>
              </a:solidFill>
            </a:endParaRPr>
          </a:p>
          <a:p>
            <a:pPr lvl="0">
              <a:defRPr sz="1800">
                <a:solidFill>
                  <a:srgbClr val="000000"/>
                </a:solidFill>
              </a:defRPr>
            </a:pPr>
            <a:r>
              <a:rPr sz="3600">
                <a:solidFill>
                  <a:srgbClr val="414141"/>
                </a:solidFill>
              </a:rPr>
              <a:t>Oefenen!</a:t>
            </a:r>
          </a:p>
        </p:txBody>
      </p:sp>
      <p:pic>
        <p:nvPicPr>
          <p:cNvPr id="132" name="f169f9f1bd6ff8075add9420118d83688e3ed35e.jpg"/>
          <p:cNvPicPr/>
          <p:nvPr/>
        </p:nvPicPr>
        <p:blipFill>
          <a:blip r:embed="rId2">
            <a:extLst/>
          </a:blip>
          <a:stretch>
            <a:fillRect/>
          </a:stretch>
        </p:blipFill>
        <p:spPr>
          <a:xfrm>
            <a:off x="5605621" y="5757966"/>
            <a:ext cx="6481699" cy="3645956"/>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Informatie voor patiënt</a:t>
            </a:r>
          </a:p>
        </p:txBody>
      </p:sp>
      <p:sp>
        <p:nvSpPr>
          <p:cNvPr id="135" name="Shape 135"/>
          <p:cNvSpPr>
            <a:spLocks noGrp="1"/>
          </p:cNvSpPr>
          <p:nvPr>
            <p:ph type="body" idx="1"/>
          </p:nvPr>
        </p:nvSpPr>
        <p:spPr>
          <a:xfrm>
            <a:off x="508000" y="2628900"/>
            <a:ext cx="11988800" cy="6096000"/>
          </a:xfrm>
          <a:prstGeom prst="rect">
            <a:avLst/>
          </a:prstGeom>
        </p:spPr>
        <p:txBody>
          <a:bodyPr/>
          <a:lstStyle/>
          <a:p>
            <a:pPr marL="451104" lvl="0" indent="-451104" defTabSz="560831">
              <a:lnSpc>
                <a:spcPct val="80000"/>
              </a:lnSpc>
              <a:spcBef>
                <a:spcPts val="2300"/>
              </a:spcBef>
              <a:defRPr sz="1800">
                <a:solidFill>
                  <a:srgbClr val="000000"/>
                </a:solidFill>
              </a:defRPr>
            </a:pPr>
            <a:r>
              <a:rPr sz="2592">
                <a:solidFill>
                  <a:srgbClr val="414141"/>
                </a:solidFill>
              </a:rPr>
              <a:t>Je merkt dat je langzaam achteruit gaat. Je hebt wel eens nagedacht over de dood, maar hebt dit nooit durven bespreken met arts en echtgenoot. Je wilt niemand hiermee belasten</a:t>
            </a:r>
          </a:p>
          <a:p>
            <a:pPr marL="451104" lvl="0" indent="-451104" defTabSz="560831">
              <a:lnSpc>
                <a:spcPct val="80000"/>
              </a:lnSpc>
              <a:spcBef>
                <a:spcPts val="2300"/>
              </a:spcBef>
              <a:defRPr sz="1800">
                <a:solidFill>
                  <a:srgbClr val="000000"/>
                </a:solidFill>
              </a:defRPr>
            </a:pPr>
            <a:r>
              <a:rPr sz="2592">
                <a:solidFill>
                  <a:srgbClr val="414141"/>
                </a:solidFill>
              </a:rPr>
              <a:t>Eigenlijk wil je niet meer naar het ziekenhuis, dat laatste 3 keer waren erg zwaar en belastend. Maar je bent ook bang om erg benauwd te worden en te stikken. Dit houdt je wakker ‘s nachts</a:t>
            </a:r>
          </a:p>
          <a:p>
            <a:pPr marL="451104" lvl="0" indent="-451104" defTabSz="560831">
              <a:lnSpc>
                <a:spcPct val="80000"/>
              </a:lnSpc>
              <a:spcBef>
                <a:spcPts val="2300"/>
              </a:spcBef>
              <a:defRPr sz="1800">
                <a:solidFill>
                  <a:srgbClr val="000000"/>
                </a:solidFill>
              </a:defRPr>
            </a:pPr>
            <a:r>
              <a:rPr sz="2592">
                <a:solidFill>
                  <a:srgbClr val="414141"/>
                </a:solidFill>
              </a:rPr>
              <a:t>Je weet nog niet goed of je gereanimeerd wil worden. Wanneer de huisarts je goed informeerd besluit je tot een niet reanimerenverklaring</a:t>
            </a:r>
          </a:p>
          <a:p>
            <a:pPr marL="451104" lvl="0" indent="-451104" defTabSz="560831">
              <a:lnSpc>
                <a:spcPct val="80000"/>
              </a:lnSpc>
              <a:spcBef>
                <a:spcPts val="2300"/>
              </a:spcBef>
              <a:defRPr sz="1800">
                <a:solidFill>
                  <a:srgbClr val="000000"/>
                </a:solidFill>
              </a:defRPr>
            </a:pPr>
            <a:r>
              <a:rPr sz="2592">
                <a:solidFill>
                  <a:srgbClr val="414141"/>
                </a:solidFill>
              </a:rPr>
              <a:t>Je wil geen euthanasie, maar palliatieve sedatie is wel een optie</a:t>
            </a:r>
          </a:p>
          <a:p>
            <a:pPr marL="451104" lvl="0" indent="-451104" defTabSz="560831">
              <a:lnSpc>
                <a:spcPct val="80000"/>
              </a:lnSpc>
              <a:spcBef>
                <a:spcPts val="2300"/>
              </a:spcBef>
              <a:defRPr sz="1800">
                <a:solidFill>
                  <a:srgbClr val="000000"/>
                </a:solidFill>
              </a:defRPr>
            </a:pPr>
            <a:r>
              <a:rPr sz="2592">
                <a:solidFill>
                  <a:srgbClr val="414141"/>
                </a:solidFill>
              </a:rPr>
              <a:t>Je wil niet thuis sterven, dit is volgens jou te belastend voor je echtgenoot. Een hospice is een goede optie</a:t>
            </a:r>
          </a:p>
          <a:p>
            <a:pPr marL="451104" lvl="0" indent="-451104" defTabSz="560831">
              <a:lnSpc>
                <a:spcPct val="80000"/>
              </a:lnSpc>
              <a:spcBef>
                <a:spcPts val="2300"/>
              </a:spcBef>
              <a:defRPr sz="1800">
                <a:solidFill>
                  <a:srgbClr val="000000"/>
                </a:solidFill>
              </a:defRPr>
            </a:pPr>
            <a:r>
              <a:rPr sz="2592">
                <a:solidFill>
                  <a:srgbClr val="414141"/>
                </a:solidFill>
              </a:rPr>
              <a:t>Graag wil je dat je bediend wordt (laatste sacrement door de priester/pastoor) voor je sterft en is je familie dan bij je.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Evaluatie casus</a:t>
            </a:r>
          </a:p>
        </p:txBody>
      </p:sp>
      <p:sp>
        <p:nvSpPr>
          <p:cNvPr id="138" name="Shape 138"/>
          <p:cNvSpPr>
            <a:spLocks noGrp="1"/>
          </p:cNvSpPr>
          <p:nvPr>
            <p:ph type="body" idx="1"/>
          </p:nvPr>
        </p:nvSpPr>
        <p:spPr>
          <a:xfrm>
            <a:off x="508000" y="2628900"/>
            <a:ext cx="11988800" cy="6096000"/>
          </a:xfrm>
          <a:prstGeom prst="rect">
            <a:avLst/>
          </a:prstGeom>
        </p:spPr>
        <p:txBody>
          <a:bodyPr/>
          <a:lstStyle/>
          <a:p>
            <a:pPr lvl="0">
              <a:defRPr sz="1800">
                <a:solidFill>
                  <a:srgbClr val="000000"/>
                </a:solidFill>
              </a:defRPr>
            </a:pPr>
            <a:r>
              <a:rPr sz="3600">
                <a:solidFill>
                  <a:srgbClr val="414141"/>
                </a:solidFill>
              </a:rPr>
              <a:t>Wat ging er goed?</a:t>
            </a:r>
          </a:p>
          <a:p>
            <a:pPr lvl="0">
              <a:defRPr sz="1800">
                <a:solidFill>
                  <a:srgbClr val="000000"/>
                </a:solidFill>
              </a:defRPr>
            </a:pPr>
            <a:r>
              <a:rPr sz="3600">
                <a:solidFill>
                  <a:srgbClr val="414141"/>
                </a:solidFill>
              </a:rPr>
              <a:t>Waar liep je tegenaan?</a:t>
            </a:r>
          </a:p>
          <a:p>
            <a:pPr lvl="0">
              <a:defRPr sz="1800">
                <a:solidFill>
                  <a:srgbClr val="000000"/>
                </a:solidFill>
              </a:defRPr>
            </a:pPr>
            <a:endParaRPr sz="3600">
              <a:solidFill>
                <a:srgbClr val="414141"/>
              </a:solidFill>
            </a:endParaRPr>
          </a:p>
          <a:p>
            <a:pPr lvl="0">
              <a:defRPr sz="1800">
                <a:solidFill>
                  <a:srgbClr val="000000"/>
                </a:solidFill>
              </a:defRPr>
            </a:pPr>
            <a:r>
              <a:rPr sz="3600">
                <a:solidFill>
                  <a:srgbClr val="414141"/>
                </a:solidFill>
              </a:rPr>
              <a:t>Tips en tricks?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Valkuilen en tips</a:t>
            </a:r>
          </a:p>
        </p:txBody>
      </p:sp>
      <p:sp>
        <p:nvSpPr>
          <p:cNvPr id="141" name="Shape 141"/>
          <p:cNvSpPr>
            <a:spLocks noGrp="1"/>
          </p:cNvSpPr>
          <p:nvPr>
            <p:ph type="body" idx="1"/>
          </p:nvPr>
        </p:nvSpPr>
        <p:spPr>
          <a:xfrm>
            <a:off x="508000" y="2628900"/>
            <a:ext cx="11988800" cy="6096000"/>
          </a:xfrm>
          <a:prstGeom prst="rect">
            <a:avLst/>
          </a:prstGeom>
        </p:spPr>
        <p:txBody>
          <a:bodyPr/>
          <a:lstStyle/>
          <a:p>
            <a:pPr lvl="0">
              <a:defRPr sz="1800">
                <a:solidFill>
                  <a:srgbClr val="000000"/>
                </a:solidFill>
              </a:defRPr>
            </a:pPr>
            <a:r>
              <a:rPr sz="3200">
                <a:solidFill>
                  <a:srgbClr val="363636"/>
                </a:solidFill>
              </a:rPr>
              <a:t>Timing</a:t>
            </a:r>
          </a:p>
          <a:p>
            <a:pPr lvl="0">
              <a:defRPr sz="1800">
                <a:solidFill>
                  <a:srgbClr val="000000"/>
                </a:solidFill>
              </a:defRPr>
            </a:pPr>
            <a:r>
              <a:rPr sz="3200">
                <a:solidFill>
                  <a:srgbClr val="363636"/>
                </a:solidFill>
              </a:rPr>
              <a:t>Overladen met informatie</a:t>
            </a:r>
          </a:p>
          <a:p>
            <a:pPr lvl="0">
              <a:defRPr sz="1800">
                <a:solidFill>
                  <a:srgbClr val="000000"/>
                </a:solidFill>
              </a:defRPr>
            </a:pPr>
            <a:r>
              <a:rPr sz="3200">
                <a:solidFill>
                  <a:srgbClr val="363636"/>
                </a:solidFill>
              </a:rPr>
              <a:t>Uitstelgedrag</a:t>
            </a:r>
          </a:p>
          <a:p>
            <a:pPr lvl="0">
              <a:defRPr sz="1800">
                <a:solidFill>
                  <a:srgbClr val="000000"/>
                </a:solidFill>
              </a:defRPr>
            </a:pPr>
            <a:r>
              <a:rPr sz="3200">
                <a:solidFill>
                  <a:srgbClr val="363636"/>
                </a:solidFill>
              </a:rPr>
              <a:t>Hang yourself</a:t>
            </a:r>
          </a:p>
          <a:p>
            <a:pPr lvl="0">
              <a:defRPr sz="1800">
                <a:solidFill>
                  <a:srgbClr val="000000"/>
                </a:solidFill>
              </a:defRPr>
            </a:pPr>
            <a:r>
              <a:rPr sz="3200">
                <a:solidFill>
                  <a:srgbClr val="363636"/>
                </a:solidFill>
              </a:rPr>
              <a:t>Te snel “Ja” accepteren</a:t>
            </a:r>
          </a:p>
          <a:p>
            <a:pPr lvl="0">
              <a:defRPr sz="1800">
                <a:solidFill>
                  <a:srgbClr val="000000"/>
                </a:solidFill>
              </a:defRPr>
            </a:pPr>
            <a:r>
              <a:rPr sz="3200">
                <a:solidFill>
                  <a:srgbClr val="363636"/>
                </a:solidFill>
              </a:rPr>
              <a:t>Omgaan met ontkenning</a:t>
            </a:r>
          </a:p>
          <a:p>
            <a:pPr lvl="0">
              <a:defRPr sz="1800">
                <a:solidFill>
                  <a:srgbClr val="000000"/>
                </a:solidFill>
              </a:defRPr>
            </a:pPr>
            <a:r>
              <a:rPr sz="3200">
                <a:solidFill>
                  <a:srgbClr val="363636"/>
                </a:solidFill>
              </a:rPr>
              <a:t>Te veel meeleven</a:t>
            </a:r>
          </a:p>
        </p:txBody>
      </p:sp>
      <p:pic>
        <p:nvPicPr>
          <p:cNvPr id="142" name="SlippedAway.jpg"/>
          <p:cNvPicPr/>
          <p:nvPr/>
        </p:nvPicPr>
        <p:blipFill>
          <a:blip r:embed="rId3">
            <a:extLst/>
          </a:blip>
          <a:stretch>
            <a:fillRect/>
          </a:stretch>
        </p:blipFill>
        <p:spPr>
          <a:xfrm>
            <a:off x="6291829" y="2628900"/>
            <a:ext cx="6096001" cy="6096001"/>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Registreren</a:t>
            </a:r>
          </a:p>
        </p:txBody>
      </p:sp>
      <p:sp>
        <p:nvSpPr>
          <p:cNvPr id="147" name="Shape 147"/>
          <p:cNvSpPr>
            <a:spLocks noGrp="1"/>
          </p:cNvSpPr>
          <p:nvPr>
            <p:ph type="body" idx="1"/>
          </p:nvPr>
        </p:nvSpPr>
        <p:spPr>
          <a:xfrm>
            <a:off x="508000" y="2628900"/>
            <a:ext cx="11988800" cy="6096000"/>
          </a:xfrm>
          <a:prstGeom prst="rect">
            <a:avLst/>
          </a:prstGeom>
        </p:spPr>
        <p:txBody>
          <a:bodyPr/>
          <a:lstStyle/>
          <a:p>
            <a:pPr marL="939800" lvl="0" indent="-939800">
              <a:defRPr sz="1800">
                <a:solidFill>
                  <a:srgbClr val="000000"/>
                </a:solidFill>
              </a:defRPr>
            </a:pPr>
            <a:r>
              <a:rPr sz="3600">
                <a:solidFill>
                  <a:srgbClr val="414141"/>
                </a:solidFill>
              </a:rPr>
              <a:t>Registreren in HIS</a:t>
            </a:r>
          </a:p>
          <a:p>
            <a:pPr marL="887588" lvl="1" indent="-417688">
              <a:spcBef>
                <a:spcPts val="500"/>
              </a:spcBef>
              <a:defRPr sz="1800">
                <a:solidFill>
                  <a:srgbClr val="000000"/>
                </a:solidFill>
              </a:defRPr>
            </a:pPr>
            <a:r>
              <a:rPr sz="2400">
                <a:solidFill>
                  <a:srgbClr val="414141"/>
                </a:solidFill>
              </a:rPr>
              <a:t>Verslag van gesprek (zonder besluit onder code A58)</a:t>
            </a:r>
          </a:p>
          <a:p>
            <a:pPr marL="887588" lvl="1" indent="-417688">
              <a:spcBef>
                <a:spcPts val="500"/>
              </a:spcBef>
              <a:defRPr sz="1800">
                <a:solidFill>
                  <a:srgbClr val="000000"/>
                </a:solidFill>
              </a:defRPr>
            </a:pPr>
            <a:r>
              <a:rPr sz="2400">
                <a:solidFill>
                  <a:srgbClr val="414141"/>
                </a:solidFill>
              </a:rPr>
              <a:t>Registreer wilsverklaring onder code A20 (episodelijst)</a:t>
            </a:r>
          </a:p>
          <a:p>
            <a:pPr marL="939800" lvl="0" indent="-939800">
              <a:defRPr sz="1800">
                <a:solidFill>
                  <a:srgbClr val="000000"/>
                </a:solidFill>
              </a:defRPr>
            </a:pPr>
            <a:r>
              <a:rPr sz="3600">
                <a:solidFill>
                  <a:srgbClr val="414141"/>
                </a:solidFill>
              </a:rPr>
              <a:t>Scan eventueel wilsverklaring/NR beleid in en koppel aan episode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Informeren zorgketen</a:t>
            </a:r>
          </a:p>
        </p:txBody>
      </p:sp>
      <p:sp>
        <p:nvSpPr>
          <p:cNvPr id="150" name="Shape 150"/>
          <p:cNvSpPr>
            <a:spLocks noGrp="1"/>
          </p:cNvSpPr>
          <p:nvPr>
            <p:ph type="body" idx="1"/>
          </p:nvPr>
        </p:nvSpPr>
        <p:spPr>
          <a:xfrm>
            <a:off x="508000" y="2628900"/>
            <a:ext cx="11988800" cy="6096000"/>
          </a:xfrm>
          <a:prstGeom prst="rect">
            <a:avLst/>
          </a:prstGeom>
        </p:spPr>
        <p:txBody>
          <a:bodyPr/>
          <a:lstStyle/>
          <a:p>
            <a:pPr marL="939800" lvl="0" indent="-939800">
              <a:defRPr sz="1800">
                <a:solidFill>
                  <a:srgbClr val="000000"/>
                </a:solidFill>
              </a:defRPr>
            </a:pPr>
            <a:r>
              <a:rPr sz="3600">
                <a:solidFill>
                  <a:srgbClr val="414141"/>
                </a:solidFill>
              </a:rPr>
              <a:t>Patiënt is zelf verantwoordelijk voor communiceren naar familie en verzorgenden.</a:t>
            </a:r>
          </a:p>
          <a:p>
            <a:pPr marL="939800" lvl="0" indent="-939800">
              <a:defRPr sz="1800">
                <a:solidFill>
                  <a:srgbClr val="000000"/>
                </a:solidFill>
              </a:defRPr>
            </a:pPr>
            <a:r>
              <a:rPr sz="3600">
                <a:solidFill>
                  <a:srgbClr val="414141"/>
                </a:solidFill>
              </a:rPr>
              <a:t>Adviseer kopie van wilsverklaring aan directe naasten te tonen en bij telefoon te leggen.</a:t>
            </a:r>
          </a:p>
          <a:p>
            <a:pPr lvl="0">
              <a:defRPr sz="1800">
                <a:solidFill>
                  <a:srgbClr val="000000"/>
                </a:solidFill>
              </a:defRPr>
            </a:pPr>
            <a:endParaRPr sz="3600">
              <a:solidFill>
                <a:srgbClr val="414141"/>
              </a:solidFill>
            </a:endParaRPr>
          </a:p>
          <a:p>
            <a:pPr marL="939800" lvl="0" indent="-939800">
              <a:defRPr sz="1800">
                <a:solidFill>
                  <a:srgbClr val="000000"/>
                </a:solidFill>
              </a:defRPr>
            </a:pPr>
            <a:r>
              <a:rPr sz="3600">
                <a:solidFill>
                  <a:srgbClr val="414141"/>
                </a:solidFill>
              </a:rPr>
              <a:t>Huisarts in verantwoordelijk voor:</a:t>
            </a:r>
          </a:p>
          <a:p>
            <a:pPr marL="887588" lvl="1" indent="-417688">
              <a:spcBef>
                <a:spcPts val="500"/>
              </a:spcBef>
              <a:defRPr sz="1800">
                <a:solidFill>
                  <a:srgbClr val="000000"/>
                </a:solidFill>
              </a:defRPr>
            </a:pPr>
            <a:r>
              <a:rPr sz="2400">
                <a:solidFill>
                  <a:srgbClr val="414141"/>
                </a:solidFill>
              </a:rPr>
              <a:t> informatieverspreiding naar waarnemers, huisartsenpost, specialisten.</a:t>
            </a:r>
          </a:p>
          <a:p>
            <a:pPr marL="887588" lvl="1" indent="-417688">
              <a:spcBef>
                <a:spcPts val="500"/>
              </a:spcBef>
              <a:defRPr sz="1800">
                <a:solidFill>
                  <a:srgbClr val="000000"/>
                </a:solidFill>
              </a:defRPr>
            </a:pPr>
            <a:r>
              <a:rPr sz="2400">
                <a:solidFill>
                  <a:srgbClr val="414141"/>
                </a:solidFill>
              </a:rPr>
              <a:t>Kopie van wilsverklaring in thuiszorgdossier/ dossier verzorgingshuis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Follow-up</a:t>
            </a:r>
          </a:p>
        </p:txBody>
      </p:sp>
      <p:sp>
        <p:nvSpPr>
          <p:cNvPr id="155" name="Shape 155"/>
          <p:cNvSpPr>
            <a:spLocks noGrp="1"/>
          </p:cNvSpPr>
          <p:nvPr>
            <p:ph type="body" idx="1"/>
          </p:nvPr>
        </p:nvSpPr>
        <p:spPr>
          <a:xfrm>
            <a:off x="507999" y="2628900"/>
            <a:ext cx="11988801" cy="6096000"/>
          </a:xfrm>
          <a:prstGeom prst="rect">
            <a:avLst/>
          </a:prstGeom>
        </p:spPr>
        <p:txBody>
          <a:bodyPr anchor="t"/>
          <a:lstStyle>
            <a:lvl1pPr marL="939800" indent="-939800"/>
          </a:lstStyle>
          <a:p>
            <a:pPr lvl="0">
              <a:defRPr sz="1800">
                <a:solidFill>
                  <a:srgbClr val="000000"/>
                </a:solidFill>
              </a:defRPr>
            </a:pPr>
            <a:r>
              <a:rPr sz="3600">
                <a:solidFill>
                  <a:srgbClr val="414141"/>
                </a:solidFill>
              </a:rPr>
              <a:t>Jaarlijks met patiënt afspraken verifiëren + bij veranderde gezondheid</a:t>
            </a:r>
          </a:p>
        </p:txBody>
      </p:sp>
      <p:pic>
        <p:nvPicPr>
          <p:cNvPr id="156" name="maxresdefault.jpg"/>
          <p:cNvPicPr/>
          <p:nvPr/>
        </p:nvPicPr>
        <p:blipFill>
          <a:blip r:embed="rId2">
            <a:extLst/>
          </a:blip>
          <a:stretch>
            <a:fillRect/>
          </a:stretch>
        </p:blipFill>
        <p:spPr>
          <a:xfrm>
            <a:off x="2423441" y="4421640"/>
            <a:ext cx="8157918" cy="458882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Stelling</a:t>
            </a:r>
          </a:p>
        </p:txBody>
      </p:sp>
      <p:sp>
        <p:nvSpPr>
          <p:cNvPr id="52" name="Shape 52"/>
          <p:cNvSpPr>
            <a:spLocks noGrp="1"/>
          </p:cNvSpPr>
          <p:nvPr>
            <p:ph type="body" idx="1"/>
          </p:nvPr>
        </p:nvSpPr>
        <p:spPr>
          <a:xfrm>
            <a:off x="508000" y="2628900"/>
            <a:ext cx="11988800" cy="6096000"/>
          </a:xfrm>
          <a:prstGeom prst="rect">
            <a:avLst/>
          </a:prstGeom>
        </p:spPr>
        <p:txBody>
          <a:bodyPr anchor="t"/>
          <a:lstStyle>
            <a:lvl1pPr>
              <a:defRPr i="1"/>
            </a:lvl1pPr>
          </a:lstStyle>
          <a:p>
            <a:pPr lvl="0">
              <a:defRPr sz="1800" i="0">
                <a:solidFill>
                  <a:srgbClr val="000000"/>
                </a:solidFill>
              </a:defRPr>
            </a:pPr>
            <a:r>
              <a:rPr sz="3600" i="1">
                <a:solidFill>
                  <a:srgbClr val="414141"/>
                </a:solidFill>
              </a:rPr>
              <a:t>Na overleg met de patiënt en zijn familie ben ik degene die beslist hoe het stervensproces wordt begeleid</a:t>
            </a:r>
          </a:p>
        </p:txBody>
      </p:sp>
      <p:pic>
        <p:nvPicPr>
          <p:cNvPr id="53" name="upset-doctor-trying-to-make-decision-picture-45832997.jpg"/>
          <p:cNvPicPr/>
          <p:nvPr/>
        </p:nvPicPr>
        <p:blipFill>
          <a:blip r:embed="rId2">
            <a:extLst/>
          </a:blip>
          <a:srcRect l="2880" r="4104" b="9445"/>
          <a:stretch>
            <a:fillRect/>
          </a:stretch>
        </p:blipFill>
        <p:spPr>
          <a:xfrm>
            <a:off x="3783607" y="5057545"/>
            <a:ext cx="5437657" cy="3897086"/>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Discussie</a:t>
            </a:r>
          </a:p>
        </p:txBody>
      </p:sp>
      <p:sp>
        <p:nvSpPr>
          <p:cNvPr id="159" name="Shape 159"/>
          <p:cNvSpPr>
            <a:spLocks noGrp="1"/>
          </p:cNvSpPr>
          <p:nvPr>
            <p:ph type="body" idx="1"/>
          </p:nvPr>
        </p:nvSpPr>
        <p:spPr>
          <a:xfrm>
            <a:off x="508000" y="2628900"/>
            <a:ext cx="11988800" cy="6096000"/>
          </a:xfrm>
          <a:prstGeom prst="rect">
            <a:avLst/>
          </a:prstGeom>
        </p:spPr>
        <p:txBody>
          <a:bodyPr/>
          <a:lstStyle/>
          <a:p>
            <a:pPr lvl="0"/>
            <a:endParaRPr/>
          </a:p>
        </p:txBody>
      </p:sp>
      <p:pic>
        <p:nvPicPr>
          <p:cNvPr id="160" name="dyingprohibited.jpg"/>
          <p:cNvPicPr/>
          <p:nvPr/>
        </p:nvPicPr>
        <p:blipFill>
          <a:blip r:embed="rId2">
            <a:extLst/>
          </a:blip>
          <a:stretch>
            <a:fillRect/>
          </a:stretch>
        </p:blipFill>
        <p:spPr>
          <a:xfrm>
            <a:off x="2501900" y="2715879"/>
            <a:ext cx="8174604" cy="6487782"/>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Literatuur</a:t>
            </a:r>
          </a:p>
        </p:txBody>
      </p:sp>
      <p:sp>
        <p:nvSpPr>
          <p:cNvPr id="163" name="Shape 163"/>
          <p:cNvSpPr>
            <a:spLocks noGrp="1"/>
          </p:cNvSpPr>
          <p:nvPr>
            <p:ph type="body" idx="1"/>
          </p:nvPr>
        </p:nvSpPr>
        <p:spPr>
          <a:xfrm>
            <a:off x="508000" y="2628900"/>
            <a:ext cx="11988800" cy="6096000"/>
          </a:xfrm>
          <a:prstGeom prst="rect">
            <a:avLst/>
          </a:prstGeom>
        </p:spPr>
        <p:txBody>
          <a:bodyPr/>
          <a:lstStyle/>
          <a:p>
            <a:pPr marL="331652" lvl="0" indent="-331652" defTabSz="543305">
              <a:lnSpc>
                <a:spcPct val="72900"/>
              </a:lnSpc>
              <a:spcBef>
                <a:spcPts val="2200"/>
              </a:spcBef>
              <a:defRPr sz="1800">
                <a:solidFill>
                  <a:srgbClr val="000000"/>
                </a:solidFill>
              </a:defRPr>
            </a:pPr>
            <a:r>
              <a:rPr sz="2232">
                <a:solidFill>
                  <a:srgbClr val="414141"/>
                </a:solidFill>
              </a:rPr>
              <a:t>Laego, Toolkit Advance Care Planning mbt het levenseinde, 2014</a:t>
            </a:r>
            <a:endParaRPr sz="1488"/>
          </a:p>
          <a:p>
            <a:pPr marL="221101" lvl="0" indent="-221101" defTabSz="543305">
              <a:lnSpc>
                <a:spcPct val="72900"/>
              </a:lnSpc>
              <a:spcBef>
                <a:spcPts val="2200"/>
              </a:spcBef>
              <a:defRPr sz="1800">
                <a:solidFill>
                  <a:srgbClr val="000000"/>
                </a:solidFill>
              </a:defRPr>
            </a:pPr>
            <a:endParaRPr sz="2418"/>
          </a:p>
          <a:p>
            <a:pPr marL="331652" lvl="0" indent="-331652" defTabSz="543305">
              <a:lnSpc>
                <a:spcPct val="72900"/>
              </a:lnSpc>
              <a:spcBef>
                <a:spcPts val="2200"/>
              </a:spcBef>
              <a:defRPr sz="1800">
                <a:solidFill>
                  <a:srgbClr val="000000"/>
                </a:solidFill>
              </a:defRPr>
            </a:pPr>
            <a:r>
              <a:rPr sz="2232">
                <a:solidFill>
                  <a:srgbClr val="414141"/>
                </a:solidFill>
              </a:rPr>
              <a:t>LESA Anticiperende besluitvorming over reanimatie bij kwetsbare ouderen </a:t>
            </a:r>
            <a:endParaRPr sz="1488"/>
          </a:p>
          <a:p>
            <a:pPr marL="0" lvl="0" indent="0" defTabSz="543305">
              <a:lnSpc>
                <a:spcPct val="72900"/>
              </a:lnSpc>
              <a:spcBef>
                <a:spcPts val="2200"/>
              </a:spcBef>
              <a:buSzTx/>
              <a:buNone/>
              <a:defRPr sz="1800">
                <a:solidFill>
                  <a:srgbClr val="000000"/>
                </a:solidFill>
              </a:defRPr>
            </a:pPr>
            <a:r>
              <a:rPr sz="2232">
                <a:solidFill>
                  <a:srgbClr val="414141"/>
                </a:solidFill>
              </a:rPr>
              <a:t>	</a:t>
            </a:r>
            <a:r>
              <a:rPr sz="2232">
                <a:hlinkClick r:id="rId2"/>
              </a:rPr>
              <a:t>https://www.nhg.org/themas/artikelen/lesa-anticiperende-</a:t>
            </a:r>
            <a:r>
              <a:rPr sz="2232">
                <a:solidFill>
                  <a:srgbClr val="414141"/>
                </a:solidFill>
              </a:rPr>
              <a:t>besluitvorming-over-reanimatie-bij-kwetsbare-ouderen </a:t>
            </a:r>
            <a:endParaRPr sz="1488"/>
          </a:p>
          <a:p>
            <a:pPr marL="331652" lvl="0" indent="-331652" defTabSz="543305">
              <a:lnSpc>
                <a:spcPct val="72900"/>
              </a:lnSpc>
              <a:spcBef>
                <a:spcPts val="2200"/>
              </a:spcBef>
              <a:defRPr sz="1800">
                <a:solidFill>
                  <a:srgbClr val="000000"/>
                </a:solidFill>
              </a:defRPr>
            </a:pPr>
            <a:r>
              <a:rPr sz="2232">
                <a:solidFill>
                  <a:srgbClr val="414141"/>
                </a:solidFill>
              </a:rPr>
              <a:t>KNMG Spreek op tijd met uw patiënt over het levenseinde (tips en bespreekpunten) </a:t>
            </a:r>
            <a:endParaRPr sz="1488"/>
          </a:p>
          <a:p>
            <a:pPr marL="0" lvl="0" indent="0" defTabSz="543305">
              <a:lnSpc>
                <a:spcPct val="72900"/>
              </a:lnSpc>
              <a:spcBef>
                <a:spcPts val="2200"/>
              </a:spcBef>
              <a:buSzTx/>
              <a:buNone/>
              <a:defRPr sz="1800">
                <a:solidFill>
                  <a:srgbClr val="000000"/>
                </a:solidFill>
              </a:defRPr>
            </a:pPr>
            <a:r>
              <a:rPr sz="2232">
                <a:solidFill>
                  <a:srgbClr val="414141"/>
                </a:solidFill>
              </a:rPr>
              <a:t>	</a:t>
            </a:r>
            <a:r>
              <a:rPr sz="2232">
                <a:hlinkClick r:id="rId3"/>
              </a:rPr>
              <a:t>http://knmg.artsennet.nl/Dossiers-9/Dossiers-</a:t>
            </a:r>
            <a:r>
              <a:rPr sz="2232">
                <a:solidFill>
                  <a:srgbClr val="414141"/>
                </a:solidFill>
              </a:rPr>
              <a:t>thematrefwoord Levenseinde/Spreken-over-levenseinde.htm </a:t>
            </a:r>
            <a:endParaRPr sz="1488"/>
          </a:p>
          <a:p>
            <a:pPr marL="331652" lvl="0" indent="-331652" defTabSz="543305">
              <a:lnSpc>
                <a:spcPct val="72900"/>
              </a:lnSpc>
              <a:spcBef>
                <a:spcPts val="2200"/>
              </a:spcBef>
              <a:defRPr sz="1800">
                <a:solidFill>
                  <a:srgbClr val="000000"/>
                </a:solidFill>
              </a:defRPr>
            </a:pPr>
            <a:r>
              <a:rPr sz="2232">
                <a:hlinkClick r:id="rId4"/>
              </a:rPr>
              <a:t>https://www.nhg.org/actueel/nieuws/ethische-vragen-rond-het-levenseinde</a:t>
            </a:r>
            <a:r>
              <a:rPr sz="2232">
                <a:solidFill>
                  <a:srgbClr val="414141"/>
                </a:solidFill>
              </a:rPr>
              <a:t> </a:t>
            </a:r>
            <a:endParaRPr sz="2418"/>
          </a:p>
          <a:p>
            <a:pPr marL="331652" lvl="0" indent="-331652" defTabSz="543305">
              <a:lnSpc>
                <a:spcPct val="72900"/>
              </a:lnSpc>
              <a:spcBef>
                <a:spcPts val="2200"/>
              </a:spcBef>
              <a:defRPr sz="1800">
                <a:solidFill>
                  <a:srgbClr val="000000"/>
                </a:solidFill>
              </a:defRPr>
            </a:pPr>
            <a:r>
              <a:rPr sz="2232">
                <a:hlinkClick r:id="rId5"/>
              </a:rPr>
              <a:t>https://www.henw.org/archief/volledig/id5797-schriftelijke-wilsverklaringen.html</a:t>
            </a:r>
            <a:endParaRPr sz="2418"/>
          </a:p>
          <a:p>
            <a:pPr marL="317823" lvl="0" indent="-317823" defTabSz="543305">
              <a:lnSpc>
                <a:spcPct val="90000"/>
              </a:lnSpc>
              <a:spcBef>
                <a:spcPts val="2200"/>
              </a:spcBef>
              <a:defRPr sz="1800">
                <a:solidFill>
                  <a:srgbClr val="000000"/>
                </a:solidFill>
              </a:defRPr>
            </a:pPr>
            <a:r>
              <a:rPr sz="2232">
                <a:solidFill>
                  <a:srgbClr val="414141"/>
                </a:solidFill>
              </a:rPr>
              <a:t>Klinische les OUD, (G)EEN PROBLEEM? Kwetsbare ouderen en advance care planning Wanneer beginnen ? Brenda Ott, Ghislaine J.M.W. van Thiel, Corinne M. de Ruiter en Hans J.J.M. van Delden, 2015</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Juist/Onjuist</a:t>
            </a:r>
          </a:p>
        </p:txBody>
      </p:sp>
      <p:sp>
        <p:nvSpPr>
          <p:cNvPr id="56" name="Shape 56"/>
          <p:cNvSpPr>
            <a:spLocks noGrp="1"/>
          </p:cNvSpPr>
          <p:nvPr>
            <p:ph type="body" idx="1"/>
          </p:nvPr>
        </p:nvSpPr>
        <p:spPr>
          <a:xfrm>
            <a:off x="508000" y="2628900"/>
            <a:ext cx="11988800" cy="6096000"/>
          </a:xfrm>
          <a:prstGeom prst="rect">
            <a:avLst/>
          </a:prstGeom>
        </p:spPr>
        <p:txBody>
          <a:bodyPr/>
          <a:lstStyle>
            <a:lvl1pPr marL="939800" indent="-939800">
              <a:defRPr i="1"/>
            </a:lvl1pPr>
          </a:lstStyle>
          <a:p>
            <a:pPr lvl="0">
              <a:defRPr sz="1800" i="0">
                <a:solidFill>
                  <a:srgbClr val="000000"/>
                </a:solidFill>
              </a:defRPr>
            </a:pPr>
            <a:r>
              <a:rPr sz="3600" i="1">
                <a:solidFill>
                  <a:srgbClr val="414141"/>
                </a:solidFill>
              </a:rPr>
              <a:t>75% van de Nederlanders vindt thuis de ideale plaats om te sterven?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Meerkeuze</a:t>
            </a:r>
          </a:p>
        </p:txBody>
      </p:sp>
      <p:sp>
        <p:nvSpPr>
          <p:cNvPr id="61" name="Shape 61"/>
          <p:cNvSpPr>
            <a:spLocks noGrp="1"/>
          </p:cNvSpPr>
          <p:nvPr>
            <p:ph type="body" idx="1"/>
          </p:nvPr>
        </p:nvSpPr>
        <p:spPr>
          <a:xfrm>
            <a:off x="176119" y="2850153"/>
            <a:ext cx="11988801" cy="6096001"/>
          </a:xfrm>
          <a:prstGeom prst="rect">
            <a:avLst/>
          </a:prstGeom>
        </p:spPr>
        <p:txBody>
          <a:bodyPr/>
          <a:lstStyle/>
          <a:p>
            <a:pPr marL="939800" lvl="0" indent="-939800">
              <a:defRPr sz="1800">
                <a:solidFill>
                  <a:srgbClr val="000000"/>
                </a:solidFill>
              </a:defRPr>
            </a:pPr>
            <a:r>
              <a:rPr sz="3600" i="1">
                <a:solidFill>
                  <a:srgbClr val="414141"/>
                </a:solidFill>
              </a:rPr>
              <a:t>Hoeveel procent van de Nederlanders overlijdt in het ziekenhuis?</a:t>
            </a:r>
            <a:endParaRPr i="1"/>
          </a:p>
          <a:p>
            <a:pPr marL="1409700" lvl="1" indent="-939800">
              <a:defRPr sz="1800">
                <a:solidFill>
                  <a:srgbClr val="000000"/>
                </a:solidFill>
              </a:defRPr>
            </a:pPr>
            <a:r>
              <a:rPr sz="3600">
                <a:solidFill>
                  <a:srgbClr val="414141"/>
                </a:solidFill>
              </a:rPr>
              <a:t>A: 10%</a:t>
            </a:r>
          </a:p>
          <a:p>
            <a:pPr marL="1409700" lvl="1" indent="-939800">
              <a:defRPr sz="1800">
                <a:solidFill>
                  <a:srgbClr val="000000"/>
                </a:solidFill>
              </a:defRPr>
            </a:pPr>
            <a:r>
              <a:rPr sz="3600">
                <a:solidFill>
                  <a:srgbClr val="414141"/>
                </a:solidFill>
              </a:rPr>
              <a:t>B: 35%</a:t>
            </a:r>
          </a:p>
          <a:p>
            <a:pPr marL="1409700" lvl="1" indent="-939800">
              <a:defRPr sz="1800">
                <a:solidFill>
                  <a:srgbClr val="000000"/>
                </a:solidFill>
              </a:defRPr>
            </a:pPr>
            <a:r>
              <a:rPr sz="3600">
                <a:solidFill>
                  <a:srgbClr val="414141"/>
                </a:solidFill>
              </a:rPr>
              <a:t>C: 50%</a:t>
            </a:r>
          </a:p>
          <a:p>
            <a:pPr marL="1409700" lvl="1" indent="-939800">
              <a:defRPr sz="1800">
                <a:solidFill>
                  <a:srgbClr val="000000"/>
                </a:solidFill>
              </a:defRPr>
            </a:pPr>
            <a:r>
              <a:rPr sz="3600">
                <a:solidFill>
                  <a:srgbClr val="414141"/>
                </a:solidFill>
              </a:rPr>
              <a:t>D: 65%</a:t>
            </a:r>
          </a:p>
        </p:txBody>
      </p:sp>
      <p:pic>
        <p:nvPicPr>
          <p:cNvPr id="62" name="Dead-body.jpg"/>
          <p:cNvPicPr/>
          <p:nvPr/>
        </p:nvPicPr>
        <p:blipFill>
          <a:blip r:embed="rId3">
            <a:extLst/>
          </a:blip>
          <a:stretch>
            <a:fillRect/>
          </a:stretch>
        </p:blipFill>
        <p:spPr>
          <a:xfrm>
            <a:off x="6240104" y="4837424"/>
            <a:ext cx="5524826" cy="331489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Stelling</a:t>
            </a:r>
          </a:p>
        </p:txBody>
      </p:sp>
      <p:sp>
        <p:nvSpPr>
          <p:cNvPr id="67" name="Shape 67"/>
          <p:cNvSpPr>
            <a:spLocks noGrp="1"/>
          </p:cNvSpPr>
          <p:nvPr>
            <p:ph type="body" idx="1"/>
          </p:nvPr>
        </p:nvSpPr>
        <p:spPr>
          <a:xfrm>
            <a:off x="508000" y="2628900"/>
            <a:ext cx="11988800" cy="6096000"/>
          </a:xfrm>
          <a:prstGeom prst="rect">
            <a:avLst/>
          </a:prstGeom>
        </p:spPr>
        <p:txBody>
          <a:bodyPr/>
          <a:lstStyle>
            <a:lvl1pPr>
              <a:defRPr i="1"/>
            </a:lvl1pPr>
          </a:lstStyle>
          <a:p>
            <a:pPr lvl="0">
              <a:defRPr sz="1800" i="0">
                <a:solidFill>
                  <a:srgbClr val="000000"/>
                </a:solidFill>
              </a:defRPr>
            </a:pPr>
            <a:r>
              <a:rPr sz="3600" i="1">
                <a:solidFill>
                  <a:srgbClr val="414141"/>
                </a:solidFill>
              </a:rPr>
              <a:t>Alle ouderen met een leeftijd boven de 75 jaar moeten niet meer gereanimeerd worden.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Stelling</a:t>
            </a:r>
          </a:p>
        </p:txBody>
      </p:sp>
      <p:sp>
        <p:nvSpPr>
          <p:cNvPr id="70" name="Shape 70"/>
          <p:cNvSpPr>
            <a:spLocks noGrp="1"/>
          </p:cNvSpPr>
          <p:nvPr>
            <p:ph type="body" idx="1"/>
          </p:nvPr>
        </p:nvSpPr>
        <p:spPr>
          <a:xfrm>
            <a:off x="508000" y="2628900"/>
            <a:ext cx="11988800" cy="6096000"/>
          </a:xfrm>
          <a:prstGeom prst="rect">
            <a:avLst/>
          </a:prstGeom>
        </p:spPr>
        <p:txBody>
          <a:bodyPr/>
          <a:lstStyle>
            <a:lvl1pPr>
              <a:defRPr i="1"/>
            </a:lvl1pPr>
          </a:lstStyle>
          <a:p>
            <a:pPr lvl="0">
              <a:defRPr sz="1800" i="0">
                <a:solidFill>
                  <a:srgbClr val="000000"/>
                </a:solidFill>
              </a:defRPr>
            </a:pPr>
            <a:r>
              <a:rPr sz="3600" i="1">
                <a:solidFill>
                  <a:srgbClr val="414141"/>
                </a:solidFill>
              </a:rPr>
              <a:t>Alle mensen met dementie moeten niet meer gereanimeerd worden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Inhoud</a:t>
            </a:r>
          </a:p>
        </p:txBody>
      </p:sp>
      <p:sp>
        <p:nvSpPr>
          <p:cNvPr id="73" name="Shape 73"/>
          <p:cNvSpPr>
            <a:spLocks noGrp="1"/>
          </p:cNvSpPr>
          <p:nvPr>
            <p:ph type="body" idx="1"/>
          </p:nvPr>
        </p:nvSpPr>
        <p:spPr>
          <a:xfrm>
            <a:off x="508000" y="2791316"/>
            <a:ext cx="11988801" cy="6316961"/>
          </a:xfrm>
          <a:prstGeom prst="rect">
            <a:avLst/>
          </a:prstGeom>
        </p:spPr>
        <p:txBody>
          <a:bodyPr/>
          <a:lstStyle/>
          <a:p>
            <a:pPr marL="352425" lvl="0" indent="-352425" defTabSz="438150">
              <a:lnSpc>
                <a:spcPct val="90000"/>
              </a:lnSpc>
              <a:spcBef>
                <a:spcPts val="1800"/>
              </a:spcBef>
              <a:defRPr sz="1800">
                <a:solidFill>
                  <a:srgbClr val="000000"/>
                </a:solidFill>
              </a:defRPr>
            </a:pPr>
            <a:r>
              <a:rPr sz="2700">
                <a:solidFill>
                  <a:srgbClr val="414141"/>
                </a:solidFill>
              </a:rPr>
              <a:t>Opwarming</a:t>
            </a:r>
          </a:p>
          <a:p>
            <a:pPr marL="352425" lvl="0" indent="-352425" defTabSz="438150">
              <a:lnSpc>
                <a:spcPct val="90000"/>
              </a:lnSpc>
              <a:spcBef>
                <a:spcPts val="1800"/>
              </a:spcBef>
              <a:defRPr sz="1800">
                <a:solidFill>
                  <a:srgbClr val="000000"/>
                </a:solidFill>
              </a:defRPr>
            </a:pPr>
            <a:r>
              <a:rPr sz="2700">
                <a:solidFill>
                  <a:srgbClr val="414141"/>
                </a:solidFill>
              </a:rPr>
              <a:t>Introductie</a:t>
            </a:r>
          </a:p>
          <a:p>
            <a:pPr marL="352425" lvl="0" indent="-352425" defTabSz="438150">
              <a:lnSpc>
                <a:spcPct val="90000"/>
              </a:lnSpc>
              <a:spcBef>
                <a:spcPts val="1800"/>
              </a:spcBef>
              <a:defRPr sz="1800">
                <a:solidFill>
                  <a:srgbClr val="000000"/>
                </a:solidFill>
              </a:defRPr>
            </a:pPr>
            <a:r>
              <a:rPr sz="2700">
                <a:solidFill>
                  <a:srgbClr val="414141"/>
                </a:solidFill>
              </a:rPr>
              <a:t>Doelgroep</a:t>
            </a:r>
          </a:p>
          <a:p>
            <a:pPr marL="352425" lvl="0" indent="-352425" defTabSz="438150">
              <a:lnSpc>
                <a:spcPct val="90000"/>
              </a:lnSpc>
              <a:spcBef>
                <a:spcPts val="1800"/>
              </a:spcBef>
              <a:defRPr sz="1800">
                <a:solidFill>
                  <a:srgbClr val="000000"/>
                </a:solidFill>
              </a:defRPr>
            </a:pPr>
            <a:r>
              <a:rPr sz="2700">
                <a:solidFill>
                  <a:srgbClr val="414141"/>
                </a:solidFill>
              </a:rPr>
              <a:t>Inhoud ACP gesprek</a:t>
            </a:r>
          </a:p>
          <a:p>
            <a:pPr marL="352425" lvl="0" indent="-352425" defTabSz="438150">
              <a:lnSpc>
                <a:spcPct val="90000"/>
              </a:lnSpc>
              <a:spcBef>
                <a:spcPts val="1800"/>
              </a:spcBef>
              <a:defRPr sz="1800">
                <a:solidFill>
                  <a:srgbClr val="000000"/>
                </a:solidFill>
              </a:defRPr>
            </a:pPr>
            <a:r>
              <a:rPr sz="2700">
                <a:solidFill>
                  <a:srgbClr val="414141"/>
                </a:solidFill>
              </a:rPr>
              <a:t>Reanimatiebesluit</a:t>
            </a:r>
          </a:p>
          <a:p>
            <a:pPr marL="352425" lvl="0" indent="-352425" defTabSz="438150">
              <a:lnSpc>
                <a:spcPct val="90000"/>
              </a:lnSpc>
              <a:spcBef>
                <a:spcPts val="1800"/>
              </a:spcBef>
              <a:defRPr sz="1800">
                <a:solidFill>
                  <a:srgbClr val="000000"/>
                </a:solidFill>
              </a:defRPr>
            </a:pPr>
            <a:r>
              <a:rPr sz="2700">
                <a:solidFill>
                  <a:srgbClr val="414141"/>
                </a:solidFill>
              </a:rPr>
              <a:t>Casuïstiek</a:t>
            </a:r>
          </a:p>
          <a:p>
            <a:pPr marL="352425" lvl="0" indent="-352425" defTabSz="438150">
              <a:lnSpc>
                <a:spcPct val="90000"/>
              </a:lnSpc>
              <a:spcBef>
                <a:spcPts val="1800"/>
              </a:spcBef>
              <a:defRPr sz="1800">
                <a:solidFill>
                  <a:srgbClr val="000000"/>
                </a:solidFill>
              </a:defRPr>
            </a:pPr>
            <a:r>
              <a:rPr sz="2700">
                <a:solidFill>
                  <a:srgbClr val="414141"/>
                </a:solidFill>
              </a:rPr>
              <a:t>Verslaglegging</a:t>
            </a:r>
          </a:p>
          <a:p>
            <a:pPr marL="352425" lvl="0" indent="-352425" defTabSz="438150">
              <a:lnSpc>
                <a:spcPct val="90000"/>
              </a:lnSpc>
              <a:spcBef>
                <a:spcPts val="1800"/>
              </a:spcBef>
              <a:defRPr sz="1800">
                <a:solidFill>
                  <a:srgbClr val="000000"/>
                </a:solidFill>
              </a:defRPr>
            </a:pPr>
            <a:r>
              <a:rPr sz="2700">
                <a:solidFill>
                  <a:srgbClr val="414141"/>
                </a:solidFill>
              </a:rPr>
              <a:t>Discussie</a:t>
            </a:r>
          </a:p>
          <a:p>
            <a:pPr marL="352425" lvl="0" indent="-352425" defTabSz="438150">
              <a:lnSpc>
                <a:spcPct val="90000"/>
              </a:lnSpc>
              <a:spcBef>
                <a:spcPts val="1800"/>
              </a:spcBef>
              <a:defRPr sz="1800">
                <a:solidFill>
                  <a:srgbClr val="000000"/>
                </a:solidFill>
              </a:defRPr>
            </a:pPr>
            <a:endParaRPr sz="2700">
              <a:solidFill>
                <a:srgbClr val="414141"/>
              </a:solidFill>
            </a:endParaRPr>
          </a:p>
        </p:txBody>
      </p:sp>
      <p:pic>
        <p:nvPicPr>
          <p:cNvPr id="74" name="end-of-life-logo.jpg"/>
          <p:cNvPicPr/>
          <p:nvPr/>
        </p:nvPicPr>
        <p:blipFill>
          <a:blip r:embed="rId2">
            <a:extLst/>
          </a:blip>
          <a:stretch>
            <a:fillRect/>
          </a:stretch>
        </p:blipFill>
        <p:spPr>
          <a:xfrm>
            <a:off x="6731660" y="2968362"/>
            <a:ext cx="5635442" cy="381687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xfrm>
            <a:off x="508000" y="800100"/>
            <a:ext cx="11988800" cy="1219200"/>
          </a:xfrm>
          <a:prstGeom prst="rect">
            <a:avLst/>
          </a:prstGeom>
        </p:spPr>
        <p:txBody>
          <a:bodyPr/>
          <a:lstStyle/>
          <a:p>
            <a:pPr lvl="0">
              <a:defRPr sz="1800">
                <a:solidFill>
                  <a:srgbClr val="000000"/>
                </a:solidFill>
              </a:defRPr>
            </a:pPr>
            <a:r>
              <a:rPr sz="7000">
                <a:solidFill>
                  <a:srgbClr val="D93E2B"/>
                </a:solidFill>
              </a:rPr>
              <a:t>Introductie</a:t>
            </a:r>
          </a:p>
        </p:txBody>
      </p:sp>
      <p:sp>
        <p:nvSpPr>
          <p:cNvPr id="77" name="Shape 77"/>
          <p:cNvSpPr>
            <a:spLocks noGrp="1"/>
          </p:cNvSpPr>
          <p:nvPr>
            <p:ph type="body" idx="1"/>
          </p:nvPr>
        </p:nvSpPr>
        <p:spPr>
          <a:xfrm>
            <a:off x="508000" y="2628900"/>
            <a:ext cx="11988800" cy="6096000"/>
          </a:xfrm>
          <a:prstGeom prst="rect">
            <a:avLst/>
          </a:prstGeom>
        </p:spPr>
        <p:txBody>
          <a:bodyPr/>
          <a:lstStyle/>
          <a:p>
            <a:pPr marL="939800" lvl="0" indent="-939800">
              <a:defRPr sz="1800">
                <a:solidFill>
                  <a:srgbClr val="000000"/>
                </a:solidFill>
              </a:defRPr>
            </a:pPr>
            <a:r>
              <a:rPr sz="3600">
                <a:solidFill>
                  <a:srgbClr val="414141"/>
                </a:solidFill>
              </a:rPr>
              <a:t>Advanced care planning (ACP) </a:t>
            </a:r>
          </a:p>
          <a:p>
            <a:pPr marL="887588" lvl="1" indent="-417688">
              <a:spcBef>
                <a:spcPts val="500"/>
              </a:spcBef>
              <a:defRPr sz="1800">
                <a:solidFill>
                  <a:srgbClr val="000000"/>
                </a:solidFill>
              </a:defRPr>
            </a:pPr>
            <a:r>
              <a:rPr sz="2400">
                <a:solidFill>
                  <a:srgbClr val="414141"/>
                </a:solidFill>
              </a:rPr>
              <a:t>vrijwillig proces van gespreksvoering waarbij de patiënt wensen, doelen en voorkeuren bespreekt met betrekking tot toekomstige zorg en indien gewenst tot keuzes komt over </a:t>
            </a:r>
            <a:r>
              <a:rPr sz="2400">
                <a:solidFill>
                  <a:srgbClr val="414041"/>
                </a:solidFill>
              </a:rPr>
              <a:t>specifieke</a:t>
            </a:r>
            <a:r>
              <a:rPr sz="2400">
                <a:solidFill>
                  <a:srgbClr val="414141"/>
                </a:solidFill>
              </a:rPr>
              <a:t> behandelingen. </a:t>
            </a:r>
          </a:p>
          <a:p>
            <a:pPr marL="783166" lvl="1" indent="-313266">
              <a:spcBef>
                <a:spcPts val="500"/>
              </a:spcBef>
              <a:defRPr sz="1800">
                <a:solidFill>
                  <a:srgbClr val="000000"/>
                </a:solidFill>
              </a:defRPr>
            </a:pPr>
            <a:endParaRPr sz="2400"/>
          </a:p>
          <a:p>
            <a:pPr marL="939800" lvl="0" indent="-939800">
              <a:defRPr sz="1800">
                <a:solidFill>
                  <a:srgbClr val="000000"/>
                </a:solidFill>
              </a:defRPr>
            </a:pPr>
            <a:r>
              <a:rPr sz="3600">
                <a:solidFill>
                  <a:srgbClr val="414141"/>
                </a:solidFill>
              </a:rPr>
              <a:t>Doel</a:t>
            </a:r>
          </a:p>
          <a:p>
            <a:pPr marL="887588" lvl="1" indent="-417688">
              <a:spcBef>
                <a:spcPts val="500"/>
              </a:spcBef>
              <a:defRPr sz="1800">
                <a:solidFill>
                  <a:srgbClr val="000000"/>
                </a:solidFill>
              </a:defRPr>
            </a:pPr>
            <a:r>
              <a:rPr sz="2400">
                <a:solidFill>
                  <a:srgbClr val="3A3A3A"/>
                </a:solidFill>
              </a:rPr>
              <a:t>Autonomie patiënt behouden</a:t>
            </a:r>
          </a:p>
          <a:p>
            <a:pPr marL="887588" lvl="1" indent="-417688">
              <a:spcBef>
                <a:spcPts val="500"/>
              </a:spcBef>
              <a:defRPr sz="1800">
                <a:solidFill>
                  <a:srgbClr val="000000"/>
                </a:solidFill>
              </a:defRPr>
            </a:pPr>
            <a:r>
              <a:rPr sz="2400">
                <a:solidFill>
                  <a:srgbClr val="3A3A3A"/>
                </a:solidFill>
              </a:rPr>
              <a:t>Angst en onzekerheid verminderen </a:t>
            </a:r>
          </a:p>
          <a:p>
            <a:pPr marL="887588" lvl="1" indent="-417688">
              <a:spcBef>
                <a:spcPts val="500"/>
              </a:spcBef>
              <a:defRPr sz="1800">
                <a:solidFill>
                  <a:srgbClr val="000000"/>
                </a:solidFill>
              </a:defRPr>
            </a:pPr>
            <a:r>
              <a:rPr sz="2400">
                <a:solidFill>
                  <a:srgbClr val="3A3A3A"/>
                </a:solidFill>
              </a:rPr>
              <a:t>Grenzen aangeven van zorgverlener</a:t>
            </a:r>
          </a:p>
          <a:p>
            <a:pPr marL="887588" lvl="1" indent="-417688">
              <a:spcBef>
                <a:spcPts val="500"/>
              </a:spcBef>
              <a:defRPr sz="1800">
                <a:solidFill>
                  <a:srgbClr val="000000"/>
                </a:solidFill>
              </a:defRPr>
            </a:pPr>
            <a:r>
              <a:rPr sz="2400">
                <a:solidFill>
                  <a:srgbClr val="3A3A3A"/>
                </a:solidFill>
              </a:rPr>
              <a:t>Misverstanden voorkomen</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414141"/>
      </a:dk1>
      <a:lt1>
        <a:srgbClr val="FFFFFF"/>
      </a:lt1>
      <a:dk2>
        <a:srgbClr val="A7A7A7"/>
      </a:dk2>
      <a:lt2>
        <a:srgbClr val="535353"/>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38FAF"/>
          </a:solidFill>
          <a:prstDash val="solid"/>
          <a:bevel/>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38FAF"/>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38FAF"/>
          </a:solidFill>
          <a:prstDash val="solid"/>
          <a:bevel/>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38FAF"/>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2075</Words>
  <Application>Microsoft Office PowerPoint</Application>
  <PresentationFormat>Aangepast</PresentationFormat>
  <Paragraphs>249</Paragraphs>
  <Slides>31</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31</vt:i4>
      </vt:variant>
    </vt:vector>
  </HeadingPairs>
  <TitlesOfParts>
    <vt:vector size="37" baseType="lpstr">
      <vt:lpstr>Bodoni SvtyTwo ITC TT-Book</vt:lpstr>
      <vt:lpstr>Helvetica</vt:lpstr>
      <vt:lpstr>Helvetica Neue</vt:lpstr>
      <vt:lpstr>Palatino</vt:lpstr>
      <vt:lpstr>Zapf Dingbats</vt:lpstr>
      <vt:lpstr>Default</vt:lpstr>
      <vt:lpstr>Advanced care planning</vt:lpstr>
      <vt:lpstr>Stelling</vt:lpstr>
      <vt:lpstr>Stelling</vt:lpstr>
      <vt:lpstr>Juist/Onjuist</vt:lpstr>
      <vt:lpstr>Meerkeuze</vt:lpstr>
      <vt:lpstr>Stelling</vt:lpstr>
      <vt:lpstr>Stelling</vt:lpstr>
      <vt:lpstr>Inhoud</vt:lpstr>
      <vt:lpstr>Introductie</vt:lpstr>
      <vt:lpstr>Discussievraag</vt:lpstr>
      <vt:lpstr>“Doelgroep”</vt:lpstr>
      <vt:lpstr>Bespreekpunten</vt:lpstr>
      <vt:lpstr>Overige onderwerpen</vt:lpstr>
      <vt:lpstr>Overige onderwerpen</vt:lpstr>
      <vt:lpstr>Reanimeren? </vt:lpstr>
      <vt:lpstr>PowerPoint-presentatie</vt:lpstr>
      <vt:lpstr>Factoren van invloed op uitkomst</vt:lpstr>
      <vt:lpstr>PowerPoint-presentatie</vt:lpstr>
      <vt:lpstr>Voorbereiding op gesprek</vt:lpstr>
      <vt:lpstr>Relatiemodellen</vt:lpstr>
      <vt:lpstr>Oefenen met Casus</vt:lpstr>
      <vt:lpstr>Casus</vt:lpstr>
      <vt:lpstr>Casus</vt:lpstr>
      <vt:lpstr>Informatie voor patiënt</vt:lpstr>
      <vt:lpstr>Evaluatie casus</vt:lpstr>
      <vt:lpstr>Valkuilen en tips</vt:lpstr>
      <vt:lpstr>Registreren</vt:lpstr>
      <vt:lpstr>Informeren zorgketen</vt:lpstr>
      <vt:lpstr>Follow-up</vt:lpstr>
      <vt:lpstr>Discussie</vt:lpstr>
      <vt:lpstr>Literatuur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care planning</dc:title>
  <dc:creator>Elleke</dc:creator>
  <cp:lastModifiedBy>asperen</cp:lastModifiedBy>
  <cp:revision>1</cp:revision>
  <dcterms:modified xsi:type="dcterms:W3CDTF">2018-03-19T08:13:08Z</dcterms:modified>
</cp:coreProperties>
</file>