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082"/>
  </p:normalViewPr>
  <p:slideViewPr>
    <p:cSldViewPr snapToGrid="0" snapToObjects="1">
      <p:cViewPr varScale="1">
        <p:scale>
          <a:sx n="160" d="100"/>
          <a:sy n="160" d="100"/>
        </p:scale>
        <p:origin x="7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143000" y="685800"/>
            <a:ext cx="4572000" cy="3429000"/>
          </a:xfrm>
          <a:prstGeom prst="rect">
            <a:avLst/>
          </a:prstGeom>
        </p:spPr>
        <p:txBody>
          <a:bodyPr/>
          <a:lstStyle/>
          <a:p>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Univers 45 Light"/>
      </a:defRPr>
    </a:lvl1pPr>
    <a:lvl2pPr indent="228600" latinLnBrk="0">
      <a:spcBef>
        <a:spcPts val="400"/>
      </a:spcBef>
      <a:defRPr sz="1200">
        <a:latin typeface="+mj-lt"/>
        <a:ea typeface="+mj-ea"/>
        <a:cs typeface="+mj-cs"/>
        <a:sym typeface="Univers 45 Light"/>
      </a:defRPr>
    </a:lvl2pPr>
    <a:lvl3pPr indent="457200" latinLnBrk="0">
      <a:spcBef>
        <a:spcPts val="400"/>
      </a:spcBef>
      <a:defRPr sz="1200">
        <a:latin typeface="+mj-lt"/>
        <a:ea typeface="+mj-ea"/>
        <a:cs typeface="+mj-cs"/>
        <a:sym typeface="Univers 45 Light"/>
      </a:defRPr>
    </a:lvl3pPr>
    <a:lvl4pPr indent="685800" latinLnBrk="0">
      <a:spcBef>
        <a:spcPts val="400"/>
      </a:spcBef>
      <a:defRPr sz="1200">
        <a:latin typeface="+mj-lt"/>
        <a:ea typeface="+mj-ea"/>
        <a:cs typeface="+mj-cs"/>
        <a:sym typeface="Univers 45 Light"/>
      </a:defRPr>
    </a:lvl4pPr>
    <a:lvl5pPr indent="914400" latinLnBrk="0">
      <a:spcBef>
        <a:spcPts val="400"/>
      </a:spcBef>
      <a:defRPr sz="1200">
        <a:latin typeface="+mj-lt"/>
        <a:ea typeface="+mj-ea"/>
        <a:cs typeface="+mj-cs"/>
        <a:sym typeface="Univers 45 Light"/>
      </a:defRPr>
    </a:lvl5pPr>
    <a:lvl6pPr indent="1143000" latinLnBrk="0">
      <a:spcBef>
        <a:spcPts val="400"/>
      </a:spcBef>
      <a:defRPr sz="1200">
        <a:latin typeface="+mj-lt"/>
        <a:ea typeface="+mj-ea"/>
        <a:cs typeface="+mj-cs"/>
        <a:sym typeface="Univers 45 Light"/>
      </a:defRPr>
    </a:lvl6pPr>
    <a:lvl7pPr indent="1371600" latinLnBrk="0">
      <a:spcBef>
        <a:spcPts val="400"/>
      </a:spcBef>
      <a:defRPr sz="1200">
        <a:latin typeface="+mj-lt"/>
        <a:ea typeface="+mj-ea"/>
        <a:cs typeface="+mj-cs"/>
        <a:sym typeface="Univers 45 Light"/>
      </a:defRPr>
    </a:lvl7pPr>
    <a:lvl8pPr indent="1600200" latinLnBrk="0">
      <a:spcBef>
        <a:spcPts val="400"/>
      </a:spcBef>
      <a:defRPr sz="1200">
        <a:latin typeface="+mj-lt"/>
        <a:ea typeface="+mj-ea"/>
        <a:cs typeface="+mj-cs"/>
        <a:sym typeface="Univers 45 Light"/>
      </a:defRPr>
    </a:lvl8pPr>
    <a:lvl9pPr indent="1828800" latinLnBrk="0">
      <a:spcBef>
        <a:spcPts val="400"/>
      </a:spcBef>
      <a:defRPr sz="1200">
        <a:latin typeface="+mj-lt"/>
        <a:ea typeface="+mj-ea"/>
        <a:cs typeface="+mj-cs"/>
        <a:sym typeface="Univers 45 Light"/>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r>
              <a:t>https://www.nivel.nl/nl/nivel-zorgregistraties-eerste-lijn/triage-ingangsklachten-en-urgentietoekenning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381000" y="685800"/>
            <a:ext cx="6096000" cy="3429000"/>
          </a:xfrm>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pPr>
              <a:defRPr b="1"/>
            </a:pPr>
            <a:r>
              <a:t>Contusie hand/ voet</a:t>
            </a:r>
          </a:p>
          <a:p>
            <a:r>
              <a:t>Als hand of voet normaal belast kan worden, is er waarschijnlijk sprake van contusie. Koel de pijnlijke plek een kwartier met koud stromend kraanwater, natte doeken of ijs (niet rechtstreeks op de huid).</a:t>
            </a:r>
          </a:p>
          <a:p>
            <a:endParaRPr/>
          </a:p>
          <a:p>
            <a:pPr>
              <a:defRPr b="1"/>
            </a:pPr>
            <a:r>
              <a:t>Contactadvies</a:t>
            </a:r>
          </a:p>
          <a:p>
            <a:r>
              <a:t>Neem contact op met de huisarts als de pijn na enkele dagen niet afneemt of als er nieuwe klachten ontstaan. Contactadvies enkeldistorsie Contact opnemen met eigen huisarts als er na drie tot vier dagen nog veel klachten zijn.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pPr>
              <a:defRPr b="1"/>
            </a:pPr>
            <a:r>
              <a:t>Contactadvies</a:t>
            </a:r>
          </a:p>
          <a:p>
            <a:r>
              <a:t>Contact opnemen als een loopoor langer dan een week aanhoudt of als de patiënt (erger) ziek wordt. Bij de aanwezigheid van trommelvliesbuisjes de eerstvolgende werkdag contact opnemen met de eigen huisarts.</a:t>
            </a:r>
          </a:p>
          <a:p>
            <a:endParaRPr/>
          </a:p>
          <a:p>
            <a:pPr>
              <a:defRPr b="1"/>
            </a:pPr>
            <a:r>
              <a:t>Otitis media acuta (OMA)</a:t>
            </a:r>
          </a:p>
          <a:p>
            <a:r>
              <a:t>Ontsteking van het middenoor met een plotseling begin, duurt korter dan drie weken. Komt veel voor bij kinderen, in meer dan de helft van de gevallen bij kinderen onder de 4 jaar. OMA ontstaat vaak na verkoudheid of keelontsteking. Soms leidt middenoorontsteking tot trommelvliesperforatie, waardoor een loopoor ontstaat. Otitis media acuta is een onschuldige aandoening, de ergste klachten verdwijnen meestal spontaan binnen drie dagen. Complicaties als meningitis of mastoïditis zijn zeldzaam. Behandeling ter verlichting van symptomen is bij de meeste patiënten voldoende. Bij hoge uitzondering is een antibioticum nodig. Antibiotica kunnen worden overwogen bij kinderen onder de 2 jaar met een dubbelzijdige oorontsteking en als de oorontsteking met een loopoor begint.</a:t>
            </a: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defRPr b="1"/>
            </a:pPr>
            <a:r>
              <a:t>In triage zwanger niet aangevinkt!</a:t>
            </a:r>
          </a:p>
          <a:p>
            <a:pPr>
              <a:defRPr b="1"/>
            </a:pPr>
            <a:endParaRPr/>
          </a:p>
          <a:p>
            <a:pPr>
              <a:defRPr b="1"/>
            </a:pPr>
            <a:r>
              <a:t>Contactadvies</a:t>
            </a:r>
          </a:p>
          <a:p>
            <a:r>
              <a:t>Contact opnemen bij rectaal bloedverlies of tekenen van uitdroging (suf, niet meer plassen, verward). </a:t>
            </a:r>
          </a:p>
          <a:p>
            <a:endParaRPr/>
          </a:p>
          <a:p>
            <a:r>
              <a:t>Ingangsklacht: zwangerschap + buikpijn</a:t>
            </a:r>
          </a:p>
          <a:p>
            <a:pPr>
              <a:defRPr b="1"/>
            </a:pPr>
            <a:r>
              <a:t>U3 Dringend:</a:t>
            </a:r>
          </a:p>
          <a:p>
            <a:r>
              <a:t>Matige pijn én zwangerschapsduur tot en met 23+4</a:t>
            </a:r>
          </a:p>
          <a:p>
            <a:r>
              <a:t>Gering bloedverlies</a:t>
            </a:r>
          </a:p>
          <a:p>
            <a:r>
              <a:t>Ongecontroleerde zwangerschap</a:t>
            </a:r>
          </a:p>
          <a:p>
            <a:r>
              <a:t>Kleurloos vochtverlies</a:t>
            </a:r>
          </a:p>
          <a:p>
            <a:r>
              <a:t>Aanhoudend braken</a:t>
            </a:r>
          </a:p>
          <a:p>
            <a:r>
              <a:t>Diarree</a:t>
            </a:r>
          </a:p>
          <a:p>
            <a:r>
              <a:t>Obstipatie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381000" y="685800"/>
            <a:ext cx="6096000" cy="3429000"/>
          </a:xfrm>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pPr>
              <a:defRPr b="1"/>
            </a:pPr>
            <a:r>
              <a:t>Discussie op gang brengen. Ingangsklacht:</a:t>
            </a:r>
            <a:r>
              <a:rPr b="0"/>
              <a:t> neurologische uitval?</a:t>
            </a:r>
          </a:p>
          <a:p>
            <a:pPr>
              <a:defRPr b="1"/>
            </a:pPr>
            <a:r>
              <a:rPr b="0"/>
              <a:t>- Coördinatiestoornissen/ alsmaar op zij vallen</a:t>
            </a:r>
          </a:p>
          <a:p>
            <a:pPr>
              <a:defRPr b="1"/>
            </a:pPr>
            <a:endParaRPr b="0"/>
          </a:p>
          <a:p>
            <a:pPr>
              <a:defRPr b="1"/>
            </a:pPr>
            <a:r>
              <a:t>Contactadvies</a:t>
            </a:r>
          </a:p>
          <a:p>
            <a:r>
              <a:t>Contact opnemen als er verlammingsverschijnselen of spraakproblemen optreden of wanneer de alertheid vermindert.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pPr>
              <a:defRPr b="1"/>
            </a:pPr>
            <a:r>
              <a:t>Discussie beetje op gang brengen. Echter volgt nog de film</a:t>
            </a:r>
          </a:p>
          <a:p>
            <a:pPr>
              <a:defRPr b="1"/>
            </a:pPr>
            <a:endParaRPr/>
          </a:p>
          <a:p>
            <a:pPr>
              <a:defRPr b="1"/>
            </a:pPr>
            <a:r>
              <a:t>Zweten/ klam</a:t>
            </a:r>
            <a:r>
              <a:rPr b="0"/>
              <a:t> niet getrieerd als zodanig</a:t>
            </a:r>
          </a:p>
          <a:p>
            <a:pPr>
              <a:defRPr b="1"/>
            </a:pPr>
            <a:endParaRPr b="0"/>
          </a:p>
          <a:p>
            <a:pPr>
              <a:defRPr b="1"/>
            </a:pPr>
            <a:r>
              <a:t>Contact advies: </a:t>
            </a:r>
          </a:p>
          <a:p>
            <a:pPr>
              <a:defRPr b="1"/>
            </a:pPr>
            <a:r>
              <a:rPr b="0"/>
              <a:t>Myalgie/ verrekte spier</a:t>
            </a:r>
          </a:p>
          <a:p>
            <a:r>
              <a:t>Myalgie is pijn aan een (overbelaste of verrekte) spier. Het herstel is afhankelijk van de ernst en kan enige weken duren. In de acute fase koelen. Rust en warmte bevorderen bij spierpijn het genezingsproces. Paracetamol tegen pijn.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381000" y="685800"/>
            <a:ext cx="6096000" cy="3429000"/>
          </a:xfrm>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pPr>
              <a:defRPr b="1"/>
            </a:pPr>
            <a:r>
              <a:t>Contactadvies</a:t>
            </a:r>
          </a:p>
          <a:p>
            <a:r>
              <a:t>Contact opnemen als bloedneus ondanks de juiste maatregelen niet overgaat. Blijkt er sprake te zijn van steeds terugkerende bloedneuzen of van gebruik van medicijnen die de bloedstolling remmen, patiënt aanraden binnenkort afspraak bij de eigen huisarts te maken en de gebruikte medicijnen dan mee te nemen.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a:defRPr b="1"/>
            </a:pPr>
            <a:r>
              <a:t>Contactadvies</a:t>
            </a:r>
          </a:p>
          <a:p>
            <a:r>
              <a:t>Contact opnemen als er andere klachten bijkomen.</a:t>
            </a:r>
          </a:p>
          <a:p>
            <a:endParaRPr/>
          </a:p>
          <a:p>
            <a:pPr>
              <a:defRPr b="1"/>
            </a:pPr>
            <a:r>
              <a:t>Vergiftiging, ongevaarlijk</a:t>
            </a:r>
          </a:p>
          <a:p>
            <a:r>
              <a:t>Bij twijfel altijd het Nationaal Vergiftigingen Informatie Centrum (NVIC) bellen: 030-274 88 88, www.vergiftigingen.info. Enkele voorbeelden van producten in en rond het huis die ongevaarlijk zijn en hooguit leiden tot misselijkheid, braken en buikpijn (behandeling is niet nodig):</a:t>
            </a:r>
          </a:p>
          <a:p>
            <a:r>
              <a:t>inkt van balpen, vulpen of viltstift;</a:t>
            </a:r>
          </a:p>
          <a:p>
            <a:r>
              <a:t>cosmetica;</a:t>
            </a:r>
          </a:p>
          <a:p>
            <a:r>
              <a:t>gum;</a:t>
            </a:r>
          </a:p>
          <a:p>
            <a:r>
              <a:t>kaarsen;</a:t>
            </a:r>
          </a:p>
          <a:p>
            <a:r>
              <a:t>kleikorrels (planten);</a:t>
            </a:r>
          </a:p>
          <a:p>
            <a:r>
              <a:t>krijt;</a:t>
            </a:r>
          </a:p>
          <a:p>
            <a:r>
              <a:t>behanglijm, witte papierlijm;</a:t>
            </a:r>
          </a:p>
          <a:p>
            <a:r>
              <a:t>lucifers;</a:t>
            </a:r>
          </a:p>
          <a:p>
            <a:r>
              <a:t>schoensmeer;</a:t>
            </a:r>
          </a:p>
          <a:p>
            <a:r>
              <a:t>silicagel;</a:t>
            </a:r>
          </a:p>
          <a:p>
            <a:r>
              <a:t>stijfsel;</a:t>
            </a:r>
          </a:p>
          <a:p>
            <a:r>
              <a:t>waterverf.</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dia">
    <p:spTree>
      <p:nvGrpSpPr>
        <p:cNvPr id="1" name=""/>
        <p:cNvGrpSpPr/>
        <p:nvPr/>
      </p:nvGrpSpPr>
      <p:grpSpPr>
        <a:xfrm>
          <a:off x="0" y="0"/>
          <a:ext cx="0" cy="0"/>
          <a:chOff x="0" y="0"/>
          <a:chExt cx="0" cy="0"/>
        </a:xfrm>
      </p:grpSpPr>
      <p:sp>
        <p:nvSpPr>
          <p:cNvPr id="1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en object">
    <p:spTree>
      <p:nvGrpSpPr>
        <p:cNvPr id="1" name=""/>
        <p:cNvGrpSpPr/>
        <p:nvPr/>
      </p:nvGrpSpPr>
      <p:grpSpPr>
        <a:xfrm>
          <a:off x="0" y="0"/>
          <a:ext cx="0" cy="0"/>
          <a:chOff x="0" y="0"/>
          <a:chExt cx="0" cy="0"/>
        </a:xfrm>
      </p:grpSpPr>
      <p:pic>
        <p:nvPicPr>
          <p:cNvPr id="20" name="Afbeelding 6" descr="Afbeelding 6"/>
          <p:cNvPicPr>
            <a:picLocks noChangeAspect="1"/>
          </p:cNvPicPr>
          <p:nvPr/>
        </p:nvPicPr>
        <p:blipFill>
          <a:blip r:embed="rId2"/>
          <a:stretch>
            <a:fillRect/>
          </a:stretch>
        </p:blipFill>
        <p:spPr>
          <a:xfrm>
            <a:off x="0" y="0"/>
            <a:ext cx="9140825" cy="5143500"/>
          </a:xfrm>
          <a:prstGeom prst="rect">
            <a:avLst/>
          </a:prstGeom>
          <a:ln w="12700">
            <a:miter lim="400000"/>
          </a:ln>
        </p:spPr>
      </p:pic>
      <p:pic>
        <p:nvPicPr>
          <p:cNvPr id="21" name="Afbeelding 6" descr="Afbeelding 6"/>
          <p:cNvPicPr>
            <a:picLocks noChangeAspect="1"/>
          </p:cNvPicPr>
          <p:nvPr/>
        </p:nvPicPr>
        <p:blipFill>
          <a:blip r:embed="rId2"/>
          <a:stretch>
            <a:fillRect/>
          </a:stretch>
        </p:blipFill>
        <p:spPr>
          <a:xfrm>
            <a:off x="0" y="0"/>
            <a:ext cx="9140825" cy="5143500"/>
          </a:xfrm>
          <a:prstGeom prst="rect">
            <a:avLst/>
          </a:prstGeom>
          <a:ln w="12700">
            <a:miter lim="400000"/>
          </a:ln>
        </p:spPr>
      </p:pic>
      <p:sp>
        <p:nvSpPr>
          <p:cNvPr id="22" name="Dianummer"/>
          <p:cNvSpPr txBox="1">
            <a:spLocks noGrp="1"/>
          </p:cNvSpPr>
          <p:nvPr>
            <p:ph type="sldNum" sz="quarter" idx="2"/>
          </p:nvPr>
        </p:nvSpPr>
        <p:spPr>
          <a:xfrm>
            <a:off x="8223091" y="4803997"/>
            <a:ext cx="237342" cy="23114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lleen titel">
    <p:spTree>
      <p:nvGrpSpPr>
        <p:cNvPr id="1" name=""/>
        <p:cNvGrpSpPr/>
        <p:nvPr/>
      </p:nvGrpSpPr>
      <p:grpSpPr>
        <a:xfrm>
          <a:off x="0" y="0"/>
          <a:ext cx="0" cy="0"/>
          <a:chOff x="0" y="0"/>
          <a:chExt cx="0" cy="0"/>
        </a:xfrm>
      </p:grpSpPr>
      <p:pic>
        <p:nvPicPr>
          <p:cNvPr id="29" name="Afbeelding 6" descr="Afbeelding 6"/>
          <p:cNvPicPr>
            <a:picLocks noChangeAspect="1"/>
          </p:cNvPicPr>
          <p:nvPr/>
        </p:nvPicPr>
        <p:blipFill>
          <a:blip r:embed="rId2"/>
          <a:stretch>
            <a:fillRect/>
          </a:stretch>
        </p:blipFill>
        <p:spPr>
          <a:xfrm>
            <a:off x="0" y="0"/>
            <a:ext cx="9140825" cy="5143500"/>
          </a:xfrm>
          <a:prstGeom prst="rect">
            <a:avLst/>
          </a:prstGeom>
          <a:ln w="12700">
            <a:miter lim="400000"/>
          </a:ln>
        </p:spPr>
      </p:pic>
      <p:pic>
        <p:nvPicPr>
          <p:cNvPr id="30" name="Afbeelding 6" descr="Afbeelding 6"/>
          <p:cNvPicPr>
            <a:picLocks noChangeAspect="1"/>
          </p:cNvPicPr>
          <p:nvPr/>
        </p:nvPicPr>
        <p:blipFill>
          <a:blip r:embed="rId3"/>
          <a:stretch>
            <a:fillRect/>
          </a:stretch>
        </p:blipFill>
        <p:spPr>
          <a:xfrm>
            <a:off x="0" y="0"/>
            <a:ext cx="9140825" cy="5143500"/>
          </a:xfrm>
          <a:prstGeom prst="rect">
            <a:avLst/>
          </a:prstGeom>
          <a:ln w="12700">
            <a:miter lim="400000"/>
          </a:ln>
        </p:spPr>
      </p:pic>
      <p:sp>
        <p:nvSpPr>
          <p:cNvPr id="3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Leeg">
    <p:spTree>
      <p:nvGrpSpPr>
        <p:cNvPr id="1" name=""/>
        <p:cNvGrpSpPr/>
        <p:nvPr/>
      </p:nvGrpSpPr>
      <p:grpSpPr>
        <a:xfrm>
          <a:off x="0" y="0"/>
          <a:ext cx="0" cy="0"/>
          <a:chOff x="0" y="0"/>
          <a:chExt cx="0" cy="0"/>
        </a:xfrm>
      </p:grpSpPr>
      <p:pic>
        <p:nvPicPr>
          <p:cNvPr id="38" name="Afbeelding 6" descr="Afbeelding 6"/>
          <p:cNvPicPr>
            <a:picLocks noChangeAspect="1"/>
          </p:cNvPicPr>
          <p:nvPr/>
        </p:nvPicPr>
        <p:blipFill>
          <a:blip r:embed="rId2"/>
          <a:stretch>
            <a:fillRect/>
          </a:stretch>
        </p:blipFill>
        <p:spPr>
          <a:xfrm>
            <a:off x="0" y="0"/>
            <a:ext cx="9140825" cy="5143500"/>
          </a:xfrm>
          <a:prstGeom prst="rect">
            <a:avLst/>
          </a:prstGeom>
          <a:ln w="12700">
            <a:miter lim="400000"/>
          </a:ln>
        </p:spPr>
      </p:pic>
      <p:pic>
        <p:nvPicPr>
          <p:cNvPr id="39" name="Afbeelding 6" descr="Afbeelding 6"/>
          <p:cNvPicPr>
            <a:picLocks noChangeAspect="1"/>
          </p:cNvPicPr>
          <p:nvPr/>
        </p:nvPicPr>
        <p:blipFill>
          <a:blip r:embed="rId2"/>
          <a:stretch>
            <a:fillRect/>
          </a:stretch>
        </p:blipFill>
        <p:spPr>
          <a:xfrm>
            <a:off x="0" y="0"/>
            <a:ext cx="9140825" cy="5143500"/>
          </a:xfrm>
          <a:prstGeom prst="rect">
            <a:avLst/>
          </a:prstGeom>
          <a:ln w="12700">
            <a:miter lim="400000"/>
          </a:ln>
        </p:spPr>
      </p:pic>
      <p:sp>
        <p:nvSpPr>
          <p:cNvPr id="40" name="Dianummer"/>
          <p:cNvSpPr txBox="1">
            <a:spLocks noGrp="1"/>
          </p:cNvSpPr>
          <p:nvPr>
            <p:ph type="sldNum" sz="quarter" idx="2"/>
          </p:nvPr>
        </p:nvSpPr>
        <p:spPr>
          <a:xfrm>
            <a:off x="8449458" y="4767262"/>
            <a:ext cx="237343" cy="231141"/>
          </a:xfrm>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fbeelding 6" descr="Afbeelding 6"/>
          <p:cNvPicPr>
            <a:picLocks noChangeAspect="1"/>
          </p:cNvPicPr>
          <p:nvPr/>
        </p:nvPicPr>
        <p:blipFill>
          <a:blip r:embed="rId6"/>
          <a:stretch>
            <a:fillRect/>
          </a:stretch>
        </p:blipFill>
        <p:spPr>
          <a:xfrm>
            <a:off x="0" y="0"/>
            <a:ext cx="9140825" cy="5143500"/>
          </a:xfrm>
          <a:prstGeom prst="rect">
            <a:avLst/>
          </a:prstGeom>
          <a:ln w="12700">
            <a:miter lim="400000"/>
          </a:ln>
        </p:spPr>
      </p:pic>
      <p:pic>
        <p:nvPicPr>
          <p:cNvPr id="3" name="Afbeelding 6" descr="Afbeelding 6"/>
          <p:cNvPicPr>
            <a:picLocks noChangeAspect="1"/>
          </p:cNvPicPr>
          <p:nvPr/>
        </p:nvPicPr>
        <p:blipFill>
          <a:blip r:embed="rId7"/>
          <a:stretch>
            <a:fillRect/>
          </a:stretch>
        </p:blipFill>
        <p:spPr>
          <a:xfrm>
            <a:off x="0" y="131"/>
            <a:ext cx="9140825" cy="5143238"/>
          </a:xfrm>
          <a:prstGeom prst="rect">
            <a:avLst/>
          </a:prstGeom>
          <a:ln w="12700">
            <a:miter lim="400000"/>
          </a:ln>
        </p:spPr>
      </p:pic>
      <p:sp>
        <p:nvSpPr>
          <p:cNvPr id="4" name="Titeltekst"/>
          <p:cNvSpPr txBox="1">
            <a:spLocks noGrp="1"/>
          </p:cNvSpPr>
          <p:nvPr>
            <p:ph type="title"/>
          </p:nvPr>
        </p:nvSpPr>
        <p:spPr>
          <a:xfrm>
            <a:off x="457200" y="69056"/>
            <a:ext cx="8229600" cy="1131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Titeltekst</a:t>
            </a:r>
          </a:p>
        </p:txBody>
      </p:sp>
      <p:sp>
        <p:nvSpPr>
          <p:cNvPr id="5" name="Hoofdtekst - niveau één…"/>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 name="Dianummer"/>
          <p:cNvSpPr txBox="1">
            <a:spLocks noGrp="1"/>
          </p:cNvSpPr>
          <p:nvPr>
            <p:ph type="sldNum" sz="quarter" idx="2"/>
          </p:nvPr>
        </p:nvSpPr>
        <p:spPr>
          <a:xfrm>
            <a:off x="4419600" y="4767262"/>
            <a:ext cx="2133600" cy="279401"/>
          </a:xfrm>
          <a:prstGeom prst="rect">
            <a:avLst/>
          </a:prstGeom>
          <a:ln w="12700">
            <a:miter lim="400000"/>
          </a:ln>
        </p:spPr>
        <p:txBody>
          <a:bodyPr wrap="none" lIns="45719" rIns="45719">
            <a:spAutoFit/>
          </a:bodyPr>
          <a:lstStyle>
            <a:lvl1pPr algn="r">
              <a:defRPr sz="1000">
                <a:solidFill>
                  <a:srgbClr val="003741"/>
                </a:solidFill>
                <a:latin typeface="Trebuchet MS"/>
                <a:ea typeface="Trebuchet MS"/>
                <a:cs typeface="Trebuchet MS"/>
                <a:sym typeface="Trebuchet MS"/>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l" defTabSz="685800" rtl="0" latinLnBrk="0">
        <a:lnSpc>
          <a:spcPct val="100000"/>
        </a:lnSpc>
        <a:spcBef>
          <a:spcPts val="0"/>
        </a:spcBef>
        <a:spcAft>
          <a:spcPts val="0"/>
        </a:spcAft>
        <a:buClrTx/>
        <a:buSzTx/>
        <a:buFontTx/>
        <a:buNone/>
        <a:tabLst/>
        <a:defRPr sz="3300" b="1" i="0" u="none" strike="noStrike" cap="none" spc="0" baseline="0">
          <a:solidFill>
            <a:srgbClr val="003741"/>
          </a:solidFill>
          <a:uFillTx/>
          <a:latin typeface="Trebuchet MS"/>
          <a:ea typeface="Trebuchet MS"/>
          <a:cs typeface="Trebuchet MS"/>
          <a:sym typeface="Trebuchet MS"/>
        </a:defRPr>
      </a:lvl1pPr>
      <a:lvl2pPr marL="0" marR="0" indent="0" algn="l" defTabSz="685800" rtl="0" latinLnBrk="0">
        <a:lnSpc>
          <a:spcPct val="100000"/>
        </a:lnSpc>
        <a:spcBef>
          <a:spcPts val="0"/>
        </a:spcBef>
        <a:spcAft>
          <a:spcPts val="0"/>
        </a:spcAft>
        <a:buClrTx/>
        <a:buSzTx/>
        <a:buFontTx/>
        <a:buNone/>
        <a:tabLst/>
        <a:defRPr sz="3300" b="1" i="0" u="none" strike="noStrike" cap="none" spc="0" baseline="0">
          <a:solidFill>
            <a:srgbClr val="003741"/>
          </a:solidFill>
          <a:uFillTx/>
          <a:latin typeface="Trebuchet MS"/>
          <a:ea typeface="Trebuchet MS"/>
          <a:cs typeface="Trebuchet MS"/>
          <a:sym typeface="Trebuchet MS"/>
        </a:defRPr>
      </a:lvl2pPr>
      <a:lvl3pPr marL="0" marR="0" indent="0" algn="l" defTabSz="685800" rtl="0" latinLnBrk="0">
        <a:lnSpc>
          <a:spcPct val="100000"/>
        </a:lnSpc>
        <a:spcBef>
          <a:spcPts val="0"/>
        </a:spcBef>
        <a:spcAft>
          <a:spcPts val="0"/>
        </a:spcAft>
        <a:buClrTx/>
        <a:buSzTx/>
        <a:buFontTx/>
        <a:buNone/>
        <a:tabLst/>
        <a:defRPr sz="3300" b="1" i="0" u="none" strike="noStrike" cap="none" spc="0" baseline="0">
          <a:solidFill>
            <a:srgbClr val="003741"/>
          </a:solidFill>
          <a:uFillTx/>
          <a:latin typeface="Trebuchet MS"/>
          <a:ea typeface="Trebuchet MS"/>
          <a:cs typeface="Trebuchet MS"/>
          <a:sym typeface="Trebuchet MS"/>
        </a:defRPr>
      </a:lvl3pPr>
      <a:lvl4pPr marL="0" marR="0" indent="0" algn="l" defTabSz="685800" rtl="0" latinLnBrk="0">
        <a:lnSpc>
          <a:spcPct val="100000"/>
        </a:lnSpc>
        <a:spcBef>
          <a:spcPts val="0"/>
        </a:spcBef>
        <a:spcAft>
          <a:spcPts val="0"/>
        </a:spcAft>
        <a:buClrTx/>
        <a:buSzTx/>
        <a:buFontTx/>
        <a:buNone/>
        <a:tabLst/>
        <a:defRPr sz="3300" b="1" i="0" u="none" strike="noStrike" cap="none" spc="0" baseline="0">
          <a:solidFill>
            <a:srgbClr val="003741"/>
          </a:solidFill>
          <a:uFillTx/>
          <a:latin typeface="Trebuchet MS"/>
          <a:ea typeface="Trebuchet MS"/>
          <a:cs typeface="Trebuchet MS"/>
          <a:sym typeface="Trebuchet MS"/>
        </a:defRPr>
      </a:lvl4pPr>
      <a:lvl5pPr marL="0" marR="0" indent="0" algn="l" defTabSz="685800" rtl="0" latinLnBrk="0">
        <a:lnSpc>
          <a:spcPct val="100000"/>
        </a:lnSpc>
        <a:spcBef>
          <a:spcPts val="0"/>
        </a:spcBef>
        <a:spcAft>
          <a:spcPts val="0"/>
        </a:spcAft>
        <a:buClrTx/>
        <a:buSzTx/>
        <a:buFontTx/>
        <a:buNone/>
        <a:tabLst/>
        <a:defRPr sz="3300" b="1" i="0" u="none" strike="noStrike" cap="none" spc="0" baseline="0">
          <a:solidFill>
            <a:srgbClr val="003741"/>
          </a:solidFill>
          <a:uFillTx/>
          <a:latin typeface="Trebuchet MS"/>
          <a:ea typeface="Trebuchet MS"/>
          <a:cs typeface="Trebuchet MS"/>
          <a:sym typeface="Trebuchet MS"/>
        </a:defRPr>
      </a:lvl5pPr>
      <a:lvl6pPr marL="0" marR="0" indent="457200" algn="l" defTabSz="685800" rtl="0" latinLnBrk="0">
        <a:lnSpc>
          <a:spcPct val="100000"/>
        </a:lnSpc>
        <a:spcBef>
          <a:spcPts val="0"/>
        </a:spcBef>
        <a:spcAft>
          <a:spcPts val="0"/>
        </a:spcAft>
        <a:buClrTx/>
        <a:buSzTx/>
        <a:buFontTx/>
        <a:buNone/>
        <a:tabLst/>
        <a:defRPr sz="3300" b="1" i="0" u="none" strike="noStrike" cap="none" spc="0" baseline="0">
          <a:solidFill>
            <a:srgbClr val="003741"/>
          </a:solidFill>
          <a:uFillTx/>
          <a:latin typeface="Trebuchet MS"/>
          <a:ea typeface="Trebuchet MS"/>
          <a:cs typeface="Trebuchet MS"/>
          <a:sym typeface="Trebuchet MS"/>
        </a:defRPr>
      </a:lvl6pPr>
      <a:lvl7pPr marL="0" marR="0" indent="914400" algn="l" defTabSz="685800" rtl="0" latinLnBrk="0">
        <a:lnSpc>
          <a:spcPct val="100000"/>
        </a:lnSpc>
        <a:spcBef>
          <a:spcPts val="0"/>
        </a:spcBef>
        <a:spcAft>
          <a:spcPts val="0"/>
        </a:spcAft>
        <a:buClrTx/>
        <a:buSzTx/>
        <a:buFontTx/>
        <a:buNone/>
        <a:tabLst/>
        <a:defRPr sz="3300" b="1" i="0" u="none" strike="noStrike" cap="none" spc="0" baseline="0">
          <a:solidFill>
            <a:srgbClr val="003741"/>
          </a:solidFill>
          <a:uFillTx/>
          <a:latin typeface="Trebuchet MS"/>
          <a:ea typeface="Trebuchet MS"/>
          <a:cs typeface="Trebuchet MS"/>
          <a:sym typeface="Trebuchet MS"/>
        </a:defRPr>
      </a:lvl7pPr>
      <a:lvl8pPr marL="0" marR="0" indent="1371600" algn="l" defTabSz="685800" rtl="0" latinLnBrk="0">
        <a:lnSpc>
          <a:spcPct val="100000"/>
        </a:lnSpc>
        <a:spcBef>
          <a:spcPts val="0"/>
        </a:spcBef>
        <a:spcAft>
          <a:spcPts val="0"/>
        </a:spcAft>
        <a:buClrTx/>
        <a:buSzTx/>
        <a:buFontTx/>
        <a:buNone/>
        <a:tabLst/>
        <a:defRPr sz="3300" b="1" i="0" u="none" strike="noStrike" cap="none" spc="0" baseline="0">
          <a:solidFill>
            <a:srgbClr val="003741"/>
          </a:solidFill>
          <a:uFillTx/>
          <a:latin typeface="Trebuchet MS"/>
          <a:ea typeface="Trebuchet MS"/>
          <a:cs typeface="Trebuchet MS"/>
          <a:sym typeface="Trebuchet MS"/>
        </a:defRPr>
      </a:lvl8pPr>
      <a:lvl9pPr marL="0" marR="0" indent="1828800" algn="l" defTabSz="685800" rtl="0" latinLnBrk="0">
        <a:lnSpc>
          <a:spcPct val="100000"/>
        </a:lnSpc>
        <a:spcBef>
          <a:spcPts val="0"/>
        </a:spcBef>
        <a:spcAft>
          <a:spcPts val="0"/>
        </a:spcAft>
        <a:buClrTx/>
        <a:buSzTx/>
        <a:buFontTx/>
        <a:buNone/>
        <a:tabLst/>
        <a:defRPr sz="3300" b="1" i="0" u="none" strike="noStrike" cap="none" spc="0" baseline="0">
          <a:solidFill>
            <a:srgbClr val="003741"/>
          </a:solidFill>
          <a:uFillTx/>
          <a:latin typeface="Trebuchet MS"/>
          <a:ea typeface="Trebuchet MS"/>
          <a:cs typeface="Trebuchet MS"/>
          <a:sym typeface="Trebuchet MS"/>
        </a:defRPr>
      </a:lvl9pPr>
    </p:titleStyle>
    <p:bodyStyle>
      <a:lvl1pPr marL="257175" marR="0" indent="-257175"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3741"/>
          </a:solidFill>
          <a:uFillTx/>
          <a:latin typeface="Trebuchet MS"/>
          <a:ea typeface="Trebuchet MS"/>
          <a:cs typeface="Trebuchet MS"/>
          <a:sym typeface="Trebuchet MS"/>
        </a:defRPr>
      </a:lvl1pPr>
      <a:lvl2pPr marL="587829" marR="0" indent="-244929"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3741"/>
          </a:solidFill>
          <a:uFillTx/>
          <a:latin typeface="Trebuchet MS"/>
          <a:ea typeface="Trebuchet MS"/>
          <a:cs typeface="Trebuchet MS"/>
          <a:sym typeface="Trebuchet MS"/>
        </a:defRPr>
      </a:lvl2pPr>
      <a:lvl3pPr marL="914400" marR="0" indent="-228600"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3741"/>
          </a:solidFill>
          <a:uFillTx/>
          <a:latin typeface="Trebuchet MS"/>
          <a:ea typeface="Trebuchet MS"/>
          <a:cs typeface="Trebuchet MS"/>
          <a:sym typeface="Trebuchet MS"/>
        </a:defRPr>
      </a:lvl3pPr>
      <a:lvl4pPr marL="1303019" marR="0" indent="-274319"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3741"/>
          </a:solidFill>
          <a:uFillTx/>
          <a:latin typeface="Trebuchet MS"/>
          <a:ea typeface="Trebuchet MS"/>
          <a:cs typeface="Trebuchet MS"/>
          <a:sym typeface="Trebuchet MS"/>
        </a:defRPr>
      </a:lvl4pPr>
      <a:lvl5pPr marL="1645920" marR="0" indent="-274320"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3741"/>
          </a:solidFill>
          <a:uFillTx/>
          <a:latin typeface="Trebuchet MS"/>
          <a:ea typeface="Trebuchet MS"/>
          <a:cs typeface="Trebuchet MS"/>
          <a:sym typeface="Trebuchet MS"/>
        </a:defRPr>
      </a:lvl5pPr>
      <a:lvl6pPr marL="1988820" marR="0" indent="-274320"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3741"/>
          </a:solidFill>
          <a:uFillTx/>
          <a:latin typeface="Trebuchet MS"/>
          <a:ea typeface="Trebuchet MS"/>
          <a:cs typeface="Trebuchet MS"/>
          <a:sym typeface="Trebuchet MS"/>
        </a:defRPr>
      </a:lvl6pPr>
      <a:lvl7pPr marL="2331720" marR="0" indent="-274320"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3741"/>
          </a:solidFill>
          <a:uFillTx/>
          <a:latin typeface="Trebuchet MS"/>
          <a:ea typeface="Trebuchet MS"/>
          <a:cs typeface="Trebuchet MS"/>
          <a:sym typeface="Trebuchet MS"/>
        </a:defRPr>
      </a:lvl7pPr>
      <a:lvl8pPr marL="2674620" marR="0" indent="-274320"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3741"/>
          </a:solidFill>
          <a:uFillTx/>
          <a:latin typeface="Trebuchet MS"/>
          <a:ea typeface="Trebuchet MS"/>
          <a:cs typeface="Trebuchet MS"/>
          <a:sym typeface="Trebuchet MS"/>
        </a:defRPr>
      </a:lvl8pPr>
      <a:lvl9pPr marL="3017520" marR="0" indent="-274320" algn="l" defTabSz="685800" rtl="0" latinLnBrk="0">
        <a:lnSpc>
          <a:spcPct val="100000"/>
        </a:lnSpc>
        <a:spcBef>
          <a:spcPts val="500"/>
        </a:spcBef>
        <a:spcAft>
          <a:spcPts val="0"/>
        </a:spcAft>
        <a:buClrTx/>
        <a:buSzPct val="100000"/>
        <a:buFont typeface="Arial"/>
        <a:buChar char="•"/>
        <a:tabLst/>
        <a:defRPr sz="2400" b="0" i="0" u="none" strike="noStrike" cap="none" spc="0" baseline="0">
          <a:solidFill>
            <a:srgbClr val="003741"/>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rebuchet MS"/>
        </a:defRPr>
      </a:lvl1pPr>
      <a:lvl2pPr marL="0" marR="0" indent="457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rebuchet MS"/>
        </a:defRPr>
      </a:lvl2pPr>
      <a:lvl3pPr marL="0" marR="0" indent="914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rebuchet MS"/>
        </a:defRPr>
      </a:lvl3pPr>
      <a:lvl4pPr marL="0" marR="0" indent="1371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rebuchet MS"/>
        </a:defRPr>
      </a:lvl4pPr>
      <a:lvl5pPr marL="0" marR="0" indent="18288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rebuchet MS"/>
        </a:defRPr>
      </a:lvl5pPr>
      <a:lvl6pPr marL="0" marR="0" indent="22860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rebuchet MS"/>
        </a:defRPr>
      </a:lvl6pPr>
      <a:lvl7pPr marL="0" marR="0" indent="2743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rebuchet MS"/>
        </a:defRPr>
      </a:lvl7pPr>
      <a:lvl8pPr marL="0" marR="0" indent="3200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rebuchet MS"/>
        </a:defRPr>
      </a:lvl8pPr>
      <a:lvl9pPr marL="0" marR="0" indent="3657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el 1"/>
          <p:cNvSpPr txBox="1">
            <a:spLocks noGrp="1"/>
          </p:cNvSpPr>
          <p:nvPr>
            <p:ph type="title" idx="4294967295"/>
          </p:nvPr>
        </p:nvSpPr>
        <p:spPr>
          <a:xfrm>
            <a:off x="755650" y="1563637"/>
            <a:ext cx="7056438" cy="1212851"/>
          </a:xfrm>
          <a:prstGeom prst="rect">
            <a:avLst/>
          </a:prstGeom>
        </p:spPr>
        <p:txBody>
          <a:bodyPr lIns="0" tIns="0" rIns="0" bIns="0" anchor="t">
            <a:normAutofit/>
          </a:bodyPr>
          <a:lstStyle/>
          <a:p>
            <a:pPr>
              <a:defRPr>
                <a:solidFill>
                  <a:srgbClr val="FFFFFF"/>
                </a:solidFill>
              </a:defRPr>
            </a:pPr>
            <a:r>
              <a:t>Telefoonarts/regiearts</a:t>
            </a:r>
            <a:br/>
            <a:endParaRPr/>
          </a:p>
        </p:txBody>
      </p:sp>
      <p:sp>
        <p:nvSpPr>
          <p:cNvPr id="51" name="Tekstvak 2"/>
          <p:cNvSpPr txBox="1"/>
          <p:nvPr/>
        </p:nvSpPr>
        <p:spPr>
          <a:xfrm>
            <a:off x="834390" y="2314938"/>
            <a:ext cx="5642456"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600">
                <a:solidFill>
                  <a:srgbClr val="FFFFFF"/>
                </a:solidFill>
                <a:latin typeface="Trebuchet MS Standaard"/>
                <a:ea typeface="Trebuchet MS Standaard"/>
                <a:cs typeface="Trebuchet MS Standaard"/>
                <a:sym typeface="Trebuchet MS Standaard"/>
              </a:defRPr>
            </a:pPr>
            <a:r>
              <a:t>DH Beemsterboer (Amsterdam UMC locatie VU)  </a:t>
            </a:r>
          </a:p>
          <a:p>
            <a:pPr>
              <a:defRPr sz="1600">
                <a:solidFill>
                  <a:srgbClr val="FFFFFF"/>
                </a:solidFill>
                <a:latin typeface="Trebuchet MS Standaard"/>
                <a:ea typeface="Trebuchet MS Standaard"/>
                <a:cs typeface="Trebuchet MS Standaard"/>
                <a:sym typeface="Trebuchet MS Standaard"/>
              </a:defRPr>
            </a:pPr>
            <a:r>
              <a:t>M Kooijman (Erasmus MC)</a:t>
            </a:r>
          </a:p>
        </p:txBody>
      </p:sp>
      <p:sp>
        <p:nvSpPr>
          <p:cNvPr id="53" name="Tekstvak 1"/>
          <p:cNvSpPr txBox="1"/>
          <p:nvPr/>
        </p:nvSpPr>
        <p:spPr>
          <a:xfrm>
            <a:off x="6057880" y="4011910"/>
            <a:ext cx="2716873" cy="802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200">
                <a:latin typeface="Trebuchet MS"/>
                <a:ea typeface="Trebuchet MS"/>
                <a:cs typeface="Trebuchet MS"/>
                <a:sym typeface="Trebuchet MS"/>
              </a:defRPr>
            </a:pPr>
            <a:r>
              <a:t>Amsterdam UMC</a:t>
            </a:r>
          </a:p>
          <a:p>
            <a:pPr>
              <a:defRPr sz="1200">
                <a:latin typeface="Trebuchet MS"/>
                <a:ea typeface="Trebuchet MS"/>
                <a:cs typeface="Trebuchet MS"/>
                <a:sym typeface="Trebuchet MS"/>
              </a:defRPr>
            </a:pPr>
            <a:r>
              <a:t>Locatie VUmc</a:t>
            </a:r>
          </a:p>
          <a:p>
            <a:pPr>
              <a:defRPr sz="1200">
                <a:latin typeface="Trebuchet MS"/>
                <a:ea typeface="Trebuchet MS"/>
                <a:cs typeface="Trebuchet MS"/>
                <a:sym typeface="Trebuchet MS"/>
              </a:defRPr>
            </a:pPr>
            <a:endParaRPr/>
          </a:p>
          <a:p>
            <a:pPr>
              <a:defRPr sz="1200">
                <a:latin typeface="Trebuchet MS"/>
                <a:ea typeface="Trebuchet MS"/>
                <a:cs typeface="Trebuchet MS"/>
                <a:sym typeface="Trebuchet MS"/>
              </a:defRPr>
            </a:pPr>
            <a:r>
              <a:t>Afdeling Huisartsgeneeskunde</a:t>
            </a:r>
          </a:p>
        </p:txBody>
      </p:sp>
      <p:pic>
        <p:nvPicPr>
          <p:cNvPr id="3" name="Afbeelding 2" descr="Afbeelding met persoon, binnen, venster, computer&#10;&#10;Automatisch gegenereerde beschrijving">
            <a:extLst>
              <a:ext uri="{FF2B5EF4-FFF2-40B4-BE49-F238E27FC236}">
                <a16:creationId xmlns:a16="http://schemas.microsoft.com/office/drawing/2014/main" id="{02A9E5A7-D9FC-1A4F-A8A2-AC13C2998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 y="3049750"/>
            <a:ext cx="9208008" cy="5313031"/>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itel 1"/>
          <p:cNvSpPr txBox="1">
            <a:spLocks noGrp="1"/>
          </p:cNvSpPr>
          <p:nvPr>
            <p:ph type="title" idx="4294967295"/>
          </p:nvPr>
        </p:nvSpPr>
        <p:spPr>
          <a:xfrm>
            <a:off x="663574" y="484187"/>
            <a:ext cx="7869240" cy="857251"/>
          </a:xfrm>
          <a:prstGeom prst="rect">
            <a:avLst/>
          </a:prstGeom>
        </p:spPr>
        <p:txBody>
          <a:bodyPr anchor="t">
            <a:normAutofit/>
          </a:bodyPr>
          <a:lstStyle/>
          <a:p>
            <a:r>
              <a:t>Ketenbrede urgentiecategorieën</a:t>
            </a:r>
          </a:p>
        </p:txBody>
      </p:sp>
      <p:sp>
        <p:nvSpPr>
          <p:cNvPr id="97"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10</a:t>
            </a:fld>
            <a:endParaRPr/>
          </a:p>
        </p:txBody>
      </p:sp>
      <p:pic>
        <p:nvPicPr>
          <p:cNvPr id="98" name="Afbeelding" descr="Afbeelding"/>
          <p:cNvPicPr>
            <a:picLocks noChangeAspect="1"/>
          </p:cNvPicPr>
          <p:nvPr/>
        </p:nvPicPr>
        <p:blipFill>
          <a:blip r:embed="rId2"/>
          <a:stretch>
            <a:fillRect/>
          </a:stretch>
        </p:blipFill>
        <p:spPr>
          <a:xfrm>
            <a:off x="1329879" y="1018744"/>
            <a:ext cx="6536630" cy="3970398"/>
          </a:xfrm>
          <a:prstGeom prst="rect">
            <a:avLst/>
          </a:prstGeom>
          <a:ln w="12700">
            <a:miter lim="400000"/>
          </a:ln>
        </p:spPr>
      </p:pic>
      <p:sp>
        <p:nvSpPr>
          <p:cNvPr id="99" name="Rechthoek"/>
          <p:cNvSpPr/>
          <p:nvPr/>
        </p:nvSpPr>
        <p:spPr>
          <a:xfrm>
            <a:off x="2627948" y="3294925"/>
            <a:ext cx="5269467" cy="1715388"/>
          </a:xfrm>
          <a:prstGeom prst="rect">
            <a:avLst/>
          </a:prstGeom>
          <a:solidFill>
            <a:srgbClr val="FFFFFF"/>
          </a:solidFill>
          <a:ln w="12700">
            <a:miter lim="400000"/>
          </a:ln>
        </p:spPr>
        <p:txBody>
          <a:bodyPr lIns="45719" rIns="45719" anchor="ctr"/>
          <a:lstStyle/>
          <a:p>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el 1"/>
          <p:cNvSpPr txBox="1">
            <a:spLocks noGrp="1"/>
          </p:cNvSpPr>
          <p:nvPr>
            <p:ph type="title" idx="4294967295"/>
          </p:nvPr>
        </p:nvSpPr>
        <p:spPr>
          <a:xfrm>
            <a:off x="663574" y="484187"/>
            <a:ext cx="7869240" cy="857251"/>
          </a:xfrm>
          <a:prstGeom prst="rect">
            <a:avLst/>
          </a:prstGeom>
        </p:spPr>
        <p:txBody>
          <a:bodyPr anchor="t">
            <a:normAutofit/>
          </a:bodyPr>
          <a:lstStyle/>
          <a:p>
            <a:r>
              <a:t>Ketenbrede urgentiecategorieën</a:t>
            </a:r>
          </a:p>
        </p:txBody>
      </p:sp>
      <p:sp>
        <p:nvSpPr>
          <p:cNvPr id="102"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11</a:t>
            </a:fld>
            <a:endParaRPr/>
          </a:p>
        </p:txBody>
      </p:sp>
      <p:pic>
        <p:nvPicPr>
          <p:cNvPr id="103" name="Afbeelding" descr="Afbeelding"/>
          <p:cNvPicPr>
            <a:picLocks noChangeAspect="1"/>
          </p:cNvPicPr>
          <p:nvPr/>
        </p:nvPicPr>
        <p:blipFill>
          <a:blip r:embed="rId2"/>
          <a:stretch>
            <a:fillRect/>
          </a:stretch>
        </p:blipFill>
        <p:spPr>
          <a:xfrm>
            <a:off x="1329879" y="1018744"/>
            <a:ext cx="6536630" cy="3970398"/>
          </a:xfrm>
          <a:prstGeom prst="rect">
            <a:avLst/>
          </a:prstGeom>
          <a:ln w="12700">
            <a:miter lim="400000"/>
          </a:ln>
        </p:spPr>
      </p:pic>
      <p:sp>
        <p:nvSpPr>
          <p:cNvPr id="104" name="Rechthoek"/>
          <p:cNvSpPr/>
          <p:nvPr/>
        </p:nvSpPr>
        <p:spPr>
          <a:xfrm>
            <a:off x="2625333" y="3843288"/>
            <a:ext cx="5298930" cy="1177545"/>
          </a:xfrm>
          <a:prstGeom prst="rect">
            <a:avLst/>
          </a:prstGeom>
          <a:solidFill>
            <a:srgbClr val="FFFFFF"/>
          </a:solidFill>
          <a:ln w="12700">
            <a:miter lim="400000"/>
          </a:ln>
        </p:spPr>
        <p:txBody>
          <a:bodyPr lIns="45719" rIns="45719" anchor="ctr"/>
          <a:lstStyle/>
          <a:p>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12</a:t>
            </a:fld>
            <a:endParaRPr/>
          </a:p>
        </p:txBody>
      </p:sp>
      <p:pic>
        <p:nvPicPr>
          <p:cNvPr id="107" name="Afbeelding" descr="Afbeelding"/>
          <p:cNvPicPr>
            <a:picLocks noChangeAspect="1"/>
          </p:cNvPicPr>
          <p:nvPr/>
        </p:nvPicPr>
        <p:blipFill>
          <a:blip r:embed="rId2"/>
          <a:stretch>
            <a:fillRect/>
          </a:stretch>
        </p:blipFill>
        <p:spPr>
          <a:xfrm>
            <a:off x="1329879" y="1018744"/>
            <a:ext cx="6536630" cy="3970398"/>
          </a:xfrm>
          <a:prstGeom prst="rect">
            <a:avLst/>
          </a:prstGeom>
          <a:ln w="12700">
            <a:miter lim="400000"/>
          </a:ln>
        </p:spPr>
      </p:pic>
      <p:sp>
        <p:nvSpPr>
          <p:cNvPr id="108" name="Rechthoek"/>
          <p:cNvSpPr/>
          <p:nvPr/>
        </p:nvSpPr>
        <p:spPr>
          <a:xfrm>
            <a:off x="2625333" y="4420838"/>
            <a:ext cx="5246878" cy="599995"/>
          </a:xfrm>
          <a:prstGeom prst="rect">
            <a:avLst/>
          </a:prstGeom>
          <a:solidFill>
            <a:srgbClr val="FFFFFF"/>
          </a:solidFill>
          <a:ln w="12700">
            <a:miter lim="400000"/>
          </a:ln>
        </p:spPr>
        <p:txBody>
          <a:bodyPr lIns="45719" rIns="45719" anchor="ctr"/>
          <a:lstStyle/>
          <a:p>
            <a:endParaRPr/>
          </a:p>
        </p:txBody>
      </p:sp>
      <p:sp>
        <p:nvSpPr>
          <p:cNvPr id="109" name="Titel 1"/>
          <p:cNvSpPr txBox="1">
            <a:spLocks noGrp="1"/>
          </p:cNvSpPr>
          <p:nvPr>
            <p:ph type="title" idx="4294967295"/>
          </p:nvPr>
        </p:nvSpPr>
        <p:spPr>
          <a:xfrm>
            <a:off x="663574" y="484187"/>
            <a:ext cx="7869240" cy="857251"/>
          </a:xfrm>
          <a:prstGeom prst="rect">
            <a:avLst/>
          </a:prstGeom>
        </p:spPr>
        <p:txBody>
          <a:bodyPr anchor="t">
            <a:normAutofit/>
          </a:bodyPr>
          <a:lstStyle/>
          <a:p>
            <a:r>
              <a:t>Ketenbrede urgentiecategorieën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13</a:t>
            </a:fld>
            <a:endParaRPr/>
          </a:p>
        </p:txBody>
      </p:sp>
      <p:pic>
        <p:nvPicPr>
          <p:cNvPr id="112" name="Afbeelding" descr="Afbeelding"/>
          <p:cNvPicPr>
            <a:picLocks noChangeAspect="1"/>
          </p:cNvPicPr>
          <p:nvPr/>
        </p:nvPicPr>
        <p:blipFill>
          <a:blip r:embed="rId2"/>
          <a:stretch>
            <a:fillRect/>
          </a:stretch>
        </p:blipFill>
        <p:spPr>
          <a:xfrm>
            <a:off x="1329879" y="1018744"/>
            <a:ext cx="6536630" cy="3970398"/>
          </a:xfrm>
          <a:prstGeom prst="rect">
            <a:avLst/>
          </a:prstGeom>
          <a:ln w="12700">
            <a:miter lim="400000"/>
          </a:ln>
        </p:spPr>
      </p:pic>
      <p:sp>
        <p:nvSpPr>
          <p:cNvPr id="113" name="Titel 1"/>
          <p:cNvSpPr txBox="1">
            <a:spLocks noGrp="1"/>
          </p:cNvSpPr>
          <p:nvPr>
            <p:ph type="title" idx="4294967295"/>
          </p:nvPr>
        </p:nvSpPr>
        <p:spPr>
          <a:xfrm>
            <a:off x="663574" y="484187"/>
            <a:ext cx="7869240" cy="857251"/>
          </a:xfrm>
          <a:prstGeom prst="rect">
            <a:avLst/>
          </a:prstGeom>
        </p:spPr>
        <p:txBody>
          <a:bodyPr anchor="t">
            <a:normAutofit/>
          </a:bodyPr>
          <a:lstStyle/>
          <a:p>
            <a:r>
              <a:t>Ketenbrede urgentiecategorieën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itel 1"/>
          <p:cNvSpPr txBox="1">
            <a:spLocks noGrp="1"/>
          </p:cNvSpPr>
          <p:nvPr>
            <p:ph type="title" idx="4294967295"/>
          </p:nvPr>
        </p:nvSpPr>
        <p:spPr>
          <a:xfrm>
            <a:off x="663574" y="484187"/>
            <a:ext cx="7869240" cy="857251"/>
          </a:xfrm>
          <a:prstGeom prst="rect">
            <a:avLst/>
          </a:prstGeom>
        </p:spPr>
        <p:txBody>
          <a:bodyPr anchor="t">
            <a:normAutofit/>
          </a:bodyPr>
          <a:lstStyle/>
          <a:p>
            <a:r>
              <a:t>Urgentie</a:t>
            </a:r>
          </a:p>
        </p:txBody>
      </p:sp>
      <p:sp>
        <p:nvSpPr>
          <p:cNvPr id="116" name="Tijdelijke aanduiding voor inhoud 2"/>
          <p:cNvSpPr txBox="1">
            <a:spLocks noGrp="1"/>
          </p:cNvSpPr>
          <p:nvPr>
            <p:ph type="body" idx="4294967295"/>
          </p:nvPr>
        </p:nvSpPr>
        <p:spPr>
          <a:xfrm>
            <a:off x="663574" y="1574800"/>
            <a:ext cx="7653340" cy="3192464"/>
          </a:xfrm>
          <a:prstGeom prst="rect">
            <a:avLst/>
          </a:prstGeom>
        </p:spPr>
        <p:txBody>
          <a:bodyPr>
            <a:normAutofit/>
          </a:bodyPr>
          <a:lstStyle/>
          <a:p>
            <a:pPr marL="0" indent="0">
              <a:spcBef>
                <a:spcPts val="300"/>
              </a:spcBef>
              <a:buSzTx/>
              <a:buNone/>
              <a:defRPr sz="1600">
                <a:solidFill>
                  <a:srgbClr val="694893"/>
                </a:solidFill>
                <a:latin typeface="Trebuchet MS Standaard"/>
                <a:ea typeface="Trebuchet MS Standaard"/>
                <a:cs typeface="Trebuchet MS Standaard"/>
                <a:sym typeface="Trebuchet MS Standaard"/>
              </a:defRPr>
            </a:pPr>
            <a:r>
              <a:t>Urgentie</a:t>
            </a:r>
          </a:p>
          <a:p>
            <a:pPr marL="0" indent="0">
              <a:spcBef>
                <a:spcPts val="300"/>
              </a:spcBef>
              <a:buSzTx/>
              <a:buNone/>
              <a:defRPr sz="1600">
                <a:latin typeface="Trebuchet MS Standaard"/>
                <a:ea typeface="Trebuchet MS Standaard"/>
                <a:cs typeface="Trebuchet MS Standaard"/>
                <a:sym typeface="Trebuchet MS Standaard"/>
              </a:defRPr>
            </a:pPr>
            <a:r>
              <a:rPr>
                <a:solidFill>
                  <a:srgbClr val="000000"/>
                </a:solidFill>
              </a:rPr>
              <a:t>- </a:t>
            </a:r>
            <a:r>
              <a:t>Over de snelheid waarmee de huisarts iets ‘moet’ beoordelen, bestaan nauwelijks wetenschappelijke onderzoeksgegevens. </a:t>
            </a:r>
          </a:p>
          <a:p>
            <a:pPr marL="0" indent="0">
              <a:spcBef>
                <a:spcPts val="300"/>
              </a:spcBef>
              <a:buSzTx/>
              <a:buNone/>
              <a:defRPr sz="1600">
                <a:latin typeface="Trebuchet MS Standaard"/>
                <a:ea typeface="Trebuchet MS Standaard"/>
                <a:cs typeface="Trebuchet MS Standaard"/>
                <a:sym typeface="Trebuchet MS Standaard"/>
              </a:defRPr>
            </a:pPr>
            <a:r>
              <a:t>- De urgentie geeft de snelheid aan waarmee de huisarts iets moet beoordelen. </a:t>
            </a:r>
            <a:endParaRPr>
              <a:solidFill>
                <a:srgbClr val="000000"/>
              </a:solidFill>
            </a:endParaRPr>
          </a:p>
          <a:p>
            <a:pPr marL="0" indent="0">
              <a:spcBef>
                <a:spcPts val="300"/>
              </a:spcBef>
              <a:buSzTx/>
              <a:buNone/>
              <a:defRPr sz="1600">
                <a:latin typeface="Trebuchet MS Standaard"/>
                <a:ea typeface="Trebuchet MS Standaard"/>
                <a:cs typeface="Trebuchet MS Standaard"/>
                <a:sym typeface="Trebuchet MS Standaard"/>
              </a:defRPr>
            </a:pPr>
            <a:r>
              <a:rPr>
                <a:solidFill>
                  <a:srgbClr val="000000"/>
                </a:solidFill>
              </a:rPr>
              <a:t>- </a:t>
            </a:r>
            <a:r>
              <a:t>De urgentieklasse zegt niets over het vervolg (huisarts, ambulance, SEH) of de plaats van handeling (consult, huisbezoek). </a:t>
            </a:r>
            <a:endParaRPr sz="1200">
              <a:solidFill>
                <a:srgbClr val="000000"/>
              </a:solidFill>
            </a:endParaRPr>
          </a:p>
        </p:txBody>
      </p:sp>
      <p:sp>
        <p:nvSpPr>
          <p:cNvPr id="117"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14</a:t>
            </a:fld>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el 1"/>
          <p:cNvSpPr txBox="1">
            <a:spLocks noGrp="1"/>
          </p:cNvSpPr>
          <p:nvPr>
            <p:ph type="title" idx="4294967295"/>
          </p:nvPr>
        </p:nvSpPr>
        <p:spPr>
          <a:xfrm>
            <a:off x="663574" y="484187"/>
            <a:ext cx="7869240" cy="857251"/>
          </a:xfrm>
          <a:prstGeom prst="rect">
            <a:avLst/>
          </a:prstGeom>
        </p:spPr>
        <p:txBody>
          <a:bodyPr anchor="t">
            <a:normAutofit/>
          </a:bodyPr>
          <a:lstStyle/>
          <a:p>
            <a:r>
              <a:t>Triagewijzer ingangsklachten</a:t>
            </a:r>
          </a:p>
        </p:txBody>
      </p:sp>
      <p:sp>
        <p:nvSpPr>
          <p:cNvPr id="120"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15</a:t>
            </a:fld>
            <a:endParaRPr/>
          </a:p>
        </p:txBody>
      </p:sp>
      <p:pic>
        <p:nvPicPr>
          <p:cNvPr id="121" name="Schermafbeelding 2021-03-23 om 11.21.12.png" descr="Schermafbeelding 2021-03-23 om 11.21.12.png"/>
          <p:cNvPicPr>
            <a:picLocks noChangeAspect="1"/>
          </p:cNvPicPr>
          <p:nvPr/>
        </p:nvPicPr>
        <p:blipFill>
          <a:blip r:embed="rId2"/>
          <a:stretch>
            <a:fillRect/>
          </a:stretch>
        </p:blipFill>
        <p:spPr>
          <a:xfrm>
            <a:off x="1343350" y="1110338"/>
            <a:ext cx="6457300" cy="4076794"/>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el 1"/>
          <p:cNvSpPr txBox="1">
            <a:spLocks noGrp="1"/>
          </p:cNvSpPr>
          <p:nvPr>
            <p:ph type="title" idx="4294967295"/>
          </p:nvPr>
        </p:nvSpPr>
        <p:spPr>
          <a:xfrm>
            <a:off x="663574" y="484187"/>
            <a:ext cx="7869240" cy="857251"/>
          </a:xfrm>
          <a:prstGeom prst="rect">
            <a:avLst/>
          </a:prstGeom>
        </p:spPr>
        <p:txBody>
          <a:bodyPr anchor="t">
            <a:normAutofit/>
          </a:bodyPr>
          <a:lstStyle/>
          <a:p>
            <a:r>
              <a:t>Contacten huisartsenpost</a:t>
            </a:r>
          </a:p>
        </p:txBody>
      </p:sp>
      <p:sp>
        <p:nvSpPr>
          <p:cNvPr id="124" name="Tijdelijke aanduiding voor inhoud 2"/>
          <p:cNvSpPr txBox="1">
            <a:spLocks noGrp="1"/>
          </p:cNvSpPr>
          <p:nvPr>
            <p:ph type="body" idx="4294967295"/>
          </p:nvPr>
        </p:nvSpPr>
        <p:spPr>
          <a:xfrm>
            <a:off x="606209" y="1574800"/>
            <a:ext cx="7653340" cy="3192464"/>
          </a:xfrm>
          <a:prstGeom prst="rect">
            <a:avLst/>
          </a:prstGeom>
        </p:spPr>
        <p:txBody>
          <a:bodyPr>
            <a:normAutofit/>
          </a:bodyPr>
          <a:lstStyle/>
          <a:p>
            <a:pPr marL="0" indent="0">
              <a:spcBef>
                <a:spcPts val="300"/>
              </a:spcBef>
              <a:buSzTx/>
              <a:buNone/>
              <a:defRPr sz="1600">
                <a:latin typeface="Trebuchet MS Standaard"/>
                <a:ea typeface="Trebuchet MS Standaard"/>
                <a:cs typeface="Trebuchet MS Standaard"/>
                <a:sym typeface="Trebuchet MS Standaard"/>
              </a:defRPr>
            </a:pPr>
            <a:endParaRPr/>
          </a:p>
          <a:p>
            <a:pPr marL="0" indent="0">
              <a:spcBef>
                <a:spcPts val="300"/>
              </a:spcBef>
              <a:buSzTx/>
              <a:buNone/>
              <a:defRPr sz="1600">
                <a:latin typeface="Trebuchet MS Standaard"/>
                <a:ea typeface="Trebuchet MS Standaard"/>
                <a:cs typeface="Trebuchet MS Standaard"/>
                <a:sym typeface="Trebuchet MS Standaard"/>
              </a:defRPr>
            </a:pPr>
            <a:endParaRPr/>
          </a:p>
          <a:p>
            <a:pPr marL="0" indent="0">
              <a:buSzTx/>
              <a:buNone/>
              <a:defRPr sz="1600">
                <a:latin typeface="Trebuchet MS Standaard"/>
                <a:ea typeface="Trebuchet MS Standaard"/>
                <a:cs typeface="Trebuchet MS Standaard"/>
                <a:sym typeface="Trebuchet MS Standaard"/>
              </a:defRPr>
            </a:pPr>
            <a:endParaRPr/>
          </a:p>
        </p:txBody>
      </p:sp>
      <p:sp>
        <p:nvSpPr>
          <p:cNvPr id="125"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16</a:t>
            </a:fld>
            <a:endParaRPr/>
          </a:p>
        </p:txBody>
      </p:sp>
      <p:pic>
        <p:nvPicPr>
          <p:cNvPr id="126" name="Schermafbeelding 2021-03-23 om 10.25.25.png" descr="Schermafbeelding 2021-03-23 om 10.25.25.png"/>
          <p:cNvPicPr>
            <a:picLocks noChangeAspect="1"/>
          </p:cNvPicPr>
          <p:nvPr/>
        </p:nvPicPr>
        <p:blipFill>
          <a:blip r:embed="rId3"/>
          <a:srcRect t="24935"/>
          <a:stretch>
            <a:fillRect/>
          </a:stretch>
        </p:blipFill>
        <p:spPr>
          <a:xfrm>
            <a:off x="1386267" y="1114623"/>
            <a:ext cx="6093314" cy="411278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el 1"/>
          <p:cNvSpPr txBox="1">
            <a:spLocks noGrp="1"/>
          </p:cNvSpPr>
          <p:nvPr>
            <p:ph type="title" idx="4294967295"/>
          </p:nvPr>
        </p:nvSpPr>
        <p:spPr>
          <a:xfrm>
            <a:off x="663574" y="484187"/>
            <a:ext cx="7869240" cy="857251"/>
          </a:xfrm>
          <a:prstGeom prst="rect">
            <a:avLst/>
          </a:prstGeom>
        </p:spPr>
        <p:txBody>
          <a:bodyPr anchor="t">
            <a:normAutofit/>
          </a:bodyPr>
          <a:lstStyle/>
          <a:p>
            <a:r>
              <a:t>Consulten huisartsenpost</a:t>
            </a:r>
          </a:p>
        </p:txBody>
      </p:sp>
      <p:sp>
        <p:nvSpPr>
          <p:cNvPr id="131" name="Tijdelijke aanduiding voor inhoud 2"/>
          <p:cNvSpPr txBox="1">
            <a:spLocks noGrp="1"/>
          </p:cNvSpPr>
          <p:nvPr>
            <p:ph type="body" idx="4294967295"/>
          </p:nvPr>
        </p:nvSpPr>
        <p:spPr>
          <a:xfrm>
            <a:off x="606209" y="1574800"/>
            <a:ext cx="7653340" cy="3192464"/>
          </a:xfrm>
          <a:prstGeom prst="rect">
            <a:avLst/>
          </a:prstGeom>
        </p:spPr>
        <p:txBody>
          <a:bodyPr>
            <a:normAutofit/>
          </a:bodyPr>
          <a:lstStyle/>
          <a:p>
            <a:pPr marL="0" indent="0">
              <a:spcBef>
                <a:spcPts val="300"/>
              </a:spcBef>
              <a:buSzTx/>
              <a:buNone/>
              <a:defRPr sz="1600">
                <a:latin typeface="Trebuchet MS Standaard"/>
                <a:ea typeface="Trebuchet MS Standaard"/>
                <a:cs typeface="Trebuchet MS Standaard"/>
                <a:sym typeface="Trebuchet MS Standaard"/>
              </a:defRPr>
            </a:pPr>
            <a:endParaRPr/>
          </a:p>
          <a:p>
            <a:pPr marL="0" indent="0">
              <a:spcBef>
                <a:spcPts val="300"/>
              </a:spcBef>
              <a:buSzTx/>
              <a:buNone/>
              <a:defRPr sz="1600">
                <a:latin typeface="Trebuchet MS Standaard"/>
                <a:ea typeface="Trebuchet MS Standaard"/>
                <a:cs typeface="Trebuchet MS Standaard"/>
                <a:sym typeface="Trebuchet MS Standaard"/>
              </a:defRPr>
            </a:pPr>
            <a:endParaRPr/>
          </a:p>
          <a:p>
            <a:pPr marL="0" indent="0">
              <a:buSzTx/>
              <a:buNone/>
              <a:defRPr sz="1600">
                <a:latin typeface="Trebuchet MS Standaard"/>
                <a:ea typeface="Trebuchet MS Standaard"/>
                <a:cs typeface="Trebuchet MS Standaard"/>
                <a:sym typeface="Trebuchet MS Standaard"/>
              </a:defRPr>
            </a:pPr>
            <a:endParaRPr/>
          </a:p>
        </p:txBody>
      </p:sp>
      <p:sp>
        <p:nvSpPr>
          <p:cNvPr id="132"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17</a:t>
            </a:fld>
            <a:endParaRPr/>
          </a:p>
        </p:txBody>
      </p:sp>
      <p:pic>
        <p:nvPicPr>
          <p:cNvPr id="133" name="Schermafbeelding 2021-03-23 om 10.26.15.png" descr="Schermafbeelding 2021-03-23 om 10.26.15.png"/>
          <p:cNvPicPr>
            <a:picLocks noChangeAspect="1"/>
          </p:cNvPicPr>
          <p:nvPr/>
        </p:nvPicPr>
        <p:blipFill>
          <a:blip r:embed="rId2"/>
          <a:srcRect t="5056" b="8274"/>
          <a:stretch>
            <a:fillRect/>
          </a:stretch>
        </p:blipFill>
        <p:spPr>
          <a:xfrm>
            <a:off x="1356502" y="1043955"/>
            <a:ext cx="6152757" cy="4073187"/>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el 1"/>
          <p:cNvSpPr txBox="1">
            <a:spLocks noGrp="1"/>
          </p:cNvSpPr>
          <p:nvPr>
            <p:ph type="title" idx="4294967295"/>
          </p:nvPr>
        </p:nvSpPr>
        <p:spPr>
          <a:xfrm>
            <a:off x="663574" y="484187"/>
            <a:ext cx="7869240" cy="857251"/>
          </a:xfrm>
          <a:prstGeom prst="rect">
            <a:avLst/>
          </a:prstGeom>
        </p:spPr>
        <p:txBody>
          <a:bodyPr anchor="t">
            <a:normAutofit/>
          </a:bodyPr>
          <a:lstStyle/>
          <a:p>
            <a:r>
              <a:t>Telefonische contacten huisartsenpost</a:t>
            </a:r>
          </a:p>
        </p:txBody>
      </p:sp>
      <p:sp>
        <p:nvSpPr>
          <p:cNvPr id="136" name="Tijdelijke aanduiding voor inhoud 2"/>
          <p:cNvSpPr txBox="1">
            <a:spLocks noGrp="1"/>
          </p:cNvSpPr>
          <p:nvPr>
            <p:ph type="body" idx="4294967295"/>
          </p:nvPr>
        </p:nvSpPr>
        <p:spPr>
          <a:xfrm>
            <a:off x="606209" y="1574800"/>
            <a:ext cx="7653340" cy="3192464"/>
          </a:xfrm>
          <a:prstGeom prst="rect">
            <a:avLst/>
          </a:prstGeom>
        </p:spPr>
        <p:txBody>
          <a:bodyPr>
            <a:normAutofit/>
          </a:bodyPr>
          <a:lstStyle/>
          <a:p>
            <a:pPr marL="0" indent="0">
              <a:spcBef>
                <a:spcPts val="300"/>
              </a:spcBef>
              <a:buSzTx/>
              <a:buNone/>
              <a:defRPr sz="1600">
                <a:latin typeface="Trebuchet MS Standaard"/>
                <a:ea typeface="Trebuchet MS Standaard"/>
                <a:cs typeface="Trebuchet MS Standaard"/>
                <a:sym typeface="Trebuchet MS Standaard"/>
              </a:defRPr>
            </a:pPr>
            <a:endParaRPr/>
          </a:p>
          <a:p>
            <a:pPr marL="0" indent="0">
              <a:spcBef>
                <a:spcPts val="300"/>
              </a:spcBef>
              <a:buSzTx/>
              <a:buNone/>
              <a:defRPr sz="1600">
                <a:latin typeface="Trebuchet MS Standaard"/>
                <a:ea typeface="Trebuchet MS Standaard"/>
                <a:cs typeface="Trebuchet MS Standaard"/>
                <a:sym typeface="Trebuchet MS Standaard"/>
              </a:defRPr>
            </a:pPr>
            <a:endParaRPr/>
          </a:p>
          <a:p>
            <a:pPr marL="0" indent="0">
              <a:buSzTx/>
              <a:buNone/>
              <a:defRPr sz="1600">
                <a:latin typeface="Trebuchet MS Standaard"/>
                <a:ea typeface="Trebuchet MS Standaard"/>
                <a:cs typeface="Trebuchet MS Standaard"/>
                <a:sym typeface="Trebuchet MS Standaard"/>
              </a:defRPr>
            </a:pPr>
            <a:endParaRPr/>
          </a:p>
        </p:txBody>
      </p:sp>
      <p:sp>
        <p:nvSpPr>
          <p:cNvPr id="137"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18</a:t>
            </a:fld>
            <a:endParaRPr/>
          </a:p>
        </p:txBody>
      </p:sp>
      <p:pic>
        <p:nvPicPr>
          <p:cNvPr id="138" name="Schermafbeelding 2021-03-23 om 10.27.34.png" descr="Schermafbeelding 2021-03-23 om 10.27.34.png"/>
          <p:cNvPicPr>
            <a:picLocks noChangeAspect="1"/>
          </p:cNvPicPr>
          <p:nvPr/>
        </p:nvPicPr>
        <p:blipFill>
          <a:blip r:embed="rId2"/>
          <a:srcRect t="2639" b="2639"/>
          <a:stretch>
            <a:fillRect/>
          </a:stretch>
        </p:blipFill>
        <p:spPr>
          <a:xfrm>
            <a:off x="1595421" y="1021681"/>
            <a:ext cx="5674810" cy="4075049"/>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el 1"/>
          <p:cNvSpPr txBox="1">
            <a:spLocks noGrp="1"/>
          </p:cNvSpPr>
          <p:nvPr>
            <p:ph type="title" idx="4294967295"/>
          </p:nvPr>
        </p:nvSpPr>
        <p:spPr>
          <a:xfrm>
            <a:off x="663574" y="484187"/>
            <a:ext cx="7869240" cy="857251"/>
          </a:xfrm>
          <a:prstGeom prst="rect">
            <a:avLst/>
          </a:prstGeom>
        </p:spPr>
        <p:txBody>
          <a:bodyPr anchor="t">
            <a:normAutofit/>
          </a:bodyPr>
          <a:lstStyle/>
          <a:p>
            <a:r>
              <a:t>Visites</a:t>
            </a:r>
          </a:p>
        </p:txBody>
      </p:sp>
      <p:sp>
        <p:nvSpPr>
          <p:cNvPr id="141" name="Tijdelijke aanduiding voor inhoud 2"/>
          <p:cNvSpPr txBox="1">
            <a:spLocks noGrp="1"/>
          </p:cNvSpPr>
          <p:nvPr>
            <p:ph type="body" idx="4294967295"/>
          </p:nvPr>
        </p:nvSpPr>
        <p:spPr>
          <a:xfrm>
            <a:off x="606209" y="1574800"/>
            <a:ext cx="7653340" cy="3192464"/>
          </a:xfrm>
          <a:prstGeom prst="rect">
            <a:avLst/>
          </a:prstGeom>
        </p:spPr>
        <p:txBody>
          <a:bodyPr>
            <a:normAutofit/>
          </a:bodyPr>
          <a:lstStyle/>
          <a:p>
            <a:pPr marL="0" indent="0">
              <a:spcBef>
                <a:spcPts val="300"/>
              </a:spcBef>
              <a:buSzTx/>
              <a:buNone/>
              <a:defRPr sz="1600">
                <a:latin typeface="Trebuchet MS Standaard"/>
                <a:ea typeface="Trebuchet MS Standaard"/>
                <a:cs typeface="Trebuchet MS Standaard"/>
                <a:sym typeface="Trebuchet MS Standaard"/>
              </a:defRPr>
            </a:pPr>
            <a:endParaRPr/>
          </a:p>
          <a:p>
            <a:pPr marL="0" indent="0">
              <a:spcBef>
                <a:spcPts val="300"/>
              </a:spcBef>
              <a:buSzTx/>
              <a:buNone/>
              <a:defRPr sz="1600">
                <a:latin typeface="Trebuchet MS Standaard"/>
                <a:ea typeface="Trebuchet MS Standaard"/>
                <a:cs typeface="Trebuchet MS Standaard"/>
                <a:sym typeface="Trebuchet MS Standaard"/>
              </a:defRPr>
            </a:pPr>
            <a:endParaRPr/>
          </a:p>
          <a:p>
            <a:pPr marL="0" indent="0">
              <a:buSzTx/>
              <a:buNone/>
              <a:defRPr sz="1600">
                <a:latin typeface="Trebuchet MS Standaard"/>
                <a:ea typeface="Trebuchet MS Standaard"/>
                <a:cs typeface="Trebuchet MS Standaard"/>
                <a:sym typeface="Trebuchet MS Standaard"/>
              </a:defRPr>
            </a:pPr>
            <a:endParaRPr/>
          </a:p>
        </p:txBody>
      </p:sp>
      <p:sp>
        <p:nvSpPr>
          <p:cNvPr id="142"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19</a:t>
            </a:fld>
            <a:endParaRPr/>
          </a:p>
        </p:txBody>
      </p:sp>
      <p:pic>
        <p:nvPicPr>
          <p:cNvPr id="143" name="Schermafbeelding 2021-03-23 om 10.28.35.png" descr="Schermafbeelding 2021-03-23 om 10.28.35.png"/>
          <p:cNvPicPr>
            <a:picLocks noChangeAspect="1"/>
          </p:cNvPicPr>
          <p:nvPr/>
        </p:nvPicPr>
        <p:blipFill>
          <a:blip r:embed="rId2"/>
          <a:srcRect l="2144" t="3929" b="6534"/>
          <a:stretch>
            <a:fillRect/>
          </a:stretch>
        </p:blipFill>
        <p:spPr>
          <a:xfrm>
            <a:off x="1693647" y="1039429"/>
            <a:ext cx="5478540" cy="4083366"/>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el 1"/>
          <p:cNvSpPr txBox="1">
            <a:spLocks noGrp="1"/>
          </p:cNvSpPr>
          <p:nvPr>
            <p:ph type="title" idx="4294967295"/>
          </p:nvPr>
        </p:nvSpPr>
        <p:spPr>
          <a:xfrm>
            <a:off x="663574" y="484187"/>
            <a:ext cx="7869240" cy="857251"/>
          </a:xfrm>
          <a:prstGeom prst="rect">
            <a:avLst/>
          </a:prstGeom>
        </p:spPr>
        <p:txBody>
          <a:bodyPr anchor="t">
            <a:normAutofit/>
          </a:bodyPr>
          <a:lstStyle/>
          <a:p>
            <a:r>
              <a:t>Telefoonarts</a:t>
            </a:r>
          </a:p>
        </p:txBody>
      </p:sp>
      <p:sp>
        <p:nvSpPr>
          <p:cNvPr id="56" name="Tijdelijke aanduiding voor inhoud 2"/>
          <p:cNvSpPr txBox="1">
            <a:spLocks noGrp="1"/>
          </p:cNvSpPr>
          <p:nvPr>
            <p:ph type="body" idx="4294967295"/>
          </p:nvPr>
        </p:nvSpPr>
        <p:spPr>
          <a:xfrm>
            <a:off x="663574" y="1574800"/>
            <a:ext cx="7653340" cy="3192464"/>
          </a:xfrm>
          <a:prstGeom prst="rect">
            <a:avLst/>
          </a:prstGeom>
        </p:spPr>
        <p:txBody>
          <a:bodyPr>
            <a:normAutofit/>
          </a:bodyPr>
          <a:lstStyle/>
          <a:p>
            <a:pPr marL="0" indent="0" defTabSz="651509">
              <a:spcBef>
                <a:spcPts val="300"/>
              </a:spcBef>
              <a:buSzTx/>
              <a:buNone/>
              <a:defRPr sz="1520">
                <a:solidFill>
                  <a:srgbClr val="694893"/>
                </a:solidFill>
                <a:latin typeface="Trebuchet MS Standaard"/>
                <a:ea typeface="Trebuchet MS Standaard"/>
                <a:cs typeface="Trebuchet MS Standaard"/>
                <a:sym typeface="Trebuchet MS Standaard"/>
              </a:defRPr>
            </a:pPr>
            <a:r>
              <a:t>De telefoonarts</a:t>
            </a:r>
          </a:p>
          <a:p>
            <a:pPr marL="0" indent="0" defTabSz="651509">
              <a:spcBef>
                <a:spcPts val="300"/>
              </a:spcBef>
              <a:buSzTx/>
              <a:buNone/>
              <a:defRPr sz="1520">
                <a:latin typeface="Trebuchet MS Standaard"/>
                <a:ea typeface="Trebuchet MS Standaard"/>
                <a:cs typeface="Trebuchet MS Standaard"/>
                <a:sym typeface="Trebuchet MS Standaard"/>
              </a:defRPr>
            </a:pPr>
            <a:r>
              <a:t>heeft naast het </a:t>
            </a:r>
            <a:r>
              <a:rPr b="1"/>
              <a:t>triëren op urgentie</a:t>
            </a:r>
            <a:r>
              <a:t> ook de taak om de </a:t>
            </a:r>
            <a:r>
              <a:rPr b="1"/>
              <a:t>triagisten te superviseren en autoriseren</a:t>
            </a:r>
            <a:r>
              <a:t>. Deze rol heeft van de genoemde rollen de hoogste moeilijkheidsgraad en kan pas uitgevoerd worden als de aios voldoende ervaring als consultarts en visitearts heeft opgedaan. Kennis van de urgentiecriteria van het NTS (Nederlandse Triage Standaard) is van belang om de uitgevoerde triages van de triagisten te kunnen autoriseren en de criteria te kunnen toepassen bij van de triagisten overgenomen moeilijke triages.</a:t>
            </a:r>
          </a:p>
          <a:p>
            <a:pPr marL="0" indent="0" defTabSz="651509">
              <a:spcBef>
                <a:spcPts val="300"/>
              </a:spcBef>
              <a:buSzTx/>
              <a:buNone/>
              <a:defRPr sz="1520">
                <a:latin typeface="Trebuchet MS Standaard"/>
                <a:ea typeface="Trebuchet MS Standaard"/>
                <a:cs typeface="Trebuchet MS Standaard"/>
                <a:sym typeface="Trebuchet MS Standaard"/>
              </a:defRPr>
            </a:pPr>
            <a:endParaRPr/>
          </a:p>
          <a:p>
            <a:pPr marL="0" indent="0" defTabSz="651509">
              <a:spcBef>
                <a:spcPts val="300"/>
              </a:spcBef>
              <a:buSzTx/>
              <a:buNone/>
              <a:defRPr sz="1520">
                <a:latin typeface="Trebuchet MS Standaard"/>
                <a:ea typeface="Trebuchet MS Standaard"/>
                <a:cs typeface="Trebuchet MS Standaard"/>
                <a:sym typeface="Trebuchet MS Standaard"/>
              </a:defRPr>
            </a:pPr>
            <a:r>
              <a:t>- Triage op urgentie en vervolgactie</a:t>
            </a:r>
          </a:p>
          <a:p>
            <a:pPr marL="0" indent="0" defTabSz="651509">
              <a:spcBef>
                <a:spcPts val="300"/>
              </a:spcBef>
              <a:buSzTx/>
              <a:buNone/>
              <a:defRPr sz="1520">
                <a:latin typeface="Trebuchet MS Standaard"/>
                <a:ea typeface="Trebuchet MS Standaard"/>
                <a:cs typeface="Trebuchet MS Standaard"/>
                <a:sym typeface="Trebuchet MS Standaard"/>
              </a:defRPr>
            </a:pPr>
            <a:r>
              <a:t>- Supervisie triagisten</a:t>
            </a:r>
          </a:p>
          <a:p>
            <a:pPr marL="0" indent="0" defTabSz="651509">
              <a:spcBef>
                <a:spcPts val="300"/>
              </a:spcBef>
              <a:buSzTx/>
              <a:buNone/>
              <a:defRPr sz="1520">
                <a:latin typeface="Trebuchet MS Standaard"/>
                <a:ea typeface="Trebuchet MS Standaard"/>
                <a:cs typeface="Trebuchet MS Standaard"/>
                <a:sym typeface="Trebuchet MS Standaard"/>
              </a:defRPr>
            </a:pPr>
            <a:r>
              <a:t>- Autorisatie</a:t>
            </a:r>
          </a:p>
        </p:txBody>
      </p:sp>
      <p:sp>
        <p:nvSpPr>
          <p:cNvPr id="57" name="Tijdelijke aanduiding voor dianummer 4"/>
          <p:cNvSpPr txBox="1">
            <a:spLocks noGrp="1"/>
          </p:cNvSpPr>
          <p:nvPr>
            <p:ph type="sldNum" sz="quarter" idx="2"/>
          </p:nvPr>
        </p:nvSpPr>
        <p:spPr>
          <a:xfrm>
            <a:off x="8553424" y="4803997"/>
            <a:ext cx="168509"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itel 1"/>
          <p:cNvSpPr txBox="1">
            <a:spLocks noGrp="1"/>
          </p:cNvSpPr>
          <p:nvPr>
            <p:ph type="title" idx="4294967295"/>
          </p:nvPr>
        </p:nvSpPr>
        <p:spPr>
          <a:xfrm>
            <a:off x="663574" y="484187"/>
            <a:ext cx="7869240" cy="857251"/>
          </a:xfrm>
          <a:prstGeom prst="rect">
            <a:avLst/>
          </a:prstGeom>
        </p:spPr>
        <p:txBody>
          <a:bodyPr anchor="t">
            <a:normAutofit/>
          </a:bodyPr>
          <a:lstStyle/>
          <a:p>
            <a:r>
              <a:t>Supervisie triagisten</a:t>
            </a:r>
          </a:p>
        </p:txBody>
      </p:sp>
      <p:sp>
        <p:nvSpPr>
          <p:cNvPr id="146" name="Tijdelijke aanduiding voor inhoud 2"/>
          <p:cNvSpPr txBox="1">
            <a:spLocks noGrp="1"/>
          </p:cNvSpPr>
          <p:nvPr>
            <p:ph type="body" idx="4294967295"/>
          </p:nvPr>
        </p:nvSpPr>
        <p:spPr>
          <a:xfrm>
            <a:off x="663574" y="1574800"/>
            <a:ext cx="7653340" cy="3192464"/>
          </a:xfrm>
          <a:prstGeom prst="rect">
            <a:avLst/>
          </a:prstGeom>
        </p:spPr>
        <p:txBody>
          <a:bodyPr>
            <a:normAutofit/>
          </a:bodyPr>
          <a:lstStyle/>
          <a:p>
            <a:pPr marL="0" indent="0">
              <a:spcBef>
                <a:spcPts val="300"/>
              </a:spcBef>
              <a:buSzTx/>
              <a:buNone/>
              <a:defRPr sz="1600">
                <a:solidFill>
                  <a:srgbClr val="694893"/>
                </a:solidFill>
                <a:latin typeface="Trebuchet MS Standaard"/>
                <a:ea typeface="Trebuchet MS Standaard"/>
                <a:cs typeface="Trebuchet MS Standaard"/>
                <a:sym typeface="Trebuchet MS Standaard"/>
              </a:defRPr>
            </a:pPr>
            <a:r>
              <a:t>Communicatie</a:t>
            </a:r>
          </a:p>
          <a:p>
            <a:pPr marL="0" indent="0">
              <a:spcBef>
                <a:spcPts val="300"/>
              </a:spcBef>
              <a:buSzTx/>
              <a:buNone/>
              <a:defRPr sz="1600">
                <a:latin typeface="Trebuchet MS Standaard"/>
                <a:ea typeface="Trebuchet MS Standaard"/>
                <a:cs typeface="Trebuchet MS Standaard"/>
                <a:sym typeface="Trebuchet MS Standaard"/>
              </a:defRPr>
            </a:pPr>
            <a:r>
              <a:rPr>
                <a:solidFill>
                  <a:srgbClr val="000000"/>
                </a:solidFill>
              </a:rPr>
              <a:t>- Wat is jouw vraag aan mij?</a:t>
            </a:r>
            <a:endParaRPr>
              <a:solidFill>
                <a:srgbClr val="694893"/>
              </a:solidFill>
            </a:endParaRPr>
          </a:p>
          <a:p>
            <a:pPr marL="0" indent="0">
              <a:spcBef>
                <a:spcPts val="300"/>
              </a:spcBef>
              <a:buSzTx/>
              <a:buNone/>
              <a:defRPr sz="1600">
                <a:latin typeface="Trebuchet MS Standaard"/>
                <a:ea typeface="Trebuchet MS Standaard"/>
                <a:cs typeface="Trebuchet MS Standaard"/>
                <a:sym typeface="Trebuchet MS Standaard"/>
              </a:defRPr>
            </a:pPr>
            <a:r>
              <a:rPr>
                <a:solidFill>
                  <a:srgbClr val="000000"/>
                </a:solidFill>
              </a:rPr>
              <a:t>- Patiëntenkenmerken</a:t>
            </a:r>
          </a:p>
          <a:p>
            <a:pPr marL="0" indent="0">
              <a:spcBef>
                <a:spcPts val="300"/>
              </a:spcBef>
              <a:buSzTx/>
              <a:buNone/>
              <a:defRPr sz="1600">
                <a:latin typeface="Trebuchet MS Standaard"/>
                <a:ea typeface="Trebuchet MS Standaard"/>
                <a:cs typeface="Trebuchet MS Standaard"/>
                <a:sym typeface="Trebuchet MS Standaard"/>
              </a:defRPr>
            </a:pPr>
            <a:r>
              <a:rPr>
                <a:solidFill>
                  <a:srgbClr val="000000"/>
                </a:solidFill>
              </a:rPr>
              <a:t>- Compacte casus</a:t>
            </a:r>
          </a:p>
          <a:p>
            <a:pPr marL="0" indent="0">
              <a:spcBef>
                <a:spcPts val="300"/>
              </a:spcBef>
              <a:buSzTx/>
              <a:buNone/>
              <a:defRPr sz="1600">
                <a:latin typeface="Trebuchet MS Standaard"/>
                <a:ea typeface="Trebuchet MS Standaard"/>
                <a:cs typeface="Trebuchet MS Standaard"/>
                <a:sym typeface="Trebuchet MS Standaard"/>
              </a:defRPr>
            </a:pPr>
            <a:r>
              <a:rPr>
                <a:solidFill>
                  <a:srgbClr val="000000"/>
                </a:solidFill>
              </a:rPr>
              <a:t>- Wat is de vraag van patiënt aan jou?</a:t>
            </a:r>
          </a:p>
          <a:p>
            <a:pPr marL="0" indent="0">
              <a:spcBef>
                <a:spcPts val="300"/>
              </a:spcBef>
              <a:buSzTx/>
              <a:buNone/>
              <a:defRPr sz="1600">
                <a:latin typeface="Trebuchet MS Standaard"/>
                <a:ea typeface="Trebuchet MS Standaard"/>
                <a:cs typeface="Trebuchet MS Standaard"/>
                <a:sym typeface="Trebuchet MS Standaard"/>
              </a:defRPr>
            </a:pPr>
            <a:endParaRPr>
              <a:solidFill>
                <a:srgbClr val="000000"/>
              </a:solidFill>
            </a:endParaRPr>
          </a:p>
          <a:p>
            <a:pPr marL="0" indent="0">
              <a:spcBef>
                <a:spcPts val="300"/>
              </a:spcBef>
              <a:buSzTx/>
              <a:buNone/>
              <a:defRPr sz="1600">
                <a:latin typeface="Trebuchet MS Standaard"/>
                <a:ea typeface="Trebuchet MS Standaard"/>
                <a:cs typeface="Trebuchet MS Standaard"/>
                <a:sym typeface="Trebuchet MS Standaard"/>
              </a:defRPr>
            </a:pPr>
            <a:endParaRPr>
              <a:solidFill>
                <a:srgbClr val="000000"/>
              </a:solidFill>
            </a:endParaRPr>
          </a:p>
          <a:p>
            <a:pPr marL="0" indent="0">
              <a:spcBef>
                <a:spcPts val="300"/>
              </a:spcBef>
              <a:buSzTx/>
              <a:buNone/>
              <a:defRPr sz="1600">
                <a:latin typeface="Trebuchet MS Standaard"/>
                <a:ea typeface="Trebuchet MS Standaard"/>
                <a:cs typeface="Trebuchet MS Standaard"/>
                <a:sym typeface="Trebuchet MS Standaard"/>
              </a:defRPr>
            </a:pPr>
            <a:endParaRPr sz="1200">
              <a:solidFill>
                <a:srgbClr val="000000"/>
              </a:solidFill>
            </a:endParaRPr>
          </a:p>
        </p:txBody>
      </p:sp>
      <p:sp>
        <p:nvSpPr>
          <p:cNvPr id="147"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el 1"/>
          <p:cNvSpPr txBox="1">
            <a:spLocks noGrp="1"/>
          </p:cNvSpPr>
          <p:nvPr>
            <p:ph type="title" idx="4294967295"/>
          </p:nvPr>
        </p:nvSpPr>
        <p:spPr>
          <a:xfrm>
            <a:off x="663574" y="484187"/>
            <a:ext cx="7869240" cy="857251"/>
          </a:xfrm>
          <a:prstGeom prst="rect">
            <a:avLst/>
          </a:prstGeom>
        </p:spPr>
        <p:txBody>
          <a:bodyPr anchor="t">
            <a:normAutofit/>
          </a:bodyPr>
          <a:lstStyle/>
          <a:p>
            <a:r>
              <a:t>Autorisatie</a:t>
            </a:r>
          </a:p>
        </p:txBody>
      </p:sp>
      <p:sp>
        <p:nvSpPr>
          <p:cNvPr id="150"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21</a:t>
            </a:fld>
            <a:endParaRPr/>
          </a:p>
        </p:txBody>
      </p:sp>
      <p:pic>
        <p:nvPicPr>
          <p:cNvPr id="151" name="Afbeelding" descr="Afbeelding"/>
          <p:cNvPicPr>
            <a:picLocks noChangeAspect="1"/>
          </p:cNvPicPr>
          <p:nvPr/>
        </p:nvPicPr>
        <p:blipFill>
          <a:blip r:embed="rId2"/>
          <a:stretch>
            <a:fillRect/>
          </a:stretch>
        </p:blipFill>
        <p:spPr>
          <a:xfrm>
            <a:off x="-24551" y="1341438"/>
            <a:ext cx="9168551" cy="529374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el 1"/>
          <p:cNvSpPr txBox="1">
            <a:spLocks noGrp="1"/>
          </p:cNvSpPr>
          <p:nvPr>
            <p:ph type="title" idx="4294967295"/>
          </p:nvPr>
        </p:nvSpPr>
        <p:spPr>
          <a:xfrm>
            <a:off x="663574" y="484187"/>
            <a:ext cx="7869240" cy="857251"/>
          </a:xfrm>
          <a:prstGeom prst="rect">
            <a:avLst/>
          </a:prstGeom>
        </p:spPr>
        <p:txBody>
          <a:bodyPr anchor="t">
            <a:normAutofit/>
          </a:bodyPr>
          <a:lstStyle/>
          <a:p>
            <a:r>
              <a:t>Autorisatie oefeningen</a:t>
            </a:r>
          </a:p>
        </p:txBody>
      </p:sp>
      <p:sp>
        <p:nvSpPr>
          <p:cNvPr id="154"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22</a:t>
            </a:fld>
            <a:endParaRPr/>
          </a:p>
        </p:txBody>
      </p:sp>
      <p:sp>
        <p:nvSpPr>
          <p:cNvPr id="155" name="Tijdelijke aanduiding voor inhoud 2"/>
          <p:cNvSpPr txBox="1">
            <a:spLocks noGrp="1"/>
          </p:cNvSpPr>
          <p:nvPr>
            <p:ph type="body" idx="4294967295"/>
          </p:nvPr>
        </p:nvSpPr>
        <p:spPr>
          <a:xfrm>
            <a:off x="663574" y="1574800"/>
            <a:ext cx="7653340" cy="3192464"/>
          </a:xfrm>
          <a:prstGeom prst="rect">
            <a:avLst/>
          </a:prstGeom>
        </p:spPr>
        <p:txBody>
          <a:bodyPr>
            <a:normAutofit/>
          </a:bodyPr>
          <a:lstStyle/>
          <a:p>
            <a:pPr marL="0" indent="0">
              <a:spcBef>
                <a:spcPts val="300"/>
              </a:spcBef>
              <a:buSzTx/>
              <a:buNone/>
              <a:defRPr sz="1600">
                <a:solidFill>
                  <a:srgbClr val="694893"/>
                </a:solidFill>
                <a:latin typeface="Trebuchet MS Standaard"/>
                <a:ea typeface="Trebuchet MS Standaard"/>
                <a:cs typeface="Trebuchet MS Standaard"/>
                <a:sym typeface="Trebuchet MS Standaard"/>
              </a:defRPr>
            </a:pPr>
            <a:r>
              <a:t>Noteer voor jezelf:</a:t>
            </a:r>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 Heb je een goed beeld van de casus?</a:t>
            </a:r>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 Heb je alle benodigde informatie? Ontbreekt er nog iets? Welke vragen zou je dan willen stellen?</a:t>
            </a:r>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 Ben je het eens met het advies?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itel 1"/>
          <p:cNvSpPr txBox="1">
            <a:spLocks noGrp="1"/>
          </p:cNvSpPr>
          <p:nvPr>
            <p:ph type="title" idx="4294967295"/>
          </p:nvPr>
        </p:nvSpPr>
        <p:spPr>
          <a:xfrm>
            <a:off x="663574" y="484187"/>
            <a:ext cx="7869240" cy="857251"/>
          </a:xfrm>
          <a:prstGeom prst="rect">
            <a:avLst/>
          </a:prstGeom>
        </p:spPr>
        <p:txBody>
          <a:bodyPr anchor="t">
            <a:noAutofit/>
          </a:bodyPr>
          <a:lstStyle/>
          <a:p>
            <a:r>
              <a:rPr sz="1800" dirty="0"/>
              <a:t>Casus 1</a:t>
            </a:r>
            <a:r>
              <a:rPr lang="nl-NL" sz="1800" dirty="0"/>
              <a:t> </a:t>
            </a:r>
            <a:br>
              <a:rPr lang="nl-NL" sz="1800" dirty="0"/>
            </a:br>
            <a:r>
              <a:rPr lang="nl-NL" sz="1800" dirty="0">
                <a:solidFill>
                  <a:srgbClr val="7030A0"/>
                </a:solidFill>
              </a:rPr>
              <a:t>Vrouw, 19 </a:t>
            </a:r>
            <a:r>
              <a:rPr lang="nl-NL" sz="1800" dirty="0" err="1">
                <a:solidFill>
                  <a:srgbClr val="7030A0"/>
                </a:solidFill>
              </a:rPr>
              <a:t>jr</a:t>
            </a:r>
            <a:r>
              <a:rPr lang="nl-NL" sz="1800" dirty="0">
                <a:solidFill>
                  <a:srgbClr val="7030A0"/>
                </a:solidFill>
              </a:rPr>
              <a:t>, U5 - Ingangsklacht: trauma extremiteit, zondagmiddag</a:t>
            </a:r>
            <a:br>
              <a:rPr lang="nl-NL" sz="1800" dirty="0">
                <a:solidFill>
                  <a:srgbClr val="7030A0"/>
                </a:solidFill>
              </a:rPr>
            </a:br>
            <a:endParaRPr sz="1800" dirty="0">
              <a:solidFill>
                <a:srgbClr val="7030A0"/>
              </a:solidFill>
            </a:endParaRPr>
          </a:p>
        </p:txBody>
      </p:sp>
      <p:sp>
        <p:nvSpPr>
          <p:cNvPr id="158"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23</a:t>
            </a:fld>
            <a:endParaRPr/>
          </a:p>
        </p:txBody>
      </p:sp>
      <p:sp>
        <p:nvSpPr>
          <p:cNvPr id="159" name="Tijdelijke aanduiding voor inhoud 2"/>
          <p:cNvSpPr txBox="1">
            <a:spLocks noGrp="1"/>
          </p:cNvSpPr>
          <p:nvPr>
            <p:ph type="body" sz="half" idx="4294967295"/>
          </p:nvPr>
        </p:nvSpPr>
        <p:spPr>
          <a:xfrm>
            <a:off x="686754" y="2671825"/>
            <a:ext cx="7653339" cy="2009697"/>
          </a:xfrm>
          <a:prstGeom prst="rect">
            <a:avLst/>
          </a:prstGeom>
        </p:spPr>
        <p:txBody>
          <a:bodyPr>
            <a:normAutofit/>
          </a:bodyPr>
          <a:lstStyle/>
          <a:p>
            <a:pPr marL="0" indent="0">
              <a:spcBef>
                <a:spcPts val="300"/>
              </a:spcBef>
              <a:buSzTx/>
              <a:buNone/>
              <a:defRPr sz="1600">
                <a:latin typeface="Trebuchet MS Standaard"/>
                <a:ea typeface="Trebuchet MS Standaard"/>
                <a:cs typeface="Trebuchet MS Standaard"/>
                <a:sym typeface="Trebuchet MS Standaard"/>
              </a:defRPr>
            </a:pPr>
            <a:r>
              <a:rPr lang="nl-NL" dirty="0">
                <a:solidFill>
                  <a:srgbClr val="000000"/>
                </a:solidFill>
              </a:rPr>
              <a:t>S: </a:t>
            </a:r>
            <a:r>
              <a:rPr dirty="0" err="1">
                <a:solidFill>
                  <a:srgbClr val="000000"/>
                </a:solidFill>
              </a:rPr>
              <a:t>Mevr</a:t>
            </a:r>
            <a:r>
              <a:rPr dirty="0">
                <a:solidFill>
                  <a:srgbClr val="000000"/>
                </a:solidFill>
              </a:rPr>
              <a:t>. belt </a:t>
            </a:r>
            <a:r>
              <a:rPr dirty="0" err="1">
                <a:solidFill>
                  <a:srgbClr val="000000"/>
                </a:solidFill>
              </a:rPr>
              <a:t>zelf</a:t>
            </a:r>
            <a:r>
              <a:rPr dirty="0">
                <a:solidFill>
                  <a:srgbClr val="000000"/>
                </a:solidFill>
              </a:rPr>
              <a:t>; is </a:t>
            </a:r>
            <a:r>
              <a:rPr dirty="0" err="1">
                <a:solidFill>
                  <a:srgbClr val="000000"/>
                </a:solidFill>
              </a:rPr>
              <a:t>een</a:t>
            </a:r>
            <a:r>
              <a:rPr dirty="0">
                <a:solidFill>
                  <a:srgbClr val="000000"/>
                </a:solidFill>
              </a:rPr>
              <a:t> </a:t>
            </a:r>
            <a:r>
              <a:rPr dirty="0" err="1">
                <a:solidFill>
                  <a:srgbClr val="000000"/>
                </a:solidFill>
              </a:rPr>
              <a:t>uur</a:t>
            </a:r>
            <a:r>
              <a:rPr dirty="0">
                <a:solidFill>
                  <a:srgbClr val="000000"/>
                </a:solidFill>
              </a:rPr>
              <a:t> </a:t>
            </a:r>
            <a:r>
              <a:rPr dirty="0" err="1">
                <a:solidFill>
                  <a:srgbClr val="000000"/>
                </a:solidFill>
              </a:rPr>
              <a:t>geleden</a:t>
            </a:r>
            <a:r>
              <a:rPr dirty="0">
                <a:solidFill>
                  <a:srgbClr val="000000"/>
                </a:solidFill>
              </a:rPr>
              <a:t> met </a:t>
            </a:r>
            <a:r>
              <a:rPr dirty="0" err="1">
                <a:solidFill>
                  <a:srgbClr val="000000"/>
                </a:solidFill>
              </a:rPr>
              <a:t>een</a:t>
            </a:r>
            <a:r>
              <a:rPr dirty="0">
                <a:solidFill>
                  <a:srgbClr val="000000"/>
                </a:solidFill>
              </a:rPr>
              <a:t> </a:t>
            </a:r>
            <a:r>
              <a:rPr dirty="0" err="1">
                <a:solidFill>
                  <a:srgbClr val="000000"/>
                </a:solidFill>
              </a:rPr>
              <a:t>volleybalwedstrijd</a:t>
            </a:r>
            <a:r>
              <a:rPr dirty="0">
                <a:solidFill>
                  <a:srgbClr val="000000"/>
                </a:solidFill>
              </a:rPr>
              <a:t> door </a:t>
            </a:r>
            <a:r>
              <a:rPr dirty="0" err="1">
                <a:solidFill>
                  <a:srgbClr val="000000"/>
                </a:solidFill>
              </a:rPr>
              <a:t>haar</a:t>
            </a:r>
            <a:r>
              <a:rPr dirty="0">
                <a:solidFill>
                  <a:srgbClr val="000000"/>
                </a:solidFill>
              </a:rPr>
              <a:t> </a:t>
            </a:r>
            <a:r>
              <a:rPr dirty="0" err="1">
                <a:solidFill>
                  <a:srgbClr val="000000"/>
                </a:solidFill>
              </a:rPr>
              <a:t>enkel</a:t>
            </a:r>
            <a:r>
              <a:rPr dirty="0">
                <a:solidFill>
                  <a:srgbClr val="000000"/>
                </a:solidFill>
              </a:rPr>
              <a:t> </a:t>
            </a:r>
            <a:r>
              <a:rPr dirty="0" err="1">
                <a:solidFill>
                  <a:srgbClr val="000000"/>
                </a:solidFill>
              </a:rPr>
              <a:t>gegaan</a:t>
            </a:r>
            <a:r>
              <a:rPr dirty="0">
                <a:solidFill>
                  <a:srgbClr val="000000"/>
                </a:solidFill>
              </a:rPr>
              <a:t>. </a:t>
            </a:r>
            <a:r>
              <a:rPr dirty="0" err="1">
                <a:solidFill>
                  <a:srgbClr val="000000"/>
                </a:solidFill>
              </a:rPr>
              <a:t>Heeft</a:t>
            </a:r>
            <a:r>
              <a:rPr dirty="0">
                <a:solidFill>
                  <a:srgbClr val="000000"/>
                </a:solidFill>
              </a:rPr>
              <a:t> de </a:t>
            </a:r>
            <a:r>
              <a:rPr dirty="0" err="1">
                <a:solidFill>
                  <a:srgbClr val="000000"/>
                </a:solidFill>
              </a:rPr>
              <a:t>enkel</a:t>
            </a:r>
            <a:r>
              <a:rPr dirty="0">
                <a:solidFill>
                  <a:srgbClr val="000000"/>
                </a:solidFill>
              </a:rPr>
              <a:t> </a:t>
            </a:r>
            <a:r>
              <a:rPr dirty="0" err="1">
                <a:solidFill>
                  <a:srgbClr val="000000"/>
                </a:solidFill>
              </a:rPr>
              <a:t>gekoeld</a:t>
            </a:r>
            <a:r>
              <a:rPr dirty="0">
                <a:solidFill>
                  <a:srgbClr val="000000"/>
                </a:solidFill>
              </a:rPr>
              <a:t>, maar is nu </a:t>
            </a:r>
            <a:r>
              <a:rPr dirty="0" err="1">
                <a:solidFill>
                  <a:srgbClr val="000000"/>
                </a:solidFill>
              </a:rPr>
              <a:t>pijnlijk</a:t>
            </a:r>
            <a:r>
              <a:rPr dirty="0">
                <a:solidFill>
                  <a:srgbClr val="000000"/>
                </a:solidFill>
              </a:rPr>
              <a:t> </a:t>
            </a:r>
            <a:r>
              <a:rPr dirty="0" err="1">
                <a:solidFill>
                  <a:srgbClr val="000000"/>
                </a:solidFill>
              </a:rPr>
              <a:t>en</a:t>
            </a:r>
            <a:r>
              <a:rPr dirty="0">
                <a:solidFill>
                  <a:srgbClr val="000000"/>
                </a:solidFill>
              </a:rPr>
              <a:t> </a:t>
            </a:r>
            <a:r>
              <a:rPr dirty="0" err="1">
                <a:solidFill>
                  <a:srgbClr val="000000"/>
                </a:solidFill>
              </a:rPr>
              <a:t>gezwollen</a:t>
            </a:r>
            <a:r>
              <a:rPr dirty="0">
                <a:solidFill>
                  <a:srgbClr val="000000"/>
                </a:solidFill>
              </a:rPr>
              <a:t>. Kan er </a:t>
            </a:r>
            <a:r>
              <a:rPr dirty="0" err="1">
                <a:solidFill>
                  <a:srgbClr val="000000"/>
                </a:solidFill>
              </a:rPr>
              <a:t>nog</a:t>
            </a:r>
            <a:r>
              <a:rPr dirty="0">
                <a:solidFill>
                  <a:srgbClr val="000000"/>
                </a:solidFill>
              </a:rPr>
              <a:t> </a:t>
            </a:r>
            <a:r>
              <a:rPr dirty="0" err="1">
                <a:solidFill>
                  <a:srgbClr val="000000"/>
                </a:solidFill>
              </a:rPr>
              <a:t>wel</a:t>
            </a:r>
            <a:r>
              <a:rPr dirty="0">
                <a:solidFill>
                  <a:srgbClr val="000000"/>
                </a:solidFill>
              </a:rPr>
              <a:t> op </a:t>
            </a:r>
            <a:r>
              <a:rPr dirty="0" err="1">
                <a:solidFill>
                  <a:srgbClr val="000000"/>
                </a:solidFill>
              </a:rPr>
              <a:t>staan</a:t>
            </a:r>
            <a:r>
              <a:rPr dirty="0">
                <a:solidFill>
                  <a:srgbClr val="000000"/>
                </a:solidFill>
              </a:rPr>
              <a:t>. </a:t>
            </a:r>
          </a:p>
          <a:p>
            <a:pPr marL="0" indent="0">
              <a:spcBef>
                <a:spcPts val="300"/>
              </a:spcBef>
              <a:buSzTx/>
              <a:buNone/>
              <a:defRPr sz="1600">
                <a:latin typeface="Trebuchet MS Standaard"/>
                <a:ea typeface="Trebuchet MS Standaard"/>
                <a:cs typeface="Trebuchet MS Standaard"/>
                <a:sym typeface="Trebuchet MS Standaard"/>
              </a:defRPr>
            </a:pPr>
            <a:r>
              <a:rPr dirty="0" err="1">
                <a:solidFill>
                  <a:srgbClr val="000000"/>
                </a:solidFill>
              </a:rPr>
              <a:t>Hulpvraag</a:t>
            </a:r>
            <a:r>
              <a:rPr dirty="0">
                <a:solidFill>
                  <a:srgbClr val="000000"/>
                </a:solidFill>
              </a:rPr>
              <a:t>: </a:t>
            </a:r>
            <a:r>
              <a:rPr dirty="0" err="1">
                <a:solidFill>
                  <a:srgbClr val="000000"/>
                </a:solidFill>
              </a:rPr>
              <a:t>moet</a:t>
            </a:r>
            <a:r>
              <a:rPr dirty="0">
                <a:solidFill>
                  <a:srgbClr val="000000"/>
                </a:solidFill>
              </a:rPr>
              <a:t> er </a:t>
            </a:r>
            <a:r>
              <a:rPr dirty="0" err="1">
                <a:solidFill>
                  <a:srgbClr val="000000"/>
                </a:solidFill>
              </a:rPr>
              <a:t>een</a:t>
            </a:r>
            <a:r>
              <a:rPr dirty="0">
                <a:solidFill>
                  <a:srgbClr val="000000"/>
                </a:solidFill>
              </a:rPr>
              <a:t> </a:t>
            </a:r>
            <a:r>
              <a:rPr dirty="0" err="1">
                <a:solidFill>
                  <a:srgbClr val="000000"/>
                </a:solidFill>
              </a:rPr>
              <a:t>foto</a:t>
            </a:r>
            <a:r>
              <a:rPr dirty="0">
                <a:solidFill>
                  <a:srgbClr val="000000"/>
                </a:solidFill>
              </a:rPr>
              <a:t> </a:t>
            </a:r>
            <a:r>
              <a:rPr dirty="0" err="1">
                <a:solidFill>
                  <a:srgbClr val="000000"/>
                </a:solidFill>
              </a:rPr>
              <a:t>gemaakt</a:t>
            </a:r>
            <a:r>
              <a:rPr dirty="0">
                <a:solidFill>
                  <a:srgbClr val="000000"/>
                </a:solidFill>
              </a:rPr>
              <a:t> </a:t>
            </a:r>
            <a:r>
              <a:rPr dirty="0" err="1">
                <a:solidFill>
                  <a:srgbClr val="000000"/>
                </a:solidFill>
              </a:rPr>
              <a:t>worden</a:t>
            </a:r>
            <a:r>
              <a:rPr dirty="0">
                <a:solidFill>
                  <a:srgbClr val="000000"/>
                </a:solidFill>
              </a:rPr>
              <a:t>?</a:t>
            </a:r>
          </a:p>
          <a:p>
            <a:pPr marL="0" indent="0">
              <a:spcBef>
                <a:spcPts val="300"/>
              </a:spcBef>
              <a:buSzTx/>
              <a:buNone/>
              <a:defRPr sz="1600">
                <a:latin typeface="Trebuchet MS Standaard"/>
                <a:ea typeface="Trebuchet MS Standaard"/>
                <a:cs typeface="Trebuchet MS Standaard"/>
                <a:sym typeface="Trebuchet MS Standaard"/>
              </a:defRPr>
            </a:pPr>
            <a:r>
              <a:rPr dirty="0">
                <a:solidFill>
                  <a:srgbClr val="000000"/>
                </a:solidFill>
              </a:rPr>
              <a:t>VG: - </a:t>
            </a:r>
            <a:r>
              <a:rPr dirty="0" err="1">
                <a:solidFill>
                  <a:srgbClr val="000000"/>
                </a:solidFill>
              </a:rPr>
              <a:t>Medicatie</a:t>
            </a:r>
            <a:r>
              <a:rPr dirty="0">
                <a:solidFill>
                  <a:srgbClr val="000000"/>
                </a:solidFill>
              </a:rPr>
              <a:t>: -</a:t>
            </a:r>
          </a:p>
          <a:p>
            <a:pPr marL="0" indent="0">
              <a:spcBef>
                <a:spcPts val="300"/>
              </a:spcBef>
              <a:buSzTx/>
              <a:buNone/>
              <a:defRPr sz="1600">
                <a:latin typeface="Trebuchet MS Standaard"/>
                <a:ea typeface="Trebuchet MS Standaard"/>
                <a:cs typeface="Trebuchet MS Standaard"/>
                <a:sym typeface="Trebuchet MS Standaard"/>
              </a:defRPr>
            </a:pPr>
            <a:r>
              <a:rPr lang="nl-NL" dirty="0">
                <a:solidFill>
                  <a:srgbClr val="000000"/>
                </a:solidFill>
              </a:rPr>
              <a:t>P: </a:t>
            </a:r>
            <a:r>
              <a:rPr dirty="0" err="1">
                <a:solidFill>
                  <a:srgbClr val="000000"/>
                </a:solidFill>
              </a:rPr>
              <a:t>Advies</a:t>
            </a:r>
            <a:r>
              <a:rPr dirty="0">
                <a:solidFill>
                  <a:srgbClr val="000000"/>
                </a:solidFill>
              </a:rPr>
              <a:t>: </a:t>
            </a:r>
            <a:r>
              <a:rPr dirty="0" err="1">
                <a:solidFill>
                  <a:srgbClr val="000000"/>
                </a:solidFill>
              </a:rPr>
              <a:t>advies</a:t>
            </a:r>
            <a:r>
              <a:rPr dirty="0">
                <a:solidFill>
                  <a:srgbClr val="000000"/>
                </a:solidFill>
              </a:rPr>
              <a:t> </a:t>
            </a:r>
            <a:r>
              <a:rPr dirty="0" err="1">
                <a:solidFill>
                  <a:srgbClr val="000000"/>
                </a:solidFill>
              </a:rPr>
              <a:t>koelen</a:t>
            </a:r>
            <a:r>
              <a:rPr dirty="0">
                <a:solidFill>
                  <a:srgbClr val="000000"/>
                </a:solidFill>
              </a:rPr>
              <a:t>/</a:t>
            </a:r>
            <a:r>
              <a:rPr dirty="0" err="1">
                <a:solidFill>
                  <a:srgbClr val="000000"/>
                </a:solidFill>
              </a:rPr>
              <a:t>en</a:t>
            </a:r>
            <a:r>
              <a:rPr dirty="0">
                <a:solidFill>
                  <a:srgbClr val="000000"/>
                </a:solidFill>
              </a:rPr>
              <a:t> rust. Na </a:t>
            </a:r>
            <a:r>
              <a:rPr dirty="0" err="1">
                <a:solidFill>
                  <a:srgbClr val="000000"/>
                </a:solidFill>
              </a:rPr>
              <a:t>afname</a:t>
            </a:r>
            <a:r>
              <a:rPr dirty="0">
                <a:solidFill>
                  <a:srgbClr val="000000"/>
                </a:solidFill>
              </a:rPr>
              <a:t> </a:t>
            </a:r>
            <a:r>
              <a:rPr dirty="0" err="1">
                <a:solidFill>
                  <a:srgbClr val="000000"/>
                </a:solidFill>
              </a:rPr>
              <a:t>zwelling</a:t>
            </a:r>
            <a:r>
              <a:rPr dirty="0">
                <a:solidFill>
                  <a:srgbClr val="000000"/>
                </a:solidFill>
              </a:rPr>
              <a:t> </a:t>
            </a:r>
            <a:r>
              <a:rPr dirty="0" err="1">
                <a:solidFill>
                  <a:srgbClr val="000000"/>
                </a:solidFill>
              </a:rPr>
              <a:t>naar</a:t>
            </a:r>
            <a:r>
              <a:rPr dirty="0">
                <a:solidFill>
                  <a:srgbClr val="000000"/>
                </a:solidFill>
              </a:rPr>
              <a:t> </a:t>
            </a:r>
            <a:r>
              <a:rPr dirty="0" err="1">
                <a:solidFill>
                  <a:srgbClr val="000000"/>
                </a:solidFill>
              </a:rPr>
              <a:t>huisarts</a:t>
            </a:r>
            <a:r>
              <a:rPr dirty="0">
                <a:solidFill>
                  <a:srgbClr val="000000"/>
                </a:solidFill>
              </a:rPr>
              <a:t>/</a:t>
            </a:r>
            <a:r>
              <a:rPr dirty="0" err="1">
                <a:solidFill>
                  <a:srgbClr val="000000"/>
                </a:solidFill>
              </a:rPr>
              <a:t>fysio</a:t>
            </a:r>
            <a:r>
              <a:rPr dirty="0">
                <a:solidFill>
                  <a:srgbClr val="000000"/>
                </a:solidFill>
              </a:rPr>
              <a:t> </a:t>
            </a:r>
            <a:r>
              <a:rPr dirty="0" err="1">
                <a:solidFill>
                  <a:srgbClr val="000000"/>
                </a:solidFill>
              </a:rPr>
              <a:t>voor</a:t>
            </a:r>
            <a:r>
              <a:rPr dirty="0">
                <a:solidFill>
                  <a:srgbClr val="000000"/>
                </a:solidFill>
              </a:rPr>
              <a:t> </a:t>
            </a:r>
            <a:r>
              <a:rPr dirty="0" err="1">
                <a:solidFill>
                  <a:srgbClr val="000000"/>
                </a:solidFill>
              </a:rPr>
              <a:t>tapen</a:t>
            </a:r>
            <a:r>
              <a:rPr dirty="0">
                <a:solidFill>
                  <a:srgbClr val="000000"/>
                </a:solidFill>
              </a:rPr>
              <a:t> </a:t>
            </a:r>
          </a:p>
        </p:txBody>
      </p:sp>
      <p:sp>
        <p:nvSpPr>
          <p:cNvPr id="160" name="Tijdelijke aanduiding voor inhoud 2"/>
          <p:cNvSpPr txBox="1"/>
          <p:nvPr/>
        </p:nvSpPr>
        <p:spPr>
          <a:xfrm>
            <a:off x="687608" y="1219946"/>
            <a:ext cx="6583800" cy="1343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numCol="2" spcCol="329189">
            <a:normAutofit/>
          </a:bodyPr>
          <a:lstStyle/>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a:t>Triage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Wond</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a:solidFill>
                  <a:srgbClr val="000000"/>
                </a:solidFill>
              </a:rPr>
              <a:t>HET: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Standafwijking</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Ledemaat</a:t>
            </a:r>
            <a:r>
              <a:rPr dirty="0">
                <a:solidFill>
                  <a:srgbClr val="000000"/>
                </a:solidFill>
              </a:rPr>
              <a:t> </a:t>
            </a:r>
            <a:r>
              <a:rPr dirty="0" err="1">
                <a:solidFill>
                  <a:srgbClr val="000000"/>
                </a:solidFill>
              </a:rPr>
              <a:t>koud</a:t>
            </a:r>
            <a:r>
              <a:rPr dirty="0">
                <a:solidFill>
                  <a:srgbClr val="000000"/>
                </a:solidFill>
              </a:rPr>
              <a:t>/</a:t>
            </a:r>
            <a:r>
              <a:rPr dirty="0" err="1">
                <a:solidFill>
                  <a:srgbClr val="000000"/>
                </a:solidFill>
              </a:rPr>
              <a:t>bleek</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Gevoel</a:t>
            </a:r>
            <a:r>
              <a:rPr dirty="0">
                <a:solidFill>
                  <a:srgbClr val="000000"/>
                </a:solidFill>
              </a:rPr>
              <a:t> </a:t>
            </a:r>
            <a:r>
              <a:rPr dirty="0" err="1">
                <a:solidFill>
                  <a:srgbClr val="000000"/>
                </a:solidFill>
              </a:rPr>
              <a:t>flauw</a:t>
            </a:r>
            <a:r>
              <a:rPr dirty="0">
                <a:solidFill>
                  <a:srgbClr val="000000"/>
                </a:solidFill>
              </a:rPr>
              <a:t> </a:t>
            </a:r>
            <a:r>
              <a:rPr dirty="0" err="1">
                <a:solidFill>
                  <a:srgbClr val="000000"/>
                </a:solidFill>
              </a:rPr>
              <a:t>te</a:t>
            </a:r>
            <a:r>
              <a:rPr dirty="0">
                <a:solidFill>
                  <a:srgbClr val="000000"/>
                </a:solidFill>
              </a:rPr>
              <a:t> </a:t>
            </a:r>
            <a:r>
              <a:rPr dirty="0" err="1">
                <a:solidFill>
                  <a:srgbClr val="000000"/>
                </a:solidFill>
              </a:rPr>
              <a:t>vallen</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Pijn</a:t>
            </a:r>
            <a:r>
              <a:rPr dirty="0">
                <a:solidFill>
                  <a:srgbClr val="000000"/>
                </a:solidFill>
              </a:rPr>
              <a:t>: 6</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Dik</a:t>
            </a:r>
            <a:r>
              <a:rPr dirty="0">
                <a:solidFill>
                  <a:srgbClr val="000000"/>
                </a:solidFill>
              </a:rPr>
              <a:t>/ </a:t>
            </a:r>
            <a:r>
              <a:rPr dirty="0" err="1">
                <a:solidFill>
                  <a:srgbClr val="000000"/>
                </a:solidFill>
              </a:rPr>
              <a:t>gezwollen</a:t>
            </a:r>
            <a:r>
              <a:rPr dirty="0">
                <a:solidFill>
                  <a:srgbClr val="000000"/>
                </a:solidFill>
              </a:rPr>
              <a:t> </a:t>
            </a:r>
            <a:r>
              <a:rPr dirty="0" err="1">
                <a:solidFill>
                  <a:srgbClr val="000000"/>
                </a:solidFill>
              </a:rPr>
              <a:t>lichaamsdeel</a:t>
            </a:r>
            <a:r>
              <a:rPr dirty="0">
                <a:solidFill>
                  <a:srgbClr val="000000"/>
                </a:solidFill>
              </a:rPr>
              <a:t>: Ja</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el 1"/>
          <p:cNvSpPr txBox="1">
            <a:spLocks noGrp="1"/>
          </p:cNvSpPr>
          <p:nvPr>
            <p:ph type="title" idx="4294967295"/>
          </p:nvPr>
        </p:nvSpPr>
        <p:spPr>
          <a:xfrm>
            <a:off x="663574" y="484187"/>
            <a:ext cx="7869240" cy="857251"/>
          </a:xfrm>
          <a:prstGeom prst="rect">
            <a:avLst/>
          </a:prstGeom>
        </p:spPr>
        <p:txBody>
          <a:bodyPr anchor="t">
            <a:normAutofit fontScale="90000"/>
          </a:bodyPr>
          <a:lstStyle/>
          <a:p>
            <a:r>
              <a:rPr sz="2000" dirty="0"/>
              <a:t>Casus 2</a:t>
            </a:r>
            <a:br>
              <a:rPr lang="nl-NL" dirty="0"/>
            </a:br>
            <a:r>
              <a:rPr lang="nl-NL" sz="2000" dirty="0">
                <a:solidFill>
                  <a:srgbClr val="7030A0"/>
                </a:solidFill>
              </a:rPr>
              <a:t>Jongen, 5 </a:t>
            </a:r>
            <a:r>
              <a:rPr lang="nl-NL" sz="2000" dirty="0" err="1">
                <a:solidFill>
                  <a:srgbClr val="7030A0"/>
                </a:solidFill>
              </a:rPr>
              <a:t>jr</a:t>
            </a:r>
            <a:r>
              <a:rPr lang="nl-NL" sz="2000" dirty="0">
                <a:solidFill>
                  <a:srgbClr val="7030A0"/>
                </a:solidFill>
              </a:rPr>
              <a:t>, U5 - Ingangsklacht: oorpijn en koorts kind, zaterdagavond</a:t>
            </a:r>
            <a:br>
              <a:rPr lang="nl-NL" dirty="0"/>
            </a:br>
            <a:endParaRPr dirty="0"/>
          </a:p>
        </p:txBody>
      </p:sp>
      <p:sp>
        <p:nvSpPr>
          <p:cNvPr id="165"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24</a:t>
            </a:fld>
            <a:endParaRPr/>
          </a:p>
        </p:txBody>
      </p:sp>
      <p:sp>
        <p:nvSpPr>
          <p:cNvPr id="166" name="Tijdelijke aanduiding voor inhoud 2"/>
          <p:cNvSpPr txBox="1">
            <a:spLocks noGrp="1"/>
          </p:cNvSpPr>
          <p:nvPr>
            <p:ph type="body" sz="half" idx="4294967295"/>
          </p:nvPr>
        </p:nvSpPr>
        <p:spPr>
          <a:xfrm>
            <a:off x="686913" y="2659459"/>
            <a:ext cx="7653340" cy="2021187"/>
          </a:xfrm>
          <a:prstGeom prst="rect">
            <a:avLst/>
          </a:prstGeom>
        </p:spPr>
        <p:txBody>
          <a:bodyPr>
            <a:noAutofit/>
          </a:bodyPr>
          <a:lstStyle/>
          <a:p>
            <a:pPr marL="0" indent="0">
              <a:spcBef>
                <a:spcPts val="300"/>
              </a:spcBef>
              <a:buSzTx/>
              <a:buNone/>
              <a:defRPr sz="1600">
                <a:latin typeface="Trebuchet MS Standaard"/>
                <a:ea typeface="Trebuchet MS Standaard"/>
                <a:cs typeface="Trebuchet MS Standaard"/>
                <a:sym typeface="Trebuchet MS Standaard"/>
              </a:defRPr>
            </a:pPr>
            <a:endParaRPr lang="nl-NL" sz="1600" dirty="0"/>
          </a:p>
          <a:p>
            <a:pPr marL="0" indent="0">
              <a:spcBef>
                <a:spcPts val="300"/>
              </a:spcBef>
              <a:buSzTx/>
              <a:buNone/>
              <a:defRPr sz="1600">
                <a:latin typeface="Trebuchet MS Standaard"/>
                <a:ea typeface="Trebuchet MS Standaard"/>
                <a:cs typeface="Trebuchet MS Standaard"/>
                <a:sym typeface="Trebuchet MS Standaard"/>
              </a:defRPr>
            </a:pPr>
            <a:r>
              <a:rPr lang="nl-NL" sz="1600" dirty="0">
                <a:solidFill>
                  <a:srgbClr val="000000"/>
                </a:solidFill>
              </a:rPr>
              <a:t>S: </a:t>
            </a:r>
            <a:r>
              <a:rPr sz="1600" dirty="0">
                <a:solidFill>
                  <a:srgbClr val="000000"/>
                </a:solidFill>
              </a:rPr>
              <a:t>Vader belt; </a:t>
            </a:r>
            <a:r>
              <a:rPr sz="1600" dirty="0" err="1">
                <a:solidFill>
                  <a:srgbClr val="000000"/>
                </a:solidFill>
              </a:rPr>
              <a:t>zijn</a:t>
            </a:r>
            <a:r>
              <a:rPr sz="1600" dirty="0">
                <a:solidFill>
                  <a:srgbClr val="000000"/>
                </a:solidFill>
              </a:rPr>
              <a:t> zoon </a:t>
            </a:r>
            <a:r>
              <a:rPr sz="1600" dirty="0" err="1">
                <a:solidFill>
                  <a:srgbClr val="000000"/>
                </a:solidFill>
              </a:rPr>
              <a:t>heeft</a:t>
            </a:r>
            <a:r>
              <a:rPr sz="1600" dirty="0">
                <a:solidFill>
                  <a:srgbClr val="000000"/>
                </a:solidFill>
              </a:rPr>
              <a:t> </a:t>
            </a:r>
            <a:r>
              <a:rPr sz="1600" dirty="0" err="1">
                <a:solidFill>
                  <a:srgbClr val="000000"/>
                </a:solidFill>
              </a:rPr>
              <a:t>sinds</a:t>
            </a:r>
            <a:r>
              <a:rPr sz="1600" dirty="0">
                <a:solidFill>
                  <a:srgbClr val="000000"/>
                </a:solidFill>
              </a:rPr>
              <a:t> </a:t>
            </a:r>
            <a:r>
              <a:rPr sz="1600" dirty="0" err="1">
                <a:solidFill>
                  <a:srgbClr val="000000"/>
                </a:solidFill>
              </a:rPr>
              <a:t>vanmiddag</a:t>
            </a:r>
            <a:r>
              <a:rPr sz="1600" dirty="0">
                <a:solidFill>
                  <a:srgbClr val="000000"/>
                </a:solidFill>
              </a:rPr>
              <a:t> last van </a:t>
            </a:r>
            <a:r>
              <a:rPr sz="1600" dirty="0" err="1">
                <a:solidFill>
                  <a:srgbClr val="000000"/>
                </a:solidFill>
              </a:rPr>
              <a:t>zijn</a:t>
            </a:r>
            <a:r>
              <a:rPr sz="1600" dirty="0">
                <a:solidFill>
                  <a:srgbClr val="000000"/>
                </a:solidFill>
              </a:rPr>
              <a:t> </a:t>
            </a:r>
            <a:r>
              <a:rPr sz="1600" dirty="0" err="1">
                <a:solidFill>
                  <a:srgbClr val="000000"/>
                </a:solidFill>
              </a:rPr>
              <a:t>linkeroor</a:t>
            </a:r>
            <a:r>
              <a:rPr sz="1600" dirty="0">
                <a:solidFill>
                  <a:srgbClr val="000000"/>
                </a:solidFill>
              </a:rPr>
              <a:t>. </a:t>
            </a:r>
            <a:r>
              <a:rPr sz="1600" dirty="0" err="1">
                <a:solidFill>
                  <a:srgbClr val="000000"/>
                </a:solidFill>
              </a:rPr>
              <a:t>Hij</a:t>
            </a:r>
            <a:r>
              <a:rPr sz="1600" dirty="0">
                <a:solidFill>
                  <a:srgbClr val="000000"/>
                </a:solidFill>
              </a:rPr>
              <a:t> </a:t>
            </a:r>
            <a:r>
              <a:rPr sz="1600" dirty="0" err="1">
                <a:solidFill>
                  <a:srgbClr val="000000"/>
                </a:solidFill>
              </a:rPr>
              <a:t>heeft</a:t>
            </a:r>
            <a:r>
              <a:rPr sz="1600" dirty="0">
                <a:solidFill>
                  <a:srgbClr val="000000"/>
                </a:solidFill>
              </a:rPr>
              <a:t> nu </a:t>
            </a:r>
            <a:r>
              <a:rPr sz="1600" dirty="0" err="1">
                <a:solidFill>
                  <a:srgbClr val="000000"/>
                </a:solidFill>
              </a:rPr>
              <a:t>een</a:t>
            </a:r>
            <a:r>
              <a:rPr sz="1600" dirty="0">
                <a:solidFill>
                  <a:srgbClr val="000000"/>
                </a:solidFill>
              </a:rPr>
              <a:t> </a:t>
            </a:r>
            <a:r>
              <a:rPr sz="1600" dirty="0" err="1">
                <a:solidFill>
                  <a:srgbClr val="000000"/>
                </a:solidFill>
              </a:rPr>
              <a:t>temperatuur</a:t>
            </a:r>
            <a:r>
              <a:rPr sz="1600" dirty="0">
                <a:solidFill>
                  <a:srgbClr val="000000"/>
                </a:solidFill>
              </a:rPr>
              <a:t> van 38,3. Op 3 </a:t>
            </a:r>
            <a:r>
              <a:rPr sz="1600" dirty="0" err="1">
                <a:solidFill>
                  <a:srgbClr val="000000"/>
                </a:solidFill>
              </a:rPr>
              <a:t>jarige</a:t>
            </a:r>
            <a:r>
              <a:rPr sz="1600" dirty="0">
                <a:solidFill>
                  <a:srgbClr val="000000"/>
                </a:solidFill>
              </a:rPr>
              <a:t> </a:t>
            </a:r>
            <a:r>
              <a:rPr sz="1600" dirty="0" err="1">
                <a:solidFill>
                  <a:srgbClr val="000000"/>
                </a:solidFill>
              </a:rPr>
              <a:t>leeftijd</a:t>
            </a:r>
            <a:r>
              <a:rPr sz="1600" dirty="0">
                <a:solidFill>
                  <a:srgbClr val="000000"/>
                </a:solidFill>
              </a:rPr>
              <a:t> </a:t>
            </a:r>
            <a:r>
              <a:rPr sz="1600" dirty="0" err="1">
                <a:solidFill>
                  <a:srgbClr val="000000"/>
                </a:solidFill>
              </a:rPr>
              <a:t>wel</a:t>
            </a:r>
            <a:r>
              <a:rPr sz="1600" dirty="0">
                <a:solidFill>
                  <a:srgbClr val="000000"/>
                </a:solidFill>
              </a:rPr>
              <a:t> </a:t>
            </a:r>
            <a:r>
              <a:rPr sz="1600" dirty="0" err="1">
                <a:solidFill>
                  <a:srgbClr val="000000"/>
                </a:solidFill>
              </a:rPr>
              <a:t>oorontstekingen</a:t>
            </a:r>
            <a:r>
              <a:rPr sz="1600" dirty="0">
                <a:solidFill>
                  <a:srgbClr val="000000"/>
                </a:solidFill>
              </a:rPr>
              <a:t> </a:t>
            </a:r>
            <a:r>
              <a:rPr sz="1600" dirty="0" err="1">
                <a:solidFill>
                  <a:srgbClr val="000000"/>
                </a:solidFill>
              </a:rPr>
              <a:t>gehad</a:t>
            </a:r>
            <a:r>
              <a:rPr sz="1600" dirty="0">
                <a:solidFill>
                  <a:srgbClr val="000000"/>
                </a:solidFill>
              </a:rPr>
              <a:t>, maar </a:t>
            </a:r>
            <a:r>
              <a:rPr sz="1600" dirty="0" err="1">
                <a:solidFill>
                  <a:srgbClr val="000000"/>
                </a:solidFill>
              </a:rPr>
              <a:t>sindsdien</a:t>
            </a:r>
            <a:r>
              <a:rPr sz="1600" dirty="0">
                <a:solidFill>
                  <a:srgbClr val="000000"/>
                </a:solidFill>
              </a:rPr>
              <a:t> </a:t>
            </a:r>
            <a:r>
              <a:rPr sz="1600" dirty="0" err="1">
                <a:solidFill>
                  <a:srgbClr val="000000"/>
                </a:solidFill>
              </a:rPr>
              <a:t>echter</a:t>
            </a:r>
            <a:r>
              <a:rPr sz="1600" dirty="0">
                <a:solidFill>
                  <a:srgbClr val="000000"/>
                </a:solidFill>
              </a:rPr>
              <a:t> </a:t>
            </a:r>
            <a:r>
              <a:rPr sz="1600" dirty="0" err="1">
                <a:solidFill>
                  <a:srgbClr val="000000"/>
                </a:solidFill>
              </a:rPr>
              <a:t>geen</a:t>
            </a:r>
            <a:r>
              <a:rPr sz="1600" dirty="0">
                <a:solidFill>
                  <a:srgbClr val="000000"/>
                </a:solidFill>
              </a:rPr>
              <a:t> </a:t>
            </a:r>
            <a:r>
              <a:rPr sz="1600" dirty="0" err="1">
                <a:solidFill>
                  <a:srgbClr val="000000"/>
                </a:solidFill>
              </a:rPr>
              <a:t>klachten</a:t>
            </a:r>
            <a:r>
              <a:rPr sz="1600" dirty="0">
                <a:solidFill>
                  <a:srgbClr val="000000"/>
                </a:solidFill>
              </a:rPr>
              <a:t> </a:t>
            </a:r>
            <a:r>
              <a:rPr sz="1600" dirty="0" err="1">
                <a:solidFill>
                  <a:srgbClr val="000000"/>
                </a:solidFill>
              </a:rPr>
              <a:t>meer</a:t>
            </a:r>
            <a:r>
              <a:rPr sz="1600" dirty="0">
                <a:solidFill>
                  <a:srgbClr val="000000"/>
                </a:solidFill>
              </a:rPr>
              <a:t> </a:t>
            </a:r>
            <a:r>
              <a:rPr sz="1600" dirty="0" err="1">
                <a:solidFill>
                  <a:srgbClr val="000000"/>
                </a:solidFill>
              </a:rPr>
              <a:t>gehad</a:t>
            </a:r>
            <a:r>
              <a:rPr sz="1600" dirty="0">
                <a:solidFill>
                  <a:srgbClr val="000000"/>
                </a:solidFill>
              </a:rPr>
              <a:t>. Kan nu </a:t>
            </a:r>
            <a:r>
              <a:rPr sz="1600" dirty="0" err="1">
                <a:solidFill>
                  <a:srgbClr val="000000"/>
                </a:solidFill>
              </a:rPr>
              <a:t>niet</a:t>
            </a:r>
            <a:r>
              <a:rPr sz="1600" dirty="0">
                <a:solidFill>
                  <a:srgbClr val="000000"/>
                </a:solidFill>
              </a:rPr>
              <a:t> </a:t>
            </a:r>
            <a:r>
              <a:rPr sz="1600" dirty="0" err="1">
                <a:solidFill>
                  <a:srgbClr val="000000"/>
                </a:solidFill>
              </a:rPr>
              <a:t>slapen</a:t>
            </a:r>
            <a:r>
              <a:rPr sz="1600" dirty="0">
                <a:solidFill>
                  <a:srgbClr val="000000"/>
                </a:solidFill>
              </a:rPr>
              <a:t>, is </a:t>
            </a:r>
            <a:r>
              <a:rPr sz="1600" dirty="0" err="1">
                <a:solidFill>
                  <a:srgbClr val="000000"/>
                </a:solidFill>
              </a:rPr>
              <a:t>verkouden</a:t>
            </a:r>
            <a:r>
              <a:rPr sz="1600" dirty="0">
                <a:solidFill>
                  <a:srgbClr val="000000"/>
                </a:solidFill>
              </a:rPr>
              <a:t> </a:t>
            </a:r>
            <a:r>
              <a:rPr sz="1600" dirty="0" err="1">
                <a:solidFill>
                  <a:srgbClr val="000000"/>
                </a:solidFill>
              </a:rPr>
              <a:t>en</a:t>
            </a:r>
            <a:r>
              <a:rPr sz="1600" dirty="0">
                <a:solidFill>
                  <a:srgbClr val="000000"/>
                </a:solidFill>
              </a:rPr>
              <a:t> </a:t>
            </a:r>
            <a:r>
              <a:rPr sz="1600" dirty="0" err="1">
                <a:solidFill>
                  <a:srgbClr val="000000"/>
                </a:solidFill>
              </a:rPr>
              <a:t>aan</a:t>
            </a:r>
            <a:r>
              <a:rPr sz="1600" dirty="0">
                <a:solidFill>
                  <a:srgbClr val="000000"/>
                </a:solidFill>
              </a:rPr>
              <a:t> het </a:t>
            </a:r>
            <a:r>
              <a:rPr sz="1600" dirty="0" err="1">
                <a:solidFill>
                  <a:srgbClr val="000000"/>
                </a:solidFill>
              </a:rPr>
              <a:t>huilen</a:t>
            </a:r>
            <a:r>
              <a:rPr sz="1600" dirty="0">
                <a:solidFill>
                  <a:srgbClr val="000000"/>
                </a:solidFill>
              </a:rPr>
              <a:t>. </a:t>
            </a:r>
            <a:r>
              <a:rPr sz="1600" dirty="0" err="1">
                <a:solidFill>
                  <a:srgbClr val="000000"/>
                </a:solidFill>
              </a:rPr>
              <a:t>Reageert</a:t>
            </a:r>
            <a:r>
              <a:rPr sz="1600" dirty="0">
                <a:solidFill>
                  <a:srgbClr val="000000"/>
                </a:solidFill>
              </a:rPr>
              <a:t> </a:t>
            </a:r>
            <a:r>
              <a:rPr sz="1600" dirty="0" err="1">
                <a:solidFill>
                  <a:srgbClr val="000000"/>
                </a:solidFill>
              </a:rPr>
              <a:t>verder</a:t>
            </a:r>
            <a:r>
              <a:rPr sz="1600" dirty="0">
                <a:solidFill>
                  <a:srgbClr val="000000"/>
                </a:solidFill>
              </a:rPr>
              <a:t> </a:t>
            </a:r>
            <a:r>
              <a:rPr sz="1600" dirty="0" err="1">
                <a:solidFill>
                  <a:srgbClr val="000000"/>
                </a:solidFill>
              </a:rPr>
              <a:t>wel</a:t>
            </a:r>
            <a:r>
              <a:rPr sz="1600" dirty="0">
                <a:solidFill>
                  <a:srgbClr val="000000"/>
                </a:solidFill>
              </a:rPr>
              <a:t> </a:t>
            </a:r>
            <a:r>
              <a:rPr sz="1600" dirty="0" err="1">
                <a:solidFill>
                  <a:srgbClr val="000000"/>
                </a:solidFill>
              </a:rPr>
              <a:t>goed</a:t>
            </a:r>
            <a:r>
              <a:rPr sz="1600" dirty="0">
                <a:solidFill>
                  <a:srgbClr val="000000"/>
                </a:solidFill>
              </a:rPr>
              <a:t>. Paracetamol </a:t>
            </a:r>
            <a:r>
              <a:rPr sz="1600" dirty="0" err="1">
                <a:solidFill>
                  <a:srgbClr val="000000"/>
                </a:solidFill>
              </a:rPr>
              <a:t>werkt</a:t>
            </a:r>
            <a:r>
              <a:rPr sz="1600" dirty="0">
                <a:solidFill>
                  <a:srgbClr val="000000"/>
                </a:solidFill>
              </a:rPr>
              <a:t> </a:t>
            </a:r>
            <a:r>
              <a:rPr sz="1600" dirty="0" err="1">
                <a:solidFill>
                  <a:srgbClr val="000000"/>
                </a:solidFill>
              </a:rPr>
              <a:t>onvoldoende</a:t>
            </a:r>
            <a:r>
              <a:rPr sz="1600" dirty="0">
                <a:solidFill>
                  <a:srgbClr val="000000"/>
                </a:solidFill>
              </a:rPr>
              <a:t>.</a:t>
            </a:r>
          </a:p>
          <a:p>
            <a:pPr marL="0" indent="0">
              <a:spcBef>
                <a:spcPts val="300"/>
              </a:spcBef>
              <a:buSzTx/>
              <a:buNone/>
              <a:defRPr sz="1600">
                <a:latin typeface="Trebuchet MS Standaard"/>
                <a:ea typeface="Trebuchet MS Standaard"/>
                <a:cs typeface="Trebuchet MS Standaard"/>
                <a:sym typeface="Trebuchet MS Standaard"/>
              </a:defRPr>
            </a:pPr>
            <a:r>
              <a:rPr sz="1600" dirty="0" err="1">
                <a:solidFill>
                  <a:srgbClr val="000000"/>
                </a:solidFill>
              </a:rPr>
              <a:t>Hulpvraag</a:t>
            </a:r>
            <a:r>
              <a:rPr sz="1600" dirty="0">
                <a:solidFill>
                  <a:srgbClr val="000000"/>
                </a:solidFill>
              </a:rPr>
              <a:t>: wat </a:t>
            </a:r>
            <a:r>
              <a:rPr sz="1600" dirty="0" err="1">
                <a:solidFill>
                  <a:srgbClr val="000000"/>
                </a:solidFill>
              </a:rPr>
              <a:t>te</a:t>
            </a:r>
            <a:r>
              <a:rPr sz="1600" dirty="0">
                <a:solidFill>
                  <a:srgbClr val="000000"/>
                </a:solidFill>
              </a:rPr>
              <a:t> </a:t>
            </a:r>
            <a:r>
              <a:rPr sz="1600" dirty="0" err="1">
                <a:solidFill>
                  <a:srgbClr val="000000"/>
                </a:solidFill>
              </a:rPr>
              <a:t>doen</a:t>
            </a:r>
            <a:r>
              <a:rPr sz="1600" dirty="0">
                <a:solidFill>
                  <a:srgbClr val="000000"/>
                </a:solidFill>
              </a:rPr>
              <a:t>?</a:t>
            </a:r>
          </a:p>
          <a:p>
            <a:pPr marL="0" indent="0">
              <a:spcBef>
                <a:spcPts val="300"/>
              </a:spcBef>
              <a:buSzTx/>
              <a:buNone/>
              <a:defRPr sz="1600">
                <a:latin typeface="Trebuchet MS Standaard"/>
                <a:ea typeface="Trebuchet MS Standaard"/>
                <a:cs typeface="Trebuchet MS Standaard"/>
                <a:sym typeface="Trebuchet MS Standaard"/>
              </a:defRPr>
            </a:pPr>
            <a:r>
              <a:rPr lang="nl-NL" sz="1600" dirty="0">
                <a:solidFill>
                  <a:srgbClr val="000000"/>
                </a:solidFill>
              </a:rPr>
              <a:t>P: </a:t>
            </a:r>
            <a:r>
              <a:rPr sz="1600" dirty="0" err="1">
                <a:solidFill>
                  <a:srgbClr val="000000"/>
                </a:solidFill>
              </a:rPr>
              <a:t>Advies</a:t>
            </a:r>
            <a:r>
              <a:rPr sz="1600" dirty="0">
                <a:solidFill>
                  <a:srgbClr val="000000"/>
                </a:solidFill>
              </a:rPr>
              <a:t>: </a:t>
            </a:r>
            <a:r>
              <a:rPr sz="1600" dirty="0" err="1">
                <a:solidFill>
                  <a:srgbClr val="000000"/>
                </a:solidFill>
              </a:rPr>
              <a:t>aanzien</a:t>
            </a:r>
            <a:r>
              <a:rPr sz="1600" dirty="0">
                <a:solidFill>
                  <a:srgbClr val="000000"/>
                </a:solidFill>
              </a:rPr>
              <a:t> </a:t>
            </a:r>
            <a:r>
              <a:rPr sz="1600" dirty="0" err="1">
                <a:solidFill>
                  <a:srgbClr val="000000"/>
                </a:solidFill>
              </a:rPr>
              <a:t>opnieuw</a:t>
            </a:r>
            <a:r>
              <a:rPr sz="1600" dirty="0">
                <a:solidFill>
                  <a:srgbClr val="000000"/>
                </a:solidFill>
              </a:rPr>
              <a:t> contact </a:t>
            </a:r>
            <a:r>
              <a:rPr sz="1600" dirty="0" err="1">
                <a:solidFill>
                  <a:srgbClr val="000000"/>
                </a:solidFill>
              </a:rPr>
              <a:t>als</a:t>
            </a:r>
            <a:r>
              <a:rPr sz="1600" dirty="0">
                <a:solidFill>
                  <a:srgbClr val="000000"/>
                </a:solidFill>
              </a:rPr>
              <a:t> </a:t>
            </a:r>
            <a:r>
              <a:rPr sz="1600" dirty="0" err="1">
                <a:solidFill>
                  <a:srgbClr val="000000"/>
                </a:solidFill>
              </a:rPr>
              <a:t>oorpijn</a:t>
            </a:r>
            <a:r>
              <a:rPr sz="1600" dirty="0">
                <a:solidFill>
                  <a:srgbClr val="000000"/>
                </a:solidFill>
              </a:rPr>
              <a:t> </a:t>
            </a:r>
            <a:r>
              <a:rPr sz="1600" dirty="0" err="1">
                <a:solidFill>
                  <a:srgbClr val="000000"/>
                </a:solidFill>
              </a:rPr>
              <a:t>heviger</a:t>
            </a:r>
            <a:r>
              <a:rPr sz="1600" dirty="0">
                <a:solidFill>
                  <a:srgbClr val="000000"/>
                </a:solidFill>
              </a:rPr>
              <a:t> </a:t>
            </a:r>
            <a:r>
              <a:rPr sz="1600" dirty="0" err="1">
                <a:solidFill>
                  <a:srgbClr val="000000"/>
                </a:solidFill>
              </a:rPr>
              <a:t>wordt</a:t>
            </a:r>
            <a:r>
              <a:rPr sz="1600" dirty="0">
                <a:solidFill>
                  <a:srgbClr val="000000"/>
                </a:solidFill>
              </a:rPr>
              <a:t> of kind </a:t>
            </a:r>
            <a:r>
              <a:rPr sz="1600" dirty="0" err="1">
                <a:solidFill>
                  <a:srgbClr val="000000"/>
                </a:solidFill>
              </a:rPr>
              <a:t>zieker</a:t>
            </a:r>
            <a:r>
              <a:rPr sz="1600" dirty="0">
                <a:solidFill>
                  <a:srgbClr val="000000"/>
                </a:solidFill>
              </a:rPr>
              <a:t> </a:t>
            </a:r>
          </a:p>
        </p:txBody>
      </p:sp>
      <p:sp>
        <p:nvSpPr>
          <p:cNvPr id="167" name="Tijdelijke aanduiding voor inhoud 2"/>
          <p:cNvSpPr txBox="1"/>
          <p:nvPr/>
        </p:nvSpPr>
        <p:spPr>
          <a:xfrm>
            <a:off x="679828" y="1219467"/>
            <a:ext cx="6583801" cy="12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numCol="2" spcCol="329189">
            <a:normAutofit/>
          </a:bodyPr>
          <a:lstStyle/>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sz="1600" dirty="0"/>
              <a:t>Triage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sz="1600" dirty="0" err="1">
                <a:solidFill>
                  <a:srgbClr val="000000"/>
                </a:solidFill>
              </a:rPr>
              <a:t>Ernstig</a:t>
            </a:r>
            <a:r>
              <a:rPr sz="1600" dirty="0">
                <a:solidFill>
                  <a:srgbClr val="000000"/>
                </a:solidFill>
              </a:rPr>
              <a:t> </a:t>
            </a:r>
            <a:r>
              <a:rPr sz="1600" dirty="0" err="1">
                <a:solidFill>
                  <a:srgbClr val="000000"/>
                </a:solidFill>
              </a:rPr>
              <a:t>ziek</a:t>
            </a:r>
            <a:r>
              <a:rPr sz="1600"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sz="1600" dirty="0" err="1">
                <a:solidFill>
                  <a:srgbClr val="000000"/>
                </a:solidFill>
              </a:rPr>
              <a:t>Rondom</a:t>
            </a:r>
            <a:r>
              <a:rPr sz="1600" dirty="0">
                <a:solidFill>
                  <a:srgbClr val="000000"/>
                </a:solidFill>
              </a:rPr>
              <a:t> rood/</a:t>
            </a:r>
            <a:r>
              <a:rPr sz="1600" dirty="0" err="1">
                <a:solidFill>
                  <a:srgbClr val="000000"/>
                </a:solidFill>
              </a:rPr>
              <a:t>gezwollen</a:t>
            </a:r>
            <a:r>
              <a:rPr sz="1600" dirty="0">
                <a:solidFill>
                  <a:srgbClr val="000000"/>
                </a:solidFill>
              </a:rPr>
              <a:t>: ne</a:t>
            </a:r>
            <a:r>
              <a:rPr lang="nl-NL" sz="1600" dirty="0">
                <a:solidFill>
                  <a:srgbClr val="000000"/>
                </a:solidFill>
              </a:rPr>
              <a:t>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endParaRPr lang="nl-NL" sz="1600" dirty="0"/>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sz="1600" dirty="0" err="1">
                <a:solidFill>
                  <a:srgbClr val="000000"/>
                </a:solidFill>
              </a:rPr>
              <a:t>Pijn</a:t>
            </a:r>
            <a:r>
              <a:rPr sz="1600" dirty="0">
                <a:solidFill>
                  <a:srgbClr val="000000"/>
                </a:solidFill>
              </a:rPr>
              <a:t> achter </a:t>
            </a:r>
            <a:r>
              <a:rPr sz="1600" dirty="0" err="1">
                <a:solidFill>
                  <a:srgbClr val="000000"/>
                </a:solidFill>
              </a:rPr>
              <a:t>oor</a:t>
            </a:r>
            <a:r>
              <a:rPr sz="1600" dirty="0">
                <a:solidFill>
                  <a:srgbClr val="000000"/>
                </a:solidFill>
              </a:rPr>
              <a:t>: nee</a:t>
            </a:r>
            <a:endParaRPr lang="nl-NL" sz="1600" dirty="0"/>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sz="1600" dirty="0" err="1">
                <a:solidFill>
                  <a:srgbClr val="000000"/>
                </a:solidFill>
              </a:rPr>
              <a:t>Staat</a:t>
            </a:r>
            <a:r>
              <a:rPr sz="1600" dirty="0">
                <a:solidFill>
                  <a:srgbClr val="000000"/>
                </a:solidFill>
              </a:rPr>
              <a:t> </a:t>
            </a:r>
            <a:r>
              <a:rPr sz="1600" dirty="0" err="1">
                <a:solidFill>
                  <a:srgbClr val="000000"/>
                </a:solidFill>
              </a:rPr>
              <a:t>oor</a:t>
            </a:r>
            <a:r>
              <a:rPr sz="1600" dirty="0">
                <a:solidFill>
                  <a:srgbClr val="000000"/>
                </a:solidFill>
              </a:rPr>
              <a:t> </a:t>
            </a:r>
            <a:r>
              <a:rPr sz="1600" dirty="0" err="1">
                <a:solidFill>
                  <a:srgbClr val="000000"/>
                </a:solidFill>
              </a:rPr>
              <a:t>af</a:t>
            </a:r>
            <a:r>
              <a:rPr sz="1600"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sz="1600" dirty="0" err="1">
                <a:solidFill>
                  <a:srgbClr val="000000"/>
                </a:solidFill>
              </a:rPr>
              <a:t>Doofheid</a:t>
            </a:r>
            <a:r>
              <a:rPr sz="1600" dirty="0">
                <a:solidFill>
                  <a:srgbClr val="000000"/>
                </a:solidFill>
              </a:rPr>
              <a:t>: Nee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itel 1"/>
          <p:cNvSpPr txBox="1">
            <a:spLocks noGrp="1"/>
          </p:cNvSpPr>
          <p:nvPr>
            <p:ph type="title" idx="4294967295"/>
          </p:nvPr>
        </p:nvSpPr>
        <p:spPr>
          <a:xfrm>
            <a:off x="663574" y="484187"/>
            <a:ext cx="7869240" cy="857251"/>
          </a:xfrm>
          <a:prstGeom prst="rect">
            <a:avLst/>
          </a:prstGeom>
        </p:spPr>
        <p:txBody>
          <a:bodyPr anchor="t">
            <a:normAutofit fontScale="90000"/>
          </a:bodyPr>
          <a:lstStyle/>
          <a:p>
            <a:r>
              <a:rPr sz="2000" dirty="0"/>
              <a:t>Casus 3</a:t>
            </a:r>
            <a:br>
              <a:rPr lang="nl-NL" sz="2000" dirty="0"/>
            </a:br>
            <a:r>
              <a:rPr lang="nl-NL" sz="2000" dirty="0">
                <a:solidFill>
                  <a:srgbClr val="7030A0"/>
                </a:solidFill>
              </a:rPr>
              <a:t>Vrouw, 32 </a:t>
            </a:r>
            <a:r>
              <a:rPr lang="nl-NL" sz="2000" dirty="0" err="1">
                <a:solidFill>
                  <a:srgbClr val="7030A0"/>
                </a:solidFill>
              </a:rPr>
              <a:t>jr</a:t>
            </a:r>
            <a:r>
              <a:rPr lang="nl-NL" sz="2000" dirty="0">
                <a:solidFill>
                  <a:srgbClr val="7030A0"/>
                </a:solidFill>
              </a:rPr>
              <a:t>, U5 - Ingangsklacht: diarree, zondagavond</a:t>
            </a:r>
            <a:br>
              <a:rPr lang="nl-NL" dirty="0"/>
            </a:br>
            <a:endParaRPr dirty="0"/>
          </a:p>
        </p:txBody>
      </p:sp>
      <p:sp>
        <p:nvSpPr>
          <p:cNvPr id="172"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25</a:t>
            </a:fld>
            <a:endParaRPr/>
          </a:p>
        </p:txBody>
      </p:sp>
      <p:sp>
        <p:nvSpPr>
          <p:cNvPr id="173" name="Tijdelijke aanduiding voor inhoud 2"/>
          <p:cNvSpPr txBox="1">
            <a:spLocks noGrp="1"/>
          </p:cNvSpPr>
          <p:nvPr>
            <p:ph type="body" sz="half" idx="4294967295"/>
          </p:nvPr>
        </p:nvSpPr>
        <p:spPr>
          <a:xfrm>
            <a:off x="681674" y="2699860"/>
            <a:ext cx="7653339" cy="1980348"/>
          </a:xfrm>
          <a:prstGeom prst="rect">
            <a:avLst/>
          </a:prstGeom>
        </p:spPr>
        <p:txBody>
          <a:bodyPr>
            <a:normAutofit/>
          </a:bodyPr>
          <a:lstStyle/>
          <a:p>
            <a:pPr marL="0" indent="0">
              <a:spcBef>
                <a:spcPts val="300"/>
              </a:spcBef>
              <a:buSzTx/>
              <a:buNone/>
              <a:defRPr sz="1600">
                <a:latin typeface="Trebuchet MS Standaard"/>
                <a:ea typeface="Trebuchet MS Standaard"/>
                <a:cs typeface="Trebuchet MS Standaard"/>
                <a:sym typeface="Trebuchet MS Standaard"/>
              </a:defRPr>
            </a:pPr>
            <a:r>
              <a:rPr lang="nl-NL" dirty="0">
                <a:solidFill>
                  <a:srgbClr val="000000"/>
                </a:solidFill>
              </a:rPr>
              <a:t>S: </a:t>
            </a:r>
            <a:r>
              <a:rPr dirty="0">
                <a:solidFill>
                  <a:srgbClr val="000000"/>
                </a:solidFill>
              </a:rPr>
              <a:t>Vrouw belt </a:t>
            </a:r>
            <a:r>
              <a:rPr dirty="0" err="1">
                <a:solidFill>
                  <a:srgbClr val="000000"/>
                </a:solidFill>
              </a:rPr>
              <a:t>zelf</a:t>
            </a:r>
            <a:r>
              <a:rPr dirty="0">
                <a:solidFill>
                  <a:srgbClr val="000000"/>
                </a:solidFill>
              </a:rPr>
              <a:t>; </a:t>
            </a:r>
            <a:r>
              <a:rPr dirty="0" err="1">
                <a:solidFill>
                  <a:srgbClr val="000000"/>
                </a:solidFill>
              </a:rPr>
              <a:t>sinds</a:t>
            </a:r>
            <a:r>
              <a:rPr dirty="0">
                <a:solidFill>
                  <a:srgbClr val="000000"/>
                </a:solidFill>
              </a:rPr>
              <a:t> </a:t>
            </a:r>
            <a:r>
              <a:rPr dirty="0" err="1">
                <a:solidFill>
                  <a:srgbClr val="000000"/>
                </a:solidFill>
              </a:rPr>
              <a:t>gisteravond</a:t>
            </a:r>
            <a:r>
              <a:rPr dirty="0">
                <a:solidFill>
                  <a:srgbClr val="000000"/>
                </a:solidFill>
              </a:rPr>
              <a:t> </a:t>
            </a:r>
            <a:r>
              <a:rPr dirty="0" err="1">
                <a:solidFill>
                  <a:srgbClr val="000000"/>
                </a:solidFill>
              </a:rPr>
              <a:t>waterdunne</a:t>
            </a:r>
            <a:r>
              <a:rPr dirty="0">
                <a:solidFill>
                  <a:srgbClr val="000000"/>
                </a:solidFill>
              </a:rPr>
              <a:t> </a:t>
            </a:r>
            <a:r>
              <a:rPr dirty="0" err="1">
                <a:solidFill>
                  <a:srgbClr val="000000"/>
                </a:solidFill>
              </a:rPr>
              <a:t>diarree</a:t>
            </a:r>
            <a:r>
              <a:rPr dirty="0">
                <a:solidFill>
                  <a:srgbClr val="000000"/>
                </a:solidFill>
              </a:rPr>
              <a:t> &gt;6x per </a:t>
            </a:r>
            <a:r>
              <a:rPr dirty="0" err="1">
                <a:solidFill>
                  <a:srgbClr val="000000"/>
                </a:solidFill>
              </a:rPr>
              <a:t>dag</a:t>
            </a:r>
            <a:r>
              <a:rPr dirty="0">
                <a:solidFill>
                  <a:srgbClr val="000000"/>
                </a:solidFill>
              </a:rPr>
              <a:t>. </a:t>
            </a:r>
            <a:r>
              <a:rPr dirty="0" err="1">
                <a:solidFill>
                  <a:srgbClr val="000000"/>
                </a:solidFill>
              </a:rPr>
              <a:t>Mogelijk</a:t>
            </a:r>
            <a:r>
              <a:rPr dirty="0">
                <a:solidFill>
                  <a:srgbClr val="000000"/>
                </a:solidFill>
              </a:rPr>
              <a:t> </a:t>
            </a:r>
            <a:r>
              <a:rPr dirty="0" err="1">
                <a:solidFill>
                  <a:srgbClr val="000000"/>
                </a:solidFill>
              </a:rPr>
              <a:t>iets</a:t>
            </a:r>
            <a:r>
              <a:rPr dirty="0">
                <a:solidFill>
                  <a:srgbClr val="000000"/>
                </a:solidFill>
              </a:rPr>
              <a:t> </a:t>
            </a:r>
            <a:r>
              <a:rPr dirty="0" err="1">
                <a:solidFill>
                  <a:srgbClr val="000000"/>
                </a:solidFill>
              </a:rPr>
              <a:t>verkeerds</a:t>
            </a:r>
            <a:r>
              <a:rPr dirty="0">
                <a:solidFill>
                  <a:srgbClr val="000000"/>
                </a:solidFill>
              </a:rPr>
              <a:t> </a:t>
            </a:r>
            <a:r>
              <a:rPr dirty="0" err="1">
                <a:solidFill>
                  <a:srgbClr val="000000"/>
                </a:solidFill>
              </a:rPr>
              <a:t>gegeten</a:t>
            </a:r>
            <a:r>
              <a:rPr dirty="0">
                <a:solidFill>
                  <a:srgbClr val="000000"/>
                </a:solidFill>
              </a:rPr>
              <a:t>, </a:t>
            </a:r>
            <a:r>
              <a:rPr dirty="0" err="1">
                <a:solidFill>
                  <a:srgbClr val="000000"/>
                </a:solidFill>
              </a:rPr>
              <a:t>haar</a:t>
            </a:r>
            <a:r>
              <a:rPr dirty="0">
                <a:solidFill>
                  <a:srgbClr val="000000"/>
                </a:solidFill>
              </a:rPr>
              <a:t> man </a:t>
            </a:r>
            <a:r>
              <a:rPr dirty="0" err="1">
                <a:solidFill>
                  <a:srgbClr val="000000"/>
                </a:solidFill>
              </a:rPr>
              <a:t>heeft</a:t>
            </a:r>
            <a:r>
              <a:rPr dirty="0">
                <a:solidFill>
                  <a:srgbClr val="000000"/>
                </a:solidFill>
              </a:rPr>
              <a:t> </a:t>
            </a:r>
            <a:r>
              <a:rPr dirty="0" err="1">
                <a:solidFill>
                  <a:srgbClr val="000000"/>
                </a:solidFill>
              </a:rPr>
              <a:t>ook</a:t>
            </a:r>
            <a:r>
              <a:rPr dirty="0">
                <a:solidFill>
                  <a:srgbClr val="000000"/>
                </a:solidFill>
              </a:rPr>
              <a:t> </a:t>
            </a:r>
            <a:r>
              <a:rPr dirty="0" err="1">
                <a:solidFill>
                  <a:srgbClr val="000000"/>
                </a:solidFill>
              </a:rPr>
              <a:t>diarree</a:t>
            </a:r>
            <a:r>
              <a:rPr dirty="0">
                <a:solidFill>
                  <a:srgbClr val="000000"/>
                </a:solidFill>
              </a:rPr>
              <a:t>. Op moment van </a:t>
            </a:r>
            <a:r>
              <a:rPr dirty="0" err="1">
                <a:solidFill>
                  <a:srgbClr val="000000"/>
                </a:solidFill>
              </a:rPr>
              <a:t>ontlasting</a:t>
            </a:r>
            <a:r>
              <a:rPr dirty="0">
                <a:solidFill>
                  <a:srgbClr val="000000"/>
                </a:solidFill>
              </a:rPr>
              <a:t> </a:t>
            </a:r>
            <a:r>
              <a:rPr dirty="0" err="1">
                <a:solidFill>
                  <a:srgbClr val="000000"/>
                </a:solidFill>
              </a:rPr>
              <a:t>heeft</a:t>
            </a:r>
            <a:r>
              <a:rPr dirty="0">
                <a:solidFill>
                  <a:srgbClr val="000000"/>
                </a:solidFill>
              </a:rPr>
              <a:t> </a:t>
            </a:r>
            <a:r>
              <a:rPr dirty="0" err="1">
                <a:solidFill>
                  <a:srgbClr val="000000"/>
                </a:solidFill>
              </a:rPr>
              <a:t>zij</a:t>
            </a:r>
            <a:r>
              <a:rPr dirty="0">
                <a:solidFill>
                  <a:srgbClr val="000000"/>
                </a:solidFill>
              </a:rPr>
              <a:t> </a:t>
            </a:r>
            <a:r>
              <a:rPr dirty="0" err="1">
                <a:solidFill>
                  <a:srgbClr val="000000"/>
                </a:solidFill>
              </a:rPr>
              <a:t>buikkrampen</a:t>
            </a:r>
            <a:r>
              <a:rPr dirty="0">
                <a:solidFill>
                  <a:srgbClr val="000000"/>
                </a:solidFill>
              </a:rPr>
              <a:t>, maar </a:t>
            </a:r>
            <a:r>
              <a:rPr dirty="0" err="1">
                <a:solidFill>
                  <a:srgbClr val="000000"/>
                </a:solidFill>
              </a:rPr>
              <a:t>tussendoor</a:t>
            </a:r>
            <a:r>
              <a:rPr dirty="0">
                <a:solidFill>
                  <a:srgbClr val="000000"/>
                </a:solidFill>
              </a:rPr>
              <a:t> </a:t>
            </a:r>
            <a:r>
              <a:rPr dirty="0" err="1">
                <a:solidFill>
                  <a:srgbClr val="000000"/>
                </a:solidFill>
              </a:rPr>
              <a:t>geen</a:t>
            </a:r>
            <a:r>
              <a:rPr dirty="0">
                <a:solidFill>
                  <a:srgbClr val="000000"/>
                </a:solidFill>
              </a:rPr>
              <a:t> </a:t>
            </a:r>
            <a:r>
              <a:rPr dirty="0" err="1">
                <a:solidFill>
                  <a:srgbClr val="000000"/>
                </a:solidFill>
              </a:rPr>
              <a:t>klachten</a:t>
            </a:r>
            <a:r>
              <a:rPr dirty="0">
                <a:solidFill>
                  <a:srgbClr val="000000"/>
                </a:solidFill>
              </a:rPr>
              <a:t>. </a:t>
            </a:r>
            <a:r>
              <a:rPr dirty="0" err="1">
                <a:solidFill>
                  <a:srgbClr val="000000"/>
                </a:solidFill>
              </a:rPr>
              <a:t>Geen</a:t>
            </a:r>
            <a:r>
              <a:rPr dirty="0">
                <a:solidFill>
                  <a:srgbClr val="000000"/>
                </a:solidFill>
              </a:rPr>
              <a:t> </a:t>
            </a:r>
            <a:r>
              <a:rPr dirty="0" err="1">
                <a:solidFill>
                  <a:srgbClr val="000000"/>
                </a:solidFill>
              </a:rPr>
              <a:t>braken</a:t>
            </a:r>
            <a:r>
              <a:rPr dirty="0">
                <a:solidFill>
                  <a:srgbClr val="000000"/>
                </a:solidFill>
              </a:rPr>
              <a:t>, </a:t>
            </a:r>
            <a:r>
              <a:rPr dirty="0" err="1">
                <a:solidFill>
                  <a:srgbClr val="000000"/>
                </a:solidFill>
              </a:rPr>
              <a:t>geen</a:t>
            </a:r>
            <a:r>
              <a:rPr dirty="0">
                <a:solidFill>
                  <a:srgbClr val="000000"/>
                </a:solidFill>
              </a:rPr>
              <a:t> </a:t>
            </a:r>
            <a:r>
              <a:rPr dirty="0" err="1">
                <a:solidFill>
                  <a:srgbClr val="000000"/>
                </a:solidFill>
              </a:rPr>
              <a:t>koorts</a:t>
            </a:r>
            <a:r>
              <a:rPr dirty="0">
                <a:solidFill>
                  <a:srgbClr val="000000"/>
                </a:solidFill>
              </a:rPr>
              <a:t>, </a:t>
            </a:r>
            <a:r>
              <a:rPr dirty="0" err="1">
                <a:solidFill>
                  <a:srgbClr val="000000"/>
                </a:solidFill>
              </a:rPr>
              <a:t>geen</a:t>
            </a:r>
            <a:r>
              <a:rPr dirty="0">
                <a:solidFill>
                  <a:srgbClr val="000000"/>
                </a:solidFill>
              </a:rPr>
              <a:t> </a:t>
            </a:r>
            <a:r>
              <a:rPr dirty="0" err="1">
                <a:solidFill>
                  <a:srgbClr val="000000"/>
                </a:solidFill>
              </a:rPr>
              <a:t>plasklachten</a:t>
            </a:r>
            <a:r>
              <a:rPr dirty="0">
                <a:solidFill>
                  <a:srgbClr val="000000"/>
                </a:solidFill>
              </a:rPr>
              <a:t>. </a:t>
            </a:r>
            <a:r>
              <a:rPr dirty="0" err="1">
                <a:solidFill>
                  <a:srgbClr val="000000"/>
                </a:solidFill>
              </a:rPr>
              <a:t>Drinken</a:t>
            </a:r>
            <a:r>
              <a:rPr dirty="0">
                <a:solidFill>
                  <a:srgbClr val="000000"/>
                </a:solidFill>
              </a:rPr>
              <a:t> </a:t>
            </a:r>
            <a:r>
              <a:rPr dirty="0" err="1">
                <a:solidFill>
                  <a:srgbClr val="000000"/>
                </a:solidFill>
              </a:rPr>
              <a:t>en</a:t>
            </a:r>
            <a:r>
              <a:rPr dirty="0">
                <a:solidFill>
                  <a:srgbClr val="000000"/>
                </a:solidFill>
              </a:rPr>
              <a:t> eten </a:t>
            </a:r>
            <a:r>
              <a:rPr dirty="0" err="1">
                <a:solidFill>
                  <a:srgbClr val="000000"/>
                </a:solidFill>
              </a:rPr>
              <a:t>gaat</a:t>
            </a:r>
            <a:r>
              <a:rPr dirty="0">
                <a:solidFill>
                  <a:srgbClr val="000000"/>
                </a:solidFill>
              </a:rPr>
              <a:t> </a:t>
            </a:r>
            <a:r>
              <a:rPr dirty="0" err="1">
                <a:solidFill>
                  <a:srgbClr val="000000"/>
                </a:solidFill>
              </a:rPr>
              <a:t>verder</a:t>
            </a:r>
            <a:r>
              <a:rPr dirty="0">
                <a:solidFill>
                  <a:srgbClr val="000000"/>
                </a:solidFill>
              </a:rPr>
              <a:t> </a:t>
            </a:r>
            <a:r>
              <a:rPr dirty="0" err="1">
                <a:solidFill>
                  <a:srgbClr val="000000"/>
                </a:solidFill>
              </a:rPr>
              <a:t>goed</a:t>
            </a:r>
            <a:r>
              <a:rPr dirty="0">
                <a:solidFill>
                  <a:srgbClr val="000000"/>
                </a:solidFill>
              </a:rPr>
              <a:t>. Is 22 </a:t>
            </a:r>
            <a:r>
              <a:rPr dirty="0" err="1">
                <a:solidFill>
                  <a:srgbClr val="000000"/>
                </a:solidFill>
              </a:rPr>
              <a:t>weken</a:t>
            </a:r>
            <a:r>
              <a:rPr dirty="0">
                <a:solidFill>
                  <a:srgbClr val="000000"/>
                </a:solidFill>
              </a:rPr>
              <a:t> </a:t>
            </a:r>
            <a:r>
              <a:rPr dirty="0" err="1">
                <a:solidFill>
                  <a:srgbClr val="000000"/>
                </a:solidFill>
              </a:rPr>
              <a:t>zwanger</a:t>
            </a:r>
            <a:r>
              <a:rPr dirty="0">
                <a:solidFill>
                  <a:srgbClr val="000000"/>
                </a:solidFill>
              </a:rPr>
              <a:t>.</a:t>
            </a:r>
          </a:p>
          <a:p>
            <a:pPr marL="0" indent="0">
              <a:spcBef>
                <a:spcPts val="300"/>
              </a:spcBef>
              <a:buSzTx/>
              <a:buNone/>
              <a:defRPr sz="1600">
                <a:latin typeface="Trebuchet MS Standaard"/>
                <a:ea typeface="Trebuchet MS Standaard"/>
                <a:cs typeface="Trebuchet MS Standaard"/>
                <a:sym typeface="Trebuchet MS Standaard"/>
              </a:defRPr>
            </a:pPr>
            <a:r>
              <a:rPr dirty="0" err="1">
                <a:solidFill>
                  <a:srgbClr val="000000"/>
                </a:solidFill>
              </a:rPr>
              <a:t>Hulpvraag</a:t>
            </a:r>
            <a:r>
              <a:rPr dirty="0">
                <a:solidFill>
                  <a:srgbClr val="000000"/>
                </a:solidFill>
              </a:rPr>
              <a:t>: Kan het </a:t>
            </a:r>
            <a:r>
              <a:rPr dirty="0" err="1">
                <a:solidFill>
                  <a:srgbClr val="000000"/>
                </a:solidFill>
              </a:rPr>
              <a:t>kwaad</a:t>
            </a:r>
            <a:r>
              <a:rPr dirty="0">
                <a:solidFill>
                  <a:srgbClr val="000000"/>
                </a:solidFill>
              </a:rPr>
              <a:t> met </a:t>
            </a:r>
            <a:r>
              <a:rPr dirty="0" err="1">
                <a:solidFill>
                  <a:srgbClr val="000000"/>
                </a:solidFill>
              </a:rPr>
              <a:t>mijn</a:t>
            </a:r>
            <a:r>
              <a:rPr dirty="0">
                <a:solidFill>
                  <a:srgbClr val="000000"/>
                </a:solidFill>
              </a:rPr>
              <a:t> </a:t>
            </a:r>
            <a:r>
              <a:rPr dirty="0" err="1">
                <a:solidFill>
                  <a:srgbClr val="000000"/>
                </a:solidFill>
              </a:rPr>
              <a:t>zwangerschap</a:t>
            </a:r>
            <a:r>
              <a:rPr dirty="0">
                <a:solidFill>
                  <a:srgbClr val="000000"/>
                </a:solidFill>
              </a:rPr>
              <a:t>?</a:t>
            </a:r>
          </a:p>
          <a:p>
            <a:pPr marL="0" indent="0">
              <a:spcBef>
                <a:spcPts val="300"/>
              </a:spcBef>
              <a:buSzTx/>
              <a:buNone/>
              <a:defRPr sz="1600">
                <a:latin typeface="Trebuchet MS Standaard"/>
                <a:ea typeface="Trebuchet MS Standaard"/>
                <a:cs typeface="Trebuchet MS Standaard"/>
                <a:sym typeface="Trebuchet MS Standaard"/>
              </a:defRPr>
            </a:pPr>
            <a:r>
              <a:rPr lang="nl-NL" dirty="0">
                <a:solidFill>
                  <a:srgbClr val="000000"/>
                </a:solidFill>
              </a:rPr>
              <a:t>P: </a:t>
            </a:r>
            <a:r>
              <a:rPr dirty="0" err="1">
                <a:solidFill>
                  <a:srgbClr val="000000"/>
                </a:solidFill>
              </a:rPr>
              <a:t>Advies</a:t>
            </a:r>
            <a:r>
              <a:rPr dirty="0">
                <a:solidFill>
                  <a:srgbClr val="000000"/>
                </a:solidFill>
              </a:rPr>
              <a:t>: </a:t>
            </a:r>
            <a:r>
              <a:rPr dirty="0" err="1">
                <a:solidFill>
                  <a:srgbClr val="000000"/>
                </a:solidFill>
              </a:rPr>
              <a:t>goed</a:t>
            </a:r>
            <a:r>
              <a:rPr dirty="0">
                <a:solidFill>
                  <a:srgbClr val="000000"/>
                </a:solidFill>
              </a:rPr>
              <a:t> </a:t>
            </a:r>
            <a:r>
              <a:rPr dirty="0" err="1">
                <a:solidFill>
                  <a:srgbClr val="000000"/>
                </a:solidFill>
              </a:rPr>
              <a:t>drinken</a:t>
            </a:r>
            <a:r>
              <a:rPr dirty="0">
                <a:solidFill>
                  <a:srgbClr val="000000"/>
                </a:solidFill>
              </a:rPr>
              <a:t>, contact </a:t>
            </a:r>
            <a:r>
              <a:rPr dirty="0" err="1">
                <a:solidFill>
                  <a:srgbClr val="000000"/>
                </a:solidFill>
              </a:rPr>
              <a:t>als</a:t>
            </a:r>
            <a:r>
              <a:rPr dirty="0">
                <a:solidFill>
                  <a:srgbClr val="000000"/>
                </a:solidFill>
              </a:rPr>
              <a:t> </a:t>
            </a:r>
            <a:r>
              <a:rPr dirty="0" err="1">
                <a:solidFill>
                  <a:srgbClr val="000000"/>
                </a:solidFill>
              </a:rPr>
              <a:t>tekenen</a:t>
            </a:r>
            <a:r>
              <a:rPr dirty="0">
                <a:solidFill>
                  <a:srgbClr val="000000"/>
                </a:solidFill>
              </a:rPr>
              <a:t> van </a:t>
            </a:r>
            <a:r>
              <a:rPr dirty="0" err="1">
                <a:solidFill>
                  <a:srgbClr val="000000"/>
                </a:solidFill>
              </a:rPr>
              <a:t>uitdroging</a:t>
            </a:r>
            <a:r>
              <a:rPr dirty="0">
                <a:solidFill>
                  <a:srgbClr val="000000"/>
                </a:solidFill>
              </a:rPr>
              <a:t> of suf.</a:t>
            </a:r>
          </a:p>
        </p:txBody>
      </p:sp>
      <p:sp>
        <p:nvSpPr>
          <p:cNvPr id="174" name="Tijdelijke aanduiding voor inhoud 2"/>
          <p:cNvSpPr txBox="1"/>
          <p:nvPr/>
        </p:nvSpPr>
        <p:spPr>
          <a:xfrm>
            <a:off x="687688" y="1222407"/>
            <a:ext cx="6583800" cy="1343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numCol="2" spcCol="329189">
            <a:normAutofit/>
          </a:bodyPr>
          <a:lstStyle/>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a:t>Triage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Bloed</a:t>
            </a:r>
            <a:r>
              <a:rPr dirty="0">
                <a:solidFill>
                  <a:srgbClr val="000000"/>
                </a:solidFill>
              </a:rPr>
              <a:t> in </a:t>
            </a:r>
            <a:r>
              <a:rPr dirty="0" err="1">
                <a:solidFill>
                  <a:srgbClr val="000000"/>
                </a:solidFill>
              </a:rPr>
              <a:t>ontlasting</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Overgeven</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Tekenen</a:t>
            </a:r>
            <a:r>
              <a:rPr dirty="0">
                <a:solidFill>
                  <a:srgbClr val="000000"/>
                </a:solidFill>
              </a:rPr>
              <a:t> </a:t>
            </a:r>
            <a:r>
              <a:rPr dirty="0" err="1">
                <a:solidFill>
                  <a:srgbClr val="000000"/>
                </a:solidFill>
              </a:rPr>
              <a:t>uidroging</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Ernstig</a:t>
            </a:r>
            <a:r>
              <a:rPr dirty="0">
                <a:solidFill>
                  <a:srgbClr val="000000"/>
                </a:solidFill>
              </a:rPr>
              <a:t> </a:t>
            </a:r>
            <a:r>
              <a:rPr dirty="0" err="1">
                <a:solidFill>
                  <a:srgbClr val="000000"/>
                </a:solidFill>
              </a:rPr>
              <a:t>ziek</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Koorts</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Chronische</a:t>
            </a:r>
            <a:r>
              <a:rPr dirty="0">
                <a:solidFill>
                  <a:srgbClr val="000000"/>
                </a:solidFill>
              </a:rPr>
              <a:t> </a:t>
            </a:r>
            <a:r>
              <a:rPr dirty="0" err="1">
                <a:solidFill>
                  <a:srgbClr val="000000"/>
                </a:solidFill>
              </a:rPr>
              <a:t>ziekte</a:t>
            </a:r>
            <a:r>
              <a:rPr dirty="0">
                <a:solidFill>
                  <a:srgbClr val="000000"/>
                </a:solidFill>
              </a:rPr>
              <a:t>/ </a:t>
            </a:r>
            <a:r>
              <a:rPr dirty="0" err="1">
                <a:solidFill>
                  <a:srgbClr val="000000"/>
                </a:solidFill>
              </a:rPr>
              <a:t>zwanger</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a:solidFill>
                  <a:srgbClr val="000000"/>
                </a:solidFill>
              </a:rPr>
              <a:t>&gt; 3 </a:t>
            </a:r>
            <a:r>
              <a:rPr dirty="0" err="1">
                <a:solidFill>
                  <a:srgbClr val="000000"/>
                </a:solidFill>
              </a:rPr>
              <a:t>dgn</a:t>
            </a:r>
            <a:r>
              <a:rPr dirty="0">
                <a:solidFill>
                  <a:srgbClr val="000000"/>
                </a:solidFill>
              </a:rPr>
              <a:t> </a:t>
            </a:r>
            <a:r>
              <a:rPr dirty="0" err="1">
                <a:solidFill>
                  <a:srgbClr val="000000"/>
                </a:solidFill>
              </a:rPr>
              <a:t>diarree</a:t>
            </a:r>
            <a:r>
              <a:rPr dirty="0">
                <a:solidFill>
                  <a:srgbClr val="000000"/>
                </a:solidFill>
              </a:rPr>
              <a:t>: Nee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itel 1"/>
          <p:cNvSpPr txBox="1">
            <a:spLocks noGrp="1"/>
          </p:cNvSpPr>
          <p:nvPr>
            <p:ph type="title" idx="4294967295"/>
          </p:nvPr>
        </p:nvSpPr>
        <p:spPr>
          <a:xfrm>
            <a:off x="663574" y="484187"/>
            <a:ext cx="7869240" cy="857251"/>
          </a:xfrm>
          <a:prstGeom prst="rect">
            <a:avLst/>
          </a:prstGeom>
        </p:spPr>
        <p:txBody>
          <a:bodyPr anchor="t">
            <a:normAutofit fontScale="90000"/>
          </a:bodyPr>
          <a:lstStyle/>
          <a:p>
            <a:r>
              <a:rPr sz="2000" dirty="0"/>
              <a:t>Casus 4</a:t>
            </a:r>
            <a:br>
              <a:rPr lang="nl-NL" sz="2000" dirty="0"/>
            </a:br>
            <a:r>
              <a:rPr lang="nl-NL" sz="2000" dirty="0">
                <a:solidFill>
                  <a:srgbClr val="7030A0"/>
                </a:solidFill>
              </a:rPr>
              <a:t>Vrouw, 71 </a:t>
            </a:r>
            <a:r>
              <a:rPr lang="nl-NL" sz="2000" dirty="0" err="1">
                <a:solidFill>
                  <a:srgbClr val="7030A0"/>
                </a:solidFill>
              </a:rPr>
              <a:t>jr</a:t>
            </a:r>
            <a:r>
              <a:rPr lang="nl-NL" sz="2000" dirty="0">
                <a:solidFill>
                  <a:srgbClr val="7030A0"/>
                </a:solidFill>
              </a:rPr>
              <a:t>, U5 - Ingangsklacht: duizelig, zaterdagmorgen</a:t>
            </a:r>
            <a:br>
              <a:rPr lang="nl-NL" dirty="0"/>
            </a:br>
            <a:endParaRPr dirty="0"/>
          </a:p>
        </p:txBody>
      </p:sp>
      <p:sp>
        <p:nvSpPr>
          <p:cNvPr id="179"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26</a:t>
            </a:fld>
            <a:endParaRPr/>
          </a:p>
        </p:txBody>
      </p:sp>
      <p:sp>
        <p:nvSpPr>
          <p:cNvPr id="180" name="Tijdelijke aanduiding voor inhoud 2"/>
          <p:cNvSpPr txBox="1">
            <a:spLocks noGrp="1"/>
          </p:cNvSpPr>
          <p:nvPr>
            <p:ph type="body" idx="4294967295"/>
          </p:nvPr>
        </p:nvSpPr>
        <p:spPr>
          <a:xfrm>
            <a:off x="682309" y="2436500"/>
            <a:ext cx="7653340" cy="2572684"/>
          </a:xfrm>
          <a:prstGeom prst="rect">
            <a:avLst/>
          </a:prstGeom>
        </p:spPr>
        <p:txBody>
          <a:bodyPr>
            <a:normAutofit/>
          </a:bodyPr>
          <a:lstStyle/>
          <a:p>
            <a:pPr marL="0" indent="0">
              <a:spcBef>
                <a:spcPts val="300"/>
              </a:spcBef>
              <a:buSzTx/>
              <a:buNone/>
              <a:defRPr sz="1600">
                <a:latin typeface="Trebuchet MS Standaard"/>
                <a:ea typeface="Trebuchet MS Standaard"/>
                <a:cs typeface="Trebuchet MS Standaard"/>
                <a:sym typeface="Trebuchet MS Standaard"/>
              </a:defRPr>
            </a:pPr>
            <a:r>
              <a:rPr lang="nl-NL" dirty="0">
                <a:solidFill>
                  <a:srgbClr val="000000"/>
                </a:solidFill>
              </a:rPr>
              <a:t>S: </a:t>
            </a:r>
            <a:r>
              <a:rPr dirty="0">
                <a:solidFill>
                  <a:srgbClr val="000000"/>
                </a:solidFill>
              </a:rPr>
              <a:t>Vrouw belt </a:t>
            </a:r>
            <a:r>
              <a:rPr dirty="0" err="1">
                <a:solidFill>
                  <a:srgbClr val="000000"/>
                </a:solidFill>
              </a:rPr>
              <a:t>zelf</a:t>
            </a:r>
            <a:r>
              <a:rPr dirty="0">
                <a:solidFill>
                  <a:srgbClr val="000000"/>
                </a:solidFill>
              </a:rPr>
              <a:t>; </a:t>
            </a:r>
            <a:r>
              <a:rPr dirty="0" err="1">
                <a:solidFill>
                  <a:srgbClr val="000000"/>
                </a:solidFill>
              </a:rPr>
              <a:t>sinds</a:t>
            </a:r>
            <a:r>
              <a:rPr dirty="0">
                <a:solidFill>
                  <a:srgbClr val="000000"/>
                </a:solidFill>
              </a:rPr>
              <a:t> </a:t>
            </a:r>
            <a:r>
              <a:rPr dirty="0" err="1">
                <a:solidFill>
                  <a:srgbClr val="000000"/>
                </a:solidFill>
              </a:rPr>
              <a:t>opstaan</a:t>
            </a:r>
            <a:r>
              <a:rPr dirty="0">
                <a:solidFill>
                  <a:srgbClr val="000000"/>
                </a:solidFill>
              </a:rPr>
              <a:t> </a:t>
            </a:r>
            <a:r>
              <a:rPr dirty="0" err="1">
                <a:solidFill>
                  <a:srgbClr val="000000"/>
                </a:solidFill>
              </a:rPr>
              <a:t>klachten</a:t>
            </a:r>
            <a:r>
              <a:rPr dirty="0">
                <a:solidFill>
                  <a:srgbClr val="000000"/>
                </a:solidFill>
              </a:rPr>
              <a:t> van </a:t>
            </a:r>
            <a:r>
              <a:rPr dirty="0" err="1">
                <a:solidFill>
                  <a:srgbClr val="000000"/>
                </a:solidFill>
              </a:rPr>
              <a:t>duizeligheid</a:t>
            </a:r>
            <a:r>
              <a:rPr dirty="0">
                <a:solidFill>
                  <a:srgbClr val="000000"/>
                </a:solidFill>
              </a:rPr>
              <a:t>. </a:t>
            </a:r>
            <a:r>
              <a:rPr dirty="0" err="1">
                <a:solidFill>
                  <a:srgbClr val="000000"/>
                </a:solidFill>
              </a:rPr>
              <a:t>Wordt</a:t>
            </a:r>
            <a:r>
              <a:rPr dirty="0">
                <a:solidFill>
                  <a:srgbClr val="000000"/>
                </a:solidFill>
              </a:rPr>
              <a:t> </a:t>
            </a:r>
            <a:r>
              <a:rPr dirty="0" err="1">
                <a:solidFill>
                  <a:srgbClr val="000000"/>
                </a:solidFill>
              </a:rPr>
              <a:t>misselijk</a:t>
            </a:r>
            <a:r>
              <a:rPr dirty="0">
                <a:solidFill>
                  <a:srgbClr val="000000"/>
                </a:solidFill>
              </a:rPr>
              <a:t> </a:t>
            </a:r>
            <a:r>
              <a:rPr dirty="0" err="1">
                <a:solidFill>
                  <a:srgbClr val="000000"/>
                </a:solidFill>
              </a:rPr>
              <a:t>als</a:t>
            </a:r>
            <a:r>
              <a:rPr dirty="0">
                <a:solidFill>
                  <a:srgbClr val="000000"/>
                </a:solidFill>
              </a:rPr>
              <a:t> </a:t>
            </a:r>
            <a:r>
              <a:rPr dirty="0" err="1">
                <a:solidFill>
                  <a:srgbClr val="000000"/>
                </a:solidFill>
              </a:rPr>
              <a:t>zij</a:t>
            </a:r>
            <a:r>
              <a:rPr dirty="0">
                <a:solidFill>
                  <a:srgbClr val="000000"/>
                </a:solidFill>
              </a:rPr>
              <a:t> </a:t>
            </a:r>
            <a:r>
              <a:rPr dirty="0" err="1">
                <a:solidFill>
                  <a:srgbClr val="000000"/>
                </a:solidFill>
              </a:rPr>
              <a:t>zich</a:t>
            </a:r>
            <a:r>
              <a:rPr dirty="0">
                <a:solidFill>
                  <a:srgbClr val="000000"/>
                </a:solidFill>
              </a:rPr>
              <a:t> </a:t>
            </a:r>
            <a:r>
              <a:rPr dirty="0" err="1">
                <a:solidFill>
                  <a:srgbClr val="000000"/>
                </a:solidFill>
              </a:rPr>
              <a:t>beweegt</a:t>
            </a:r>
            <a:r>
              <a:rPr dirty="0">
                <a:solidFill>
                  <a:srgbClr val="000000"/>
                </a:solidFill>
              </a:rPr>
              <a:t>. Bang om </a:t>
            </a:r>
            <a:r>
              <a:rPr dirty="0" err="1">
                <a:solidFill>
                  <a:srgbClr val="000000"/>
                </a:solidFill>
              </a:rPr>
              <a:t>te</a:t>
            </a:r>
            <a:r>
              <a:rPr dirty="0">
                <a:solidFill>
                  <a:srgbClr val="000000"/>
                </a:solidFill>
              </a:rPr>
              <a:t> </a:t>
            </a:r>
            <a:r>
              <a:rPr dirty="0" err="1">
                <a:solidFill>
                  <a:srgbClr val="000000"/>
                </a:solidFill>
              </a:rPr>
              <a:t>vallen</a:t>
            </a:r>
            <a:r>
              <a:rPr dirty="0">
                <a:solidFill>
                  <a:srgbClr val="000000"/>
                </a:solidFill>
              </a:rPr>
              <a:t>. </a:t>
            </a:r>
            <a:r>
              <a:rPr dirty="0" err="1">
                <a:solidFill>
                  <a:srgbClr val="000000"/>
                </a:solidFill>
              </a:rPr>
              <a:t>Als</a:t>
            </a:r>
            <a:r>
              <a:rPr dirty="0">
                <a:solidFill>
                  <a:srgbClr val="000000"/>
                </a:solidFill>
              </a:rPr>
              <a:t> </a:t>
            </a:r>
            <a:r>
              <a:rPr dirty="0" err="1">
                <a:solidFill>
                  <a:srgbClr val="000000"/>
                </a:solidFill>
              </a:rPr>
              <a:t>zij</a:t>
            </a:r>
            <a:r>
              <a:rPr dirty="0">
                <a:solidFill>
                  <a:srgbClr val="000000"/>
                </a:solidFill>
              </a:rPr>
              <a:t> </a:t>
            </a:r>
            <a:r>
              <a:rPr dirty="0" err="1">
                <a:solidFill>
                  <a:srgbClr val="000000"/>
                </a:solidFill>
              </a:rPr>
              <a:t>zich</a:t>
            </a:r>
            <a:r>
              <a:rPr dirty="0">
                <a:solidFill>
                  <a:srgbClr val="000000"/>
                </a:solidFill>
              </a:rPr>
              <a:t> </a:t>
            </a:r>
            <a:r>
              <a:rPr dirty="0" err="1">
                <a:solidFill>
                  <a:srgbClr val="000000"/>
                </a:solidFill>
              </a:rPr>
              <a:t>stil</a:t>
            </a:r>
            <a:r>
              <a:rPr dirty="0">
                <a:solidFill>
                  <a:srgbClr val="000000"/>
                </a:solidFill>
              </a:rPr>
              <a:t> </a:t>
            </a:r>
            <a:r>
              <a:rPr dirty="0" err="1">
                <a:solidFill>
                  <a:srgbClr val="000000"/>
                </a:solidFill>
              </a:rPr>
              <a:t>houdt</a:t>
            </a:r>
            <a:r>
              <a:rPr dirty="0">
                <a:solidFill>
                  <a:srgbClr val="000000"/>
                </a:solidFill>
              </a:rPr>
              <a:t> dan </a:t>
            </a:r>
            <a:r>
              <a:rPr dirty="0" err="1">
                <a:solidFill>
                  <a:srgbClr val="000000"/>
                </a:solidFill>
              </a:rPr>
              <a:t>gaat</a:t>
            </a:r>
            <a:r>
              <a:rPr dirty="0">
                <a:solidFill>
                  <a:srgbClr val="000000"/>
                </a:solidFill>
              </a:rPr>
              <a:t> het </a:t>
            </a:r>
            <a:r>
              <a:rPr dirty="0" err="1">
                <a:solidFill>
                  <a:srgbClr val="000000"/>
                </a:solidFill>
              </a:rPr>
              <a:t>wel</a:t>
            </a:r>
            <a:r>
              <a:rPr dirty="0">
                <a:solidFill>
                  <a:srgbClr val="000000"/>
                </a:solidFill>
              </a:rPr>
              <a:t>. </a:t>
            </a:r>
            <a:r>
              <a:rPr dirty="0" err="1">
                <a:solidFill>
                  <a:srgbClr val="000000"/>
                </a:solidFill>
              </a:rPr>
              <a:t>Geen</a:t>
            </a:r>
            <a:r>
              <a:rPr dirty="0">
                <a:solidFill>
                  <a:srgbClr val="000000"/>
                </a:solidFill>
              </a:rPr>
              <a:t> </a:t>
            </a:r>
            <a:r>
              <a:rPr dirty="0" err="1">
                <a:solidFill>
                  <a:srgbClr val="000000"/>
                </a:solidFill>
              </a:rPr>
              <a:t>pijn</a:t>
            </a:r>
            <a:r>
              <a:rPr dirty="0">
                <a:solidFill>
                  <a:srgbClr val="000000"/>
                </a:solidFill>
              </a:rPr>
              <a:t>, </a:t>
            </a:r>
            <a:r>
              <a:rPr dirty="0" err="1">
                <a:solidFill>
                  <a:srgbClr val="000000"/>
                </a:solidFill>
              </a:rPr>
              <a:t>niet</a:t>
            </a:r>
            <a:r>
              <a:rPr dirty="0">
                <a:solidFill>
                  <a:srgbClr val="000000"/>
                </a:solidFill>
              </a:rPr>
              <a:t> </a:t>
            </a:r>
            <a:r>
              <a:rPr dirty="0" err="1">
                <a:solidFill>
                  <a:srgbClr val="000000"/>
                </a:solidFill>
              </a:rPr>
              <a:t>overgeven</a:t>
            </a:r>
            <a:r>
              <a:rPr dirty="0">
                <a:solidFill>
                  <a:srgbClr val="000000"/>
                </a:solidFill>
              </a:rPr>
              <a:t>, </a:t>
            </a:r>
            <a:r>
              <a:rPr dirty="0" err="1">
                <a:solidFill>
                  <a:srgbClr val="000000"/>
                </a:solidFill>
              </a:rPr>
              <a:t>geen</a:t>
            </a:r>
            <a:r>
              <a:rPr dirty="0">
                <a:solidFill>
                  <a:srgbClr val="000000"/>
                </a:solidFill>
              </a:rPr>
              <a:t> trauma </a:t>
            </a:r>
            <a:r>
              <a:rPr dirty="0" err="1">
                <a:solidFill>
                  <a:srgbClr val="000000"/>
                </a:solidFill>
              </a:rPr>
              <a:t>gehad</a:t>
            </a:r>
            <a:r>
              <a:rPr dirty="0">
                <a:solidFill>
                  <a:srgbClr val="000000"/>
                </a:solidFill>
              </a:rPr>
              <a:t>, </a:t>
            </a:r>
            <a:r>
              <a:rPr dirty="0" err="1">
                <a:solidFill>
                  <a:srgbClr val="000000"/>
                </a:solidFill>
              </a:rPr>
              <a:t>geen</a:t>
            </a:r>
            <a:r>
              <a:rPr dirty="0">
                <a:solidFill>
                  <a:srgbClr val="000000"/>
                </a:solidFill>
              </a:rPr>
              <a:t> </a:t>
            </a:r>
            <a:r>
              <a:rPr dirty="0" err="1">
                <a:solidFill>
                  <a:srgbClr val="000000"/>
                </a:solidFill>
              </a:rPr>
              <a:t>hartkloppingen</a:t>
            </a:r>
            <a:r>
              <a:rPr dirty="0">
                <a:solidFill>
                  <a:srgbClr val="000000"/>
                </a:solidFill>
              </a:rPr>
              <a:t>. </a:t>
            </a:r>
          </a:p>
          <a:p>
            <a:pPr marL="0" indent="0">
              <a:spcBef>
                <a:spcPts val="300"/>
              </a:spcBef>
              <a:buSzTx/>
              <a:buNone/>
              <a:defRPr sz="1600">
                <a:latin typeface="Trebuchet MS Standaard"/>
                <a:ea typeface="Trebuchet MS Standaard"/>
                <a:cs typeface="Trebuchet MS Standaard"/>
                <a:sym typeface="Trebuchet MS Standaard"/>
              </a:defRPr>
            </a:pPr>
            <a:r>
              <a:rPr dirty="0" err="1">
                <a:solidFill>
                  <a:srgbClr val="000000"/>
                </a:solidFill>
              </a:rPr>
              <a:t>Hulpvraag</a:t>
            </a:r>
            <a:r>
              <a:rPr dirty="0">
                <a:solidFill>
                  <a:srgbClr val="000000"/>
                </a:solidFill>
              </a:rPr>
              <a:t>: Kan </a:t>
            </a:r>
            <a:r>
              <a:rPr dirty="0" err="1">
                <a:solidFill>
                  <a:srgbClr val="000000"/>
                </a:solidFill>
              </a:rPr>
              <a:t>ik</a:t>
            </a:r>
            <a:r>
              <a:rPr dirty="0">
                <a:solidFill>
                  <a:srgbClr val="000000"/>
                </a:solidFill>
              </a:rPr>
              <a:t> wat </a:t>
            </a:r>
            <a:r>
              <a:rPr dirty="0" err="1">
                <a:solidFill>
                  <a:srgbClr val="000000"/>
                </a:solidFill>
              </a:rPr>
              <a:t>krijgen</a:t>
            </a:r>
            <a:r>
              <a:rPr dirty="0">
                <a:solidFill>
                  <a:srgbClr val="000000"/>
                </a:solidFill>
              </a:rPr>
              <a:t> </a:t>
            </a:r>
            <a:r>
              <a:rPr dirty="0" err="1">
                <a:solidFill>
                  <a:srgbClr val="000000"/>
                </a:solidFill>
              </a:rPr>
              <a:t>voor</a:t>
            </a:r>
            <a:r>
              <a:rPr dirty="0">
                <a:solidFill>
                  <a:srgbClr val="000000"/>
                </a:solidFill>
              </a:rPr>
              <a:t> de </a:t>
            </a:r>
            <a:r>
              <a:rPr dirty="0" err="1">
                <a:solidFill>
                  <a:srgbClr val="000000"/>
                </a:solidFill>
              </a:rPr>
              <a:t>duizeligheid</a:t>
            </a:r>
            <a:r>
              <a:rPr dirty="0">
                <a:solidFill>
                  <a:srgbClr val="000000"/>
                </a:solidFill>
              </a:rPr>
              <a:t>?</a:t>
            </a:r>
          </a:p>
          <a:p>
            <a:pPr marL="0" indent="0">
              <a:spcBef>
                <a:spcPts val="300"/>
              </a:spcBef>
              <a:buSzTx/>
              <a:buNone/>
              <a:defRPr sz="1600">
                <a:latin typeface="Trebuchet MS Standaard"/>
                <a:ea typeface="Trebuchet MS Standaard"/>
                <a:cs typeface="Trebuchet MS Standaard"/>
                <a:sym typeface="Trebuchet MS Standaard"/>
              </a:defRPr>
            </a:pPr>
            <a:r>
              <a:rPr dirty="0">
                <a:solidFill>
                  <a:srgbClr val="000000"/>
                </a:solidFill>
              </a:rPr>
              <a:t>VG: </a:t>
            </a:r>
            <a:r>
              <a:rPr dirty="0" err="1">
                <a:solidFill>
                  <a:srgbClr val="000000"/>
                </a:solidFill>
              </a:rPr>
              <a:t>hypertensie</a:t>
            </a:r>
            <a:endParaRPr dirty="0">
              <a:solidFill>
                <a:srgbClr val="000000"/>
              </a:solidFill>
            </a:endParaRPr>
          </a:p>
          <a:p>
            <a:pPr marL="0" indent="0">
              <a:spcBef>
                <a:spcPts val="300"/>
              </a:spcBef>
              <a:buSzTx/>
              <a:buNone/>
              <a:defRPr sz="1600">
                <a:latin typeface="Trebuchet MS Standaard"/>
                <a:ea typeface="Trebuchet MS Standaard"/>
                <a:cs typeface="Trebuchet MS Standaard"/>
                <a:sym typeface="Trebuchet MS Standaard"/>
              </a:defRPr>
            </a:pPr>
            <a:r>
              <a:rPr dirty="0">
                <a:solidFill>
                  <a:srgbClr val="000000"/>
                </a:solidFill>
              </a:rPr>
              <a:t>Med: </a:t>
            </a:r>
            <a:r>
              <a:rPr dirty="0" err="1">
                <a:solidFill>
                  <a:srgbClr val="000000"/>
                </a:solidFill>
              </a:rPr>
              <a:t>hydrochloorthiazide</a:t>
            </a:r>
            <a:r>
              <a:rPr dirty="0">
                <a:solidFill>
                  <a:srgbClr val="000000"/>
                </a:solidFill>
              </a:rPr>
              <a:t> 12,5mg, metoprolol 50mg </a:t>
            </a:r>
            <a:r>
              <a:rPr dirty="0" err="1">
                <a:solidFill>
                  <a:srgbClr val="000000"/>
                </a:solidFill>
              </a:rPr>
              <a:t>mga</a:t>
            </a:r>
            <a:r>
              <a:rPr dirty="0">
                <a:solidFill>
                  <a:srgbClr val="000000"/>
                </a:solidFill>
              </a:rPr>
              <a:t>, paracetamol 1d2 500mg</a:t>
            </a:r>
          </a:p>
          <a:p>
            <a:pPr marL="0" indent="0">
              <a:spcBef>
                <a:spcPts val="300"/>
              </a:spcBef>
              <a:buSzTx/>
              <a:buNone/>
              <a:defRPr sz="1600">
                <a:latin typeface="Trebuchet MS Standaard"/>
                <a:ea typeface="Trebuchet MS Standaard"/>
                <a:cs typeface="Trebuchet MS Standaard"/>
                <a:sym typeface="Trebuchet MS Standaard"/>
              </a:defRPr>
            </a:pPr>
            <a:r>
              <a:rPr lang="nl-NL" dirty="0">
                <a:solidFill>
                  <a:srgbClr val="000000"/>
                </a:solidFill>
              </a:rPr>
              <a:t>P</a:t>
            </a:r>
            <a:r>
              <a:rPr dirty="0">
                <a:solidFill>
                  <a:srgbClr val="000000"/>
                </a:solidFill>
              </a:rPr>
              <a:t>: </a:t>
            </a:r>
            <a:r>
              <a:rPr dirty="0" err="1">
                <a:solidFill>
                  <a:srgbClr val="000000"/>
                </a:solidFill>
              </a:rPr>
              <a:t>blijf</a:t>
            </a:r>
            <a:r>
              <a:rPr dirty="0">
                <a:solidFill>
                  <a:srgbClr val="000000"/>
                </a:solidFill>
              </a:rPr>
              <a:t> </a:t>
            </a:r>
            <a:r>
              <a:rPr dirty="0" err="1">
                <a:solidFill>
                  <a:srgbClr val="000000"/>
                </a:solidFill>
              </a:rPr>
              <a:t>bewegen</a:t>
            </a:r>
            <a:r>
              <a:rPr dirty="0">
                <a:solidFill>
                  <a:srgbClr val="000000"/>
                </a:solidFill>
              </a:rPr>
              <a:t>. </a:t>
            </a:r>
            <a:r>
              <a:rPr dirty="0" err="1">
                <a:solidFill>
                  <a:srgbClr val="000000"/>
                </a:solidFill>
              </a:rPr>
              <a:t>hinderlijk</a:t>
            </a:r>
            <a:r>
              <a:rPr dirty="0">
                <a:solidFill>
                  <a:srgbClr val="000000"/>
                </a:solidFill>
              </a:rPr>
              <a:t> maar </a:t>
            </a:r>
            <a:r>
              <a:rPr dirty="0" err="1">
                <a:solidFill>
                  <a:srgbClr val="000000"/>
                </a:solidFill>
              </a:rPr>
              <a:t>onschuldig</a:t>
            </a:r>
            <a:r>
              <a:rPr dirty="0">
                <a:solidFill>
                  <a:srgbClr val="000000"/>
                </a:solidFill>
              </a:rPr>
              <a:t>. </a:t>
            </a:r>
            <a:r>
              <a:rPr dirty="0" err="1">
                <a:solidFill>
                  <a:srgbClr val="000000"/>
                </a:solidFill>
              </a:rPr>
              <a:t>Weer</a:t>
            </a:r>
            <a:r>
              <a:rPr dirty="0">
                <a:solidFill>
                  <a:srgbClr val="000000"/>
                </a:solidFill>
              </a:rPr>
              <a:t> contact </a:t>
            </a:r>
            <a:r>
              <a:rPr dirty="0" err="1">
                <a:solidFill>
                  <a:srgbClr val="000000"/>
                </a:solidFill>
              </a:rPr>
              <a:t>als</a:t>
            </a:r>
            <a:r>
              <a:rPr dirty="0">
                <a:solidFill>
                  <a:srgbClr val="000000"/>
                </a:solidFill>
              </a:rPr>
              <a:t> </a:t>
            </a:r>
            <a:r>
              <a:rPr dirty="0" err="1">
                <a:solidFill>
                  <a:srgbClr val="000000"/>
                </a:solidFill>
              </a:rPr>
              <a:t>suf</a:t>
            </a:r>
            <a:r>
              <a:rPr dirty="0">
                <a:solidFill>
                  <a:srgbClr val="000000"/>
                </a:solidFill>
              </a:rPr>
              <a:t>, </a:t>
            </a:r>
            <a:r>
              <a:rPr dirty="0" err="1">
                <a:solidFill>
                  <a:srgbClr val="000000"/>
                </a:solidFill>
              </a:rPr>
              <a:t>spraakproblemen</a:t>
            </a:r>
            <a:r>
              <a:rPr dirty="0">
                <a:solidFill>
                  <a:srgbClr val="000000"/>
                </a:solidFill>
              </a:rPr>
              <a:t> of </a:t>
            </a:r>
            <a:r>
              <a:rPr dirty="0" err="1">
                <a:solidFill>
                  <a:srgbClr val="000000"/>
                </a:solidFill>
              </a:rPr>
              <a:t>uitvalsverschijnselen</a:t>
            </a:r>
            <a:endParaRPr dirty="0">
              <a:solidFill>
                <a:srgbClr val="000000"/>
              </a:solidFill>
            </a:endParaRPr>
          </a:p>
        </p:txBody>
      </p:sp>
      <p:sp>
        <p:nvSpPr>
          <p:cNvPr id="181" name="Tijdelijke aanduiding voor inhoud 2"/>
          <p:cNvSpPr txBox="1"/>
          <p:nvPr/>
        </p:nvSpPr>
        <p:spPr>
          <a:xfrm>
            <a:off x="680068" y="1217486"/>
            <a:ext cx="6583800" cy="1343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numCol="2" spcCol="329189">
            <a:normAutofit/>
          </a:bodyPr>
          <a:lstStyle/>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a:t>Triage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Verminderd</a:t>
            </a:r>
            <a:r>
              <a:rPr dirty="0">
                <a:solidFill>
                  <a:srgbClr val="000000"/>
                </a:solidFill>
              </a:rPr>
              <a:t> alert: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Hoofdpijn</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Veranderd</a:t>
            </a:r>
            <a:r>
              <a:rPr dirty="0">
                <a:solidFill>
                  <a:srgbClr val="000000"/>
                </a:solidFill>
              </a:rPr>
              <a:t> </a:t>
            </a:r>
            <a:r>
              <a:rPr dirty="0" err="1">
                <a:solidFill>
                  <a:srgbClr val="000000"/>
                </a:solidFill>
              </a:rPr>
              <a:t>hartritme</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Verandering</a:t>
            </a:r>
            <a:r>
              <a:rPr dirty="0">
                <a:solidFill>
                  <a:srgbClr val="000000"/>
                </a:solidFill>
              </a:rPr>
              <a:t> </a:t>
            </a:r>
            <a:r>
              <a:rPr dirty="0" err="1">
                <a:solidFill>
                  <a:srgbClr val="000000"/>
                </a:solidFill>
              </a:rPr>
              <a:t>zicht</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Overgeven</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a:solidFill>
                  <a:srgbClr val="000000"/>
                </a:solidFill>
              </a:rPr>
              <a:t>Trauma: Nee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el 1"/>
          <p:cNvSpPr txBox="1">
            <a:spLocks noGrp="1"/>
          </p:cNvSpPr>
          <p:nvPr>
            <p:ph type="title" idx="4294967295"/>
          </p:nvPr>
        </p:nvSpPr>
        <p:spPr>
          <a:xfrm>
            <a:off x="663574" y="484187"/>
            <a:ext cx="7869240" cy="857251"/>
          </a:xfrm>
          <a:prstGeom prst="rect">
            <a:avLst/>
          </a:prstGeom>
        </p:spPr>
        <p:txBody>
          <a:bodyPr anchor="t">
            <a:normAutofit fontScale="90000"/>
          </a:bodyPr>
          <a:lstStyle/>
          <a:p>
            <a:r>
              <a:rPr sz="2000" dirty="0"/>
              <a:t>Casus 5</a:t>
            </a:r>
            <a:br>
              <a:rPr lang="nl-NL" sz="2000" dirty="0"/>
            </a:br>
            <a:r>
              <a:rPr lang="nl-NL" sz="2000" dirty="0">
                <a:solidFill>
                  <a:srgbClr val="7030A0"/>
                </a:solidFill>
              </a:rPr>
              <a:t>Vrouw, 63 </a:t>
            </a:r>
            <a:r>
              <a:rPr lang="nl-NL" sz="2000" dirty="0" err="1">
                <a:solidFill>
                  <a:srgbClr val="7030A0"/>
                </a:solidFill>
              </a:rPr>
              <a:t>jr</a:t>
            </a:r>
            <a:r>
              <a:rPr lang="nl-NL" sz="2000" dirty="0">
                <a:solidFill>
                  <a:srgbClr val="7030A0"/>
                </a:solidFill>
              </a:rPr>
              <a:t>, U5 - Ingangsklacht: armklachten</a:t>
            </a:r>
            <a:br>
              <a:rPr lang="nl-NL" sz="1800" dirty="0"/>
            </a:br>
            <a:endParaRPr sz="1800" dirty="0"/>
          </a:p>
        </p:txBody>
      </p:sp>
      <p:sp>
        <p:nvSpPr>
          <p:cNvPr id="186"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27</a:t>
            </a:fld>
            <a:endParaRPr/>
          </a:p>
        </p:txBody>
      </p:sp>
      <p:sp>
        <p:nvSpPr>
          <p:cNvPr id="187" name="Tijdelijke aanduiding voor inhoud 2"/>
          <p:cNvSpPr txBox="1">
            <a:spLocks noGrp="1"/>
          </p:cNvSpPr>
          <p:nvPr>
            <p:ph type="body" idx="4294967295"/>
          </p:nvPr>
        </p:nvSpPr>
        <p:spPr>
          <a:xfrm>
            <a:off x="663574" y="2508613"/>
            <a:ext cx="7653340" cy="2963026"/>
          </a:xfrm>
          <a:prstGeom prst="rect">
            <a:avLst/>
          </a:prstGeom>
        </p:spPr>
        <p:txBody>
          <a:bodyPr>
            <a:normAutofit/>
          </a:bodyPr>
          <a:lstStyle/>
          <a:p>
            <a:pPr marL="0" indent="0">
              <a:spcBef>
                <a:spcPts val="300"/>
              </a:spcBef>
              <a:buSzTx/>
              <a:buNone/>
              <a:defRPr sz="1600">
                <a:latin typeface="Trebuchet MS Standaard"/>
                <a:ea typeface="Trebuchet MS Standaard"/>
                <a:cs typeface="Trebuchet MS Standaard"/>
                <a:sym typeface="Trebuchet MS Standaard"/>
              </a:defRPr>
            </a:pPr>
            <a:r>
              <a:rPr lang="nl-NL" dirty="0">
                <a:solidFill>
                  <a:srgbClr val="000000"/>
                </a:solidFill>
              </a:rPr>
              <a:t>S: </a:t>
            </a:r>
            <a:r>
              <a:rPr dirty="0" err="1">
                <a:solidFill>
                  <a:srgbClr val="000000"/>
                </a:solidFill>
              </a:rPr>
              <a:t>Mevr</a:t>
            </a:r>
            <a:r>
              <a:rPr dirty="0">
                <a:solidFill>
                  <a:srgbClr val="000000"/>
                </a:solidFill>
              </a:rPr>
              <a:t> belt </a:t>
            </a:r>
            <a:r>
              <a:rPr dirty="0" err="1">
                <a:solidFill>
                  <a:srgbClr val="000000"/>
                </a:solidFill>
              </a:rPr>
              <a:t>zelf</a:t>
            </a:r>
            <a:r>
              <a:rPr dirty="0">
                <a:solidFill>
                  <a:srgbClr val="000000"/>
                </a:solidFill>
              </a:rPr>
              <a:t>: </a:t>
            </a:r>
            <a:r>
              <a:rPr dirty="0" err="1">
                <a:solidFill>
                  <a:srgbClr val="000000"/>
                </a:solidFill>
              </a:rPr>
              <a:t>pijn</a:t>
            </a:r>
            <a:r>
              <a:rPr dirty="0">
                <a:solidFill>
                  <a:srgbClr val="000000"/>
                </a:solidFill>
              </a:rPr>
              <a:t> </a:t>
            </a:r>
            <a:r>
              <a:rPr dirty="0" err="1">
                <a:solidFill>
                  <a:srgbClr val="000000"/>
                </a:solidFill>
              </a:rPr>
              <a:t>linkerarm</a:t>
            </a:r>
            <a:r>
              <a:rPr lang="nl-NL" dirty="0">
                <a:solidFill>
                  <a:srgbClr val="000000"/>
                </a:solidFill>
              </a:rPr>
              <a:t> </a:t>
            </a:r>
            <a:r>
              <a:rPr dirty="0" err="1">
                <a:solidFill>
                  <a:srgbClr val="000000"/>
                </a:solidFill>
              </a:rPr>
              <a:t>sinds</a:t>
            </a:r>
            <a:r>
              <a:rPr dirty="0">
                <a:solidFill>
                  <a:srgbClr val="000000"/>
                </a:solidFill>
              </a:rPr>
              <a:t> begin van de </a:t>
            </a:r>
            <a:r>
              <a:rPr dirty="0" err="1">
                <a:solidFill>
                  <a:srgbClr val="000000"/>
                </a:solidFill>
              </a:rPr>
              <a:t>middag</a:t>
            </a:r>
            <a:r>
              <a:rPr dirty="0">
                <a:solidFill>
                  <a:srgbClr val="000000"/>
                </a:solidFill>
              </a:rPr>
              <a:t>. De </a:t>
            </a:r>
            <a:r>
              <a:rPr dirty="0" err="1">
                <a:solidFill>
                  <a:srgbClr val="000000"/>
                </a:solidFill>
              </a:rPr>
              <a:t>pijn</a:t>
            </a:r>
            <a:r>
              <a:rPr dirty="0">
                <a:solidFill>
                  <a:srgbClr val="000000"/>
                </a:solidFill>
              </a:rPr>
              <a:t> is continue, in </a:t>
            </a:r>
            <a:r>
              <a:rPr dirty="0" err="1">
                <a:solidFill>
                  <a:srgbClr val="000000"/>
                </a:solidFill>
              </a:rPr>
              <a:t>haar</a:t>
            </a:r>
            <a:r>
              <a:rPr dirty="0">
                <a:solidFill>
                  <a:srgbClr val="000000"/>
                </a:solidFill>
              </a:rPr>
              <a:t> hele arm. </a:t>
            </a:r>
            <a:r>
              <a:rPr dirty="0" err="1">
                <a:solidFill>
                  <a:srgbClr val="000000"/>
                </a:solidFill>
              </a:rPr>
              <a:t>Trekt</a:t>
            </a:r>
            <a:r>
              <a:rPr dirty="0">
                <a:solidFill>
                  <a:srgbClr val="000000"/>
                </a:solidFill>
              </a:rPr>
              <a:t> </a:t>
            </a:r>
            <a:r>
              <a:rPr dirty="0" err="1">
                <a:solidFill>
                  <a:srgbClr val="000000"/>
                </a:solidFill>
              </a:rPr>
              <a:t>naar</a:t>
            </a:r>
            <a:r>
              <a:rPr dirty="0">
                <a:solidFill>
                  <a:srgbClr val="000000"/>
                </a:solidFill>
              </a:rPr>
              <a:t> de </a:t>
            </a:r>
            <a:r>
              <a:rPr dirty="0" err="1">
                <a:solidFill>
                  <a:srgbClr val="000000"/>
                </a:solidFill>
              </a:rPr>
              <a:t>schouder</a:t>
            </a:r>
            <a:r>
              <a:rPr dirty="0">
                <a:solidFill>
                  <a:srgbClr val="000000"/>
                </a:solidFill>
              </a:rPr>
              <a:t>. </a:t>
            </a:r>
            <a:r>
              <a:rPr dirty="0" err="1">
                <a:solidFill>
                  <a:srgbClr val="000000"/>
                </a:solidFill>
              </a:rPr>
              <a:t>Eigenlijk</a:t>
            </a:r>
            <a:r>
              <a:rPr dirty="0">
                <a:solidFill>
                  <a:srgbClr val="000000"/>
                </a:solidFill>
              </a:rPr>
              <a:t> de </a:t>
            </a:r>
            <a:r>
              <a:rPr dirty="0" err="1">
                <a:solidFill>
                  <a:srgbClr val="000000"/>
                </a:solidFill>
              </a:rPr>
              <a:t>afgelopen</a:t>
            </a:r>
            <a:r>
              <a:rPr dirty="0">
                <a:solidFill>
                  <a:srgbClr val="000000"/>
                </a:solidFill>
              </a:rPr>
              <a:t> week al </a:t>
            </a:r>
            <a:r>
              <a:rPr dirty="0" err="1">
                <a:solidFill>
                  <a:srgbClr val="000000"/>
                </a:solidFill>
              </a:rPr>
              <a:t>af</a:t>
            </a:r>
            <a:r>
              <a:rPr dirty="0">
                <a:solidFill>
                  <a:srgbClr val="000000"/>
                </a:solidFill>
              </a:rPr>
              <a:t> </a:t>
            </a:r>
            <a:r>
              <a:rPr dirty="0" err="1">
                <a:solidFill>
                  <a:srgbClr val="000000"/>
                </a:solidFill>
              </a:rPr>
              <a:t>en</a:t>
            </a:r>
            <a:r>
              <a:rPr dirty="0">
                <a:solidFill>
                  <a:srgbClr val="000000"/>
                </a:solidFill>
              </a:rPr>
              <a:t> </a:t>
            </a:r>
            <a:r>
              <a:rPr dirty="0" err="1">
                <a:solidFill>
                  <a:srgbClr val="000000"/>
                </a:solidFill>
              </a:rPr>
              <a:t>aan</a:t>
            </a:r>
            <a:r>
              <a:rPr dirty="0">
                <a:solidFill>
                  <a:srgbClr val="000000"/>
                </a:solidFill>
              </a:rPr>
              <a:t> wat </a:t>
            </a:r>
            <a:r>
              <a:rPr dirty="0" err="1">
                <a:solidFill>
                  <a:srgbClr val="000000"/>
                </a:solidFill>
              </a:rPr>
              <a:t>pijnklachten</a:t>
            </a:r>
            <a:r>
              <a:rPr dirty="0">
                <a:solidFill>
                  <a:srgbClr val="000000"/>
                </a:solidFill>
              </a:rPr>
              <a:t>. </a:t>
            </a:r>
            <a:r>
              <a:rPr lang="nl-NL" dirty="0">
                <a:solidFill>
                  <a:srgbClr val="000000"/>
                </a:solidFill>
              </a:rPr>
              <a:t>G</a:t>
            </a:r>
            <a:r>
              <a:rPr dirty="0" err="1">
                <a:solidFill>
                  <a:srgbClr val="000000"/>
                </a:solidFill>
              </a:rPr>
              <a:t>eeft</a:t>
            </a:r>
            <a:r>
              <a:rPr dirty="0">
                <a:solidFill>
                  <a:srgbClr val="000000"/>
                </a:solidFill>
              </a:rPr>
              <a:t> </a:t>
            </a:r>
            <a:r>
              <a:rPr dirty="0" err="1">
                <a:solidFill>
                  <a:srgbClr val="000000"/>
                </a:solidFill>
              </a:rPr>
              <a:t>ook</a:t>
            </a:r>
            <a:r>
              <a:rPr dirty="0">
                <a:solidFill>
                  <a:srgbClr val="000000"/>
                </a:solidFill>
              </a:rPr>
              <a:t> </a:t>
            </a:r>
            <a:r>
              <a:rPr dirty="0" err="1">
                <a:solidFill>
                  <a:srgbClr val="000000"/>
                </a:solidFill>
              </a:rPr>
              <a:t>aan</a:t>
            </a:r>
            <a:r>
              <a:rPr dirty="0">
                <a:solidFill>
                  <a:srgbClr val="000000"/>
                </a:solidFill>
              </a:rPr>
              <a:t> </a:t>
            </a:r>
            <a:r>
              <a:rPr dirty="0" err="1">
                <a:solidFill>
                  <a:srgbClr val="000000"/>
                </a:solidFill>
              </a:rPr>
              <a:t>verhuisd</a:t>
            </a:r>
            <a:r>
              <a:rPr dirty="0">
                <a:solidFill>
                  <a:srgbClr val="000000"/>
                </a:solidFill>
              </a:rPr>
              <a:t> </a:t>
            </a:r>
            <a:r>
              <a:rPr dirty="0" err="1">
                <a:solidFill>
                  <a:srgbClr val="000000"/>
                </a:solidFill>
              </a:rPr>
              <a:t>te</a:t>
            </a:r>
            <a:r>
              <a:rPr dirty="0">
                <a:solidFill>
                  <a:srgbClr val="000000"/>
                </a:solidFill>
              </a:rPr>
              <a:t> </a:t>
            </a:r>
            <a:r>
              <a:rPr dirty="0" err="1">
                <a:solidFill>
                  <a:srgbClr val="000000"/>
                </a:solidFill>
              </a:rPr>
              <a:t>zijn</a:t>
            </a:r>
            <a:r>
              <a:rPr lang="nl-NL" dirty="0">
                <a:solidFill>
                  <a:srgbClr val="000000"/>
                </a:solidFill>
              </a:rPr>
              <a:t>, </a:t>
            </a:r>
            <a:r>
              <a:rPr dirty="0" err="1">
                <a:solidFill>
                  <a:srgbClr val="000000"/>
                </a:solidFill>
              </a:rPr>
              <a:t>allemaal</a:t>
            </a:r>
            <a:r>
              <a:rPr dirty="0">
                <a:solidFill>
                  <a:srgbClr val="000000"/>
                </a:solidFill>
              </a:rPr>
              <a:t> erg </a:t>
            </a:r>
            <a:r>
              <a:rPr dirty="0" err="1">
                <a:solidFill>
                  <a:srgbClr val="000000"/>
                </a:solidFill>
              </a:rPr>
              <a:t>stressvol</a:t>
            </a:r>
            <a:r>
              <a:rPr lang="nl-NL" dirty="0">
                <a:solidFill>
                  <a:srgbClr val="000000"/>
                </a:solidFill>
              </a:rPr>
              <a:t> verlopen</a:t>
            </a:r>
            <a:r>
              <a:rPr dirty="0">
                <a:solidFill>
                  <a:srgbClr val="000000"/>
                </a:solidFill>
              </a:rPr>
              <a:t>. </a:t>
            </a:r>
            <a:r>
              <a:rPr lang="nl-NL" dirty="0">
                <a:solidFill>
                  <a:srgbClr val="000000"/>
                </a:solidFill>
              </a:rPr>
              <a:t>N</a:t>
            </a:r>
            <a:r>
              <a:rPr dirty="0" err="1">
                <a:solidFill>
                  <a:srgbClr val="000000"/>
                </a:solidFill>
              </a:rPr>
              <a:t>iets</a:t>
            </a:r>
            <a:r>
              <a:rPr dirty="0">
                <a:solidFill>
                  <a:srgbClr val="000000"/>
                </a:solidFill>
              </a:rPr>
              <a:t> met de arm </a:t>
            </a:r>
            <a:r>
              <a:rPr dirty="0" err="1">
                <a:solidFill>
                  <a:srgbClr val="000000"/>
                </a:solidFill>
              </a:rPr>
              <a:t>gebeurd</a:t>
            </a:r>
            <a:r>
              <a:rPr dirty="0">
                <a:solidFill>
                  <a:srgbClr val="000000"/>
                </a:solidFill>
              </a:rPr>
              <a:t>. Arm </a:t>
            </a:r>
            <a:r>
              <a:rPr dirty="0" err="1">
                <a:solidFill>
                  <a:srgbClr val="000000"/>
                </a:solidFill>
              </a:rPr>
              <a:t>ziet</a:t>
            </a:r>
            <a:r>
              <a:rPr dirty="0">
                <a:solidFill>
                  <a:srgbClr val="000000"/>
                </a:solidFill>
              </a:rPr>
              <a:t> er </a:t>
            </a:r>
            <a:r>
              <a:rPr dirty="0" err="1">
                <a:solidFill>
                  <a:srgbClr val="000000"/>
                </a:solidFill>
              </a:rPr>
              <a:t>normaal</a:t>
            </a:r>
            <a:r>
              <a:rPr dirty="0">
                <a:solidFill>
                  <a:srgbClr val="000000"/>
                </a:solidFill>
              </a:rPr>
              <a:t> </a:t>
            </a:r>
            <a:r>
              <a:rPr dirty="0" err="1">
                <a:solidFill>
                  <a:srgbClr val="000000"/>
                </a:solidFill>
              </a:rPr>
              <a:t>uit</a:t>
            </a:r>
            <a:r>
              <a:rPr dirty="0">
                <a:solidFill>
                  <a:srgbClr val="000000"/>
                </a:solidFill>
              </a:rPr>
              <a:t>. Ze </a:t>
            </a:r>
            <a:r>
              <a:rPr dirty="0" err="1">
                <a:solidFill>
                  <a:srgbClr val="000000"/>
                </a:solidFill>
              </a:rPr>
              <a:t>kan</a:t>
            </a:r>
            <a:r>
              <a:rPr dirty="0">
                <a:solidFill>
                  <a:srgbClr val="000000"/>
                </a:solidFill>
              </a:rPr>
              <a:t> er </a:t>
            </a:r>
            <a:r>
              <a:rPr dirty="0" err="1">
                <a:solidFill>
                  <a:srgbClr val="000000"/>
                </a:solidFill>
              </a:rPr>
              <a:t>alles</a:t>
            </a:r>
            <a:r>
              <a:rPr dirty="0">
                <a:solidFill>
                  <a:srgbClr val="000000"/>
                </a:solidFill>
              </a:rPr>
              <a:t> mee </a:t>
            </a:r>
            <a:r>
              <a:rPr dirty="0" err="1">
                <a:solidFill>
                  <a:srgbClr val="000000"/>
                </a:solidFill>
              </a:rPr>
              <a:t>doen</a:t>
            </a:r>
            <a:r>
              <a:rPr dirty="0">
                <a:solidFill>
                  <a:srgbClr val="000000"/>
                </a:solidFill>
              </a:rPr>
              <a:t>. </a:t>
            </a:r>
            <a:r>
              <a:rPr lang="nl-NL" dirty="0">
                <a:solidFill>
                  <a:srgbClr val="000000"/>
                </a:solidFill>
              </a:rPr>
              <a:t>P</a:t>
            </a:r>
            <a:r>
              <a:rPr dirty="0" err="1">
                <a:solidFill>
                  <a:srgbClr val="000000"/>
                </a:solidFill>
              </a:rPr>
              <a:t>ijn</a:t>
            </a:r>
            <a:r>
              <a:rPr dirty="0">
                <a:solidFill>
                  <a:srgbClr val="000000"/>
                </a:solidFill>
              </a:rPr>
              <a:t> zit </a:t>
            </a:r>
            <a:r>
              <a:rPr dirty="0" err="1">
                <a:solidFill>
                  <a:srgbClr val="000000"/>
                </a:solidFill>
              </a:rPr>
              <a:t>niet</a:t>
            </a:r>
            <a:r>
              <a:rPr dirty="0">
                <a:solidFill>
                  <a:srgbClr val="000000"/>
                </a:solidFill>
              </a:rPr>
              <a:t> vast </a:t>
            </a:r>
            <a:r>
              <a:rPr dirty="0" err="1">
                <a:solidFill>
                  <a:srgbClr val="000000"/>
                </a:solidFill>
              </a:rPr>
              <a:t>aan</a:t>
            </a:r>
            <a:r>
              <a:rPr dirty="0">
                <a:solidFill>
                  <a:srgbClr val="000000"/>
                </a:solidFill>
              </a:rPr>
              <a:t> </a:t>
            </a:r>
            <a:r>
              <a:rPr dirty="0" err="1">
                <a:solidFill>
                  <a:srgbClr val="000000"/>
                </a:solidFill>
              </a:rPr>
              <a:t>bepaalde</a:t>
            </a:r>
            <a:r>
              <a:rPr dirty="0">
                <a:solidFill>
                  <a:srgbClr val="000000"/>
                </a:solidFill>
              </a:rPr>
              <a:t> </a:t>
            </a:r>
            <a:r>
              <a:rPr dirty="0" err="1">
                <a:solidFill>
                  <a:srgbClr val="000000"/>
                </a:solidFill>
              </a:rPr>
              <a:t>bewegingen</a:t>
            </a:r>
            <a:r>
              <a:rPr lang="nl-NL" dirty="0">
                <a:solidFill>
                  <a:srgbClr val="000000"/>
                </a:solidFill>
              </a:rPr>
              <a:t>, </a:t>
            </a:r>
            <a:r>
              <a:rPr dirty="0" err="1">
                <a:solidFill>
                  <a:srgbClr val="000000"/>
                </a:solidFill>
              </a:rPr>
              <a:t>zeurend</a:t>
            </a:r>
            <a:r>
              <a:rPr dirty="0">
                <a:solidFill>
                  <a:srgbClr val="000000"/>
                </a:solidFill>
              </a:rPr>
              <a:t> </a:t>
            </a:r>
            <a:r>
              <a:rPr dirty="0" err="1">
                <a:solidFill>
                  <a:srgbClr val="000000"/>
                </a:solidFill>
              </a:rPr>
              <a:t>karakter</a:t>
            </a:r>
            <a:r>
              <a:rPr dirty="0">
                <a:solidFill>
                  <a:srgbClr val="000000"/>
                </a:solidFill>
              </a:rPr>
              <a:t>, score 6. Ze </a:t>
            </a:r>
            <a:r>
              <a:rPr dirty="0" err="1">
                <a:solidFill>
                  <a:srgbClr val="000000"/>
                </a:solidFill>
              </a:rPr>
              <a:t>zweet</a:t>
            </a:r>
            <a:r>
              <a:rPr dirty="0">
                <a:solidFill>
                  <a:srgbClr val="000000"/>
                </a:solidFill>
              </a:rPr>
              <a:t> </a:t>
            </a:r>
            <a:r>
              <a:rPr dirty="0" err="1">
                <a:solidFill>
                  <a:srgbClr val="000000"/>
                </a:solidFill>
              </a:rPr>
              <a:t>ook</a:t>
            </a:r>
            <a:r>
              <a:rPr dirty="0">
                <a:solidFill>
                  <a:srgbClr val="000000"/>
                </a:solidFill>
              </a:rPr>
              <a:t>, maar </a:t>
            </a:r>
            <a:r>
              <a:rPr dirty="0" err="1">
                <a:solidFill>
                  <a:srgbClr val="000000"/>
                </a:solidFill>
              </a:rPr>
              <a:t>dat</a:t>
            </a:r>
            <a:r>
              <a:rPr dirty="0">
                <a:solidFill>
                  <a:srgbClr val="000000"/>
                </a:solidFill>
              </a:rPr>
              <a:t> </a:t>
            </a:r>
            <a:r>
              <a:rPr dirty="0" err="1">
                <a:solidFill>
                  <a:srgbClr val="000000"/>
                </a:solidFill>
              </a:rPr>
              <a:t>zijn</a:t>
            </a:r>
            <a:r>
              <a:rPr dirty="0">
                <a:solidFill>
                  <a:srgbClr val="000000"/>
                </a:solidFill>
              </a:rPr>
              <a:t> de </a:t>
            </a:r>
            <a:r>
              <a:rPr dirty="0" err="1">
                <a:solidFill>
                  <a:srgbClr val="000000"/>
                </a:solidFill>
              </a:rPr>
              <a:t>opvliegers</a:t>
            </a:r>
            <a:r>
              <a:rPr dirty="0">
                <a:solidFill>
                  <a:srgbClr val="000000"/>
                </a:solidFill>
              </a:rPr>
              <a:t> </a:t>
            </a:r>
            <a:r>
              <a:rPr dirty="0" err="1">
                <a:solidFill>
                  <a:srgbClr val="000000"/>
                </a:solidFill>
              </a:rPr>
              <a:t>denkt</a:t>
            </a:r>
            <a:r>
              <a:rPr dirty="0">
                <a:solidFill>
                  <a:srgbClr val="000000"/>
                </a:solidFill>
              </a:rPr>
              <a:t> </a:t>
            </a:r>
            <a:r>
              <a:rPr dirty="0" err="1">
                <a:solidFill>
                  <a:srgbClr val="000000"/>
                </a:solidFill>
              </a:rPr>
              <a:t>ze</a:t>
            </a:r>
            <a:r>
              <a:rPr dirty="0">
                <a:solidFill>
                  <a:srgbClr val="000000"/>
                </a:solidFill>
              </a:rPr>
              <a:t>. </a:t>
            </a:r>
            <a:endParaRPr lang="nl-NL" dirty="0">
              <a:solidFill>
                <a:srgbClr val="000000"/>
              </a:solidFill>
            </a:endParaRPr>
          </a:p>
          <a:p>
            <a:pPr marL="0" indent="0">
              <a:spcBef>
                <a:spcPts val="300"/>
              </a:spcBef>
              <a:buSzTx/>
              <a:buNone/>
              <a:defRPr sz="1600">
                <a:latin typeface="Trebuchet MS Standaard"/>
                <a:ea typeface="Trebuchet MS Standaard"/>
                <a:cs typeface="Trebuchet MS Standaard"/>
                <a:sym typeface="Trebuchet MS Standaard"/>
              </a:defRPr>
            </a:pPr>
            <a:r>
              <a:rPr dirty="0">
                <a:solidFill>
                  <a:srgbClr val="000000"/>
                </a:solidFill>
              </a:rPr>
              <a:t>VG: </a:t>
            </a:r>
            <a:r>
              <a:rPr dirty="0" err="1">
                <a:solidFill>
                  <a:srgbClr val="000000"/>
                </a:solidFill>
              </a:rPr>
              <a:t>hypertensie</a:t>
            </a:r>
            <a:r>
              <a:rPr dirty="0">
                <a:solidFill>
                  <a:srgbClr val="000000"/>
                </a:solidFill>
              </a:rPr>
              <a:t>. </a:t>
            </a:r>
            <a:r>
              <a:rPr dirty="0" err="1">
                <a:solidFill>
                  <a:srgbClr val="000000"/>
                </a:solidFill>
              </a:rPr>
              <a:t>Medicatie</a:t>
            </a:r>
            <a:r>
              <a:rPr dirty="0">
                <a:solidFill>
                  <a:srgbClr val="000000"/>
                </a:solidFill>
              </a:rPr>
              <a:t>: -</a:t>
            </a:r>
          </a:p>
          <a:p>
            <a:pPr marL="0" indent="0">
              <a:spcBef>
                <a:spcPts val="300"/>
              </a:spcBef>
              <a:buSzTx/>
              <a:buNone/>
              <a:defRPr sz="1600">
                <a:latin typeface="Trebuchet MS Standaard"/>
                <a:ea typeface="Trebuchet MS Standaard"/>
                <a:cs typeface="Trebuchet MS Standaard"/>
                <a:sym typeface="Trebuchet MS Standaard"/>
              </a:defRPr>
            </a:pPr>
            <a:r>
              <a:rPr dirty="0" err="1">
                <a:solidFill>
                  <a:srgbClr val="000000"/>
                </a:solidFill>
              </a:rPr>
              <a:t>Hulpvraag</a:t>
            </a:r>
            <a:r>
              <a:rPr dirty="0">
                <a:solidFill>
                  <a:srgbClr val="000000"/>
                </a:solidFill>
              </a:rPr>
              <a:t>: </a:t>
            </a:r>
            <a:r>
              <a:rPr dirty="0" err="1">
                <a:solidFill>
                  <a:srgbClr val="000000"/>
                </a:solidFill>
              </a:rPr>
              <a:t>iets</a:t>
            </a:r>
            <a:r>
              <a:rPr dirty="0">
                <a:solidFill>
                  <a:srgbClr val="000000"/>
                </a:solidFill>
              </a:rPr>
              <a:t> </a:t>
            </a:r>
            <a:r>
              <a:rPr dirty="0" err="1">
                <a:solidFill>
                  <a:srgbClr val="000000"/>
                </a:solidFill>
              </a:rPr>
              <a:t>sterkers</a:t>
            </a:r>
            <a:r>
              <a:rPr dirty="0">
                <a:solidFill>
                  <a:srgbClr val="000000"/>
                </a:solidFill>
              </a:rPr>
              <a:t> </a:t>
            </a:r>
            <a:r>
              <a:rPr dirty="0" err="1">
                <a:solidFill>
                  <a:srgbClr val="000000"/>
                </a:solidFill>
              </a:rPr>
              <a:t>tegen</a:t>
            </a:r>
            <a:r>
              <a:rPr dirty="0">
                <a:solidFill>
                  <a:srgbClr val="000000"/>
                </a:solidFill>
              </a:rPr>
              <a:t> de </a:t>
            </a:r>
            <a:r>
              <a:rPr dirty="0" err="1">
                <a:solidFill>
                  <a:srgbClr val="000000"/>
                </a:solidFill>
              </a:rPr>
              <a:t>pijn</a:t>
            </a:r>
            <a:r>
              <a:rPr dirty="0">
                <a:solidFill>
                  <a:srgbClr val="000000"/>
                </a:solidFill>
              </a:rPr>
              <a:t>? Paracetamol </a:t>
            </a:r>
            <a:r>
              <a:rPr dirty="0" err="1">
                <a:solidFill>
                  <a:srgbClr val="000000"/>
                </a:solidFill>
              </a:rPr>
              <a:t>helpt</a:t>
            </a:r>
            <a:r>
              <a:rPr dirty="0">
                <a:solidFill>
                  <a:srgbClr val="000000"/>
                </a:solidFill>
              </a:rPr>
              <a:t> </a:t>
            </a:r>
            <a:r>
              <a:rPr dirty="0" err="1">
                <a:solidFill>
                  <a:srgbClr val="000000"/>
                </a:solidFill>
              </a:rPr>
              <a:t>niet</a:t>
            </a:r>
            <a:r>
              <a:rPr dirty="0">
                <a:solidFill>
                  <a:srgbClr val="000000"/>
                </a:solidFill>
              </a:rPr>
              <a:t>.</a:t>
            </a:r>
          </a:p>
          <a:p>
            <a:pPr marL="0" indent="0">
              <a:spcBef>
                <a:spcPts val="300"/>
              </a:spcBef>
              <a:buSzTx/>
              <a:buNone/>
              <a:defRPr sz="1600">
                <a:latin typeface="Trebuchet MS Standaard"/>
                <a:ea typeface="Trebuchet MS Standaard"/>
                <a:cs typeface="Trebuchet MS Standaard"/>
                <a:sym typeface="Trebuchet MS Standaard"/>
              </a:defRPr>
            </a:pPr>
            <a:r>
              <a:rPr lang="nl-NL" dirty="0">
                <a:solidFill>
                  <a:srgbClr val="000000"/>
                </a:solidFill>
              </a:rPr>
              <a:t>P: </a:t>
            </a:r>
            <a:r>
              <a:rPr dirty="0" err="1">
                <a:solidFill>
                  <a:srgbClr val="000000"/>
                </a:solidFill>
              </a:rPr>
              <a:t>Advies</a:t>
            </a:r>
            <a:r>
              <a:rPr dirty="0">
                <a:solidFill>
                  <a:srgbClr val="000000"/>
                </a:solidFill>
              </a:rPr>
              <a:t>: paracetamol zo </a:t>
            </a:r>
            <a:r>
              <a:rPr dirty="0" err="1">
                <a:solidFill>
                  <a:srgbClr val="000000"/>
                </a:solidFill>
              </a:rPr>
              <a:t>nodig</a:t>
            </a:r>
            <a:r>
              <a:rPr dirty="0">
                <a:solidFill>
                  <a:srgbClr val="000000"/>
                </a:solidFill>
              </a:rPr>
              <a:t>, </a:t>
            </a:r>
            <a:r>
              <a:rPr dirty="0" err="1">
                <a:solidFill>
                  <a:srgbClr val="000000"/>
                </a:solidFill>
              </a:rPr>
              <a:t>bewegen</a:t>
            </a:r>
            <a:r>
              <a:rPr dirty="0">
                <a:solidFill>
                  <a:srgbClr val="000000"/>
                </a:solidFill>
              </a:rPr>
              <a:t> op </a:t>
            </a:r>
            <a:r>
              <a:rPr dirty="0" err="1">
                <a:solidFill>
                  <a:srgbClr val="000000"/>
                </a:solidFill>
              </a:rPr>
              <a:t>geleide</a:t>
            </a:r>
            <a:r>
              <a:rPr dirty="0">
                <a:solidFill>
                  <a:srgbClr val="000000"/>
                </a:solidFill>
              </a:rPr>
              <a:t> van de </a:t>
            </a:r>
            <a:r>
              <a:rPr dirty="0" err="1">
                <a:solidFill>
                  <a:srgbClr val="000000"/>
                </a:solidFill>
              </a:rPr>
              <a:t>pijn</a:t>
            </a:r>
            <a:r>
              <a:rPr dirty="0">
                <a:solidFill>
                  <a:srgbClr val="000000"/>
                </a:solidFill>
              </a:rPr>
              <a:t>. </a:t>
            </a:r>
          </a:p>
        </p:txBody>
      </p:sp>
      <p:sp>
        <p:nvSpPr>
          <p:cNvPr id="188" name="Tijdelijke aanduiding voor inhoud 2"/>
          <p:cNvSpPr txBox="1"/>
          <p:nvPr/>
        </p:nvSpPr>
        <p:spPr>
          <a:xfrm>
            <a:off x="679828" y="946205"/>
            <a:ext cx="6583801" cy="1685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numCol="2" spcCol="329189">
            <a:noAutofit/>
          </a:bodyPr>
          <a:lstStyle/>
          <a:p>
            <a:pPr defTabSz="651509">
              <a:spcBef>
                <a:spcPts val="300"/>
              </a:spcBef>
              <a:buFont typeface="Arial"/>
              <a:defRPr sz="1520">
                <a:solidFill>
                  <a:srgbClr val="694893"/>
                </a:solidFill>
                <a:latin typeface="Trebuchet MS Standaard"/>
                <a:ea typeface="Trebuchet MS Standaard"/>
                <a:cs typeface="Trebuchet MS Standaard"/>
                <a:sym typeface="Trebuchet MS Standaard"/>
              </a:defRPr>
            </a:pPr>
            <a:endParaRPr lang="nl-NL" sz="1600" dirty="0"/>
          </a:p>
          <a:p>
            <a:pPr defTabSz="651509">
              <a:spcBef>
                <a:spcPts val="300"/>
              </a:spcBef>
              <a:buFont typeface="Arial"/>
              <a:defRPr sz="1520">
                <a:solidFill>
                  <a:srgbClr val="694893"/>
                </a:solidFill>
                <a:latin typeface="Trebuchet MS Standaard"/>
                <a:ea typeface="Trebuchet MS Standaard"/>
                <a:cs typeface="Trebuchet MS Standaard"/>
                <a:sym typeface="Trebuchet MS Standaard"/>
              </a:defRPr>
            </a:pPr>
            <a:r>
              <a:rPr sz="1600" dirty="0"/>
              <a:t>Triage</a:t>
            </a:r>
          </a:p>
          <a:p>
            <a:pPr defTabSz="651509">
              <a:spcBef>
                <a:spcPts val="300"/>
              </a:spcBef>
              <a:buFont typeface="Arial"/>
              <a:defRPr sz="1520">
                <a:solidFill>
                  <a:srgbClr val="694893"/>
                </a:solidFill>
                <a:latin typeface="Trebuchet MS Standaard"/>
                <a:ea typeface="Trebuchet MS Standaard"/>
                <a:cs typeface="Trebuchet MS Standaard"/>
                <a:sym typeface="Trebuchet MS Standaard"/>
              </a:defRPr>
            </a:pPr>
            <a:r>
              <a:rPr sz="1600" dirty="0" err="1">
                <a:solidFill>
                  <a:srgbClr val="000000"/>
                </a:solidFill>
              </a:rPr>
              <a:t>Neurologische</a:t>
            </a:r>
            <a:r>
              <a:rPr sz="1600" dirty="0">
                <a:solidFill>
                  <a:srgbClr val="000000"/>
                </a:solidFill>
              </a:rPr>
              <a:t> </a:t>
            </a:r>
            <a:r>
              <a:rPr sz="1600" dirty="0" err="1">
                <a:solidFill>
                  <a:srgbClr val="000000"/>
                </a:solidFill>
              </a:rPr>
              <a:t>uitval</a:t>
            </a:r>
            <a:r>
              <a:rPr sz="1600" dirty="0">
                <a:solidFill>
                  <a:srgbClr val="000000"/>
                </a:solidFill>
              </a:rPr>
              <a:t>: nee</a:t>
            </a:r>
          </a:p>
          <a:p>
            <a:pPr defTabSz="651509">
              <a:spcBef>
                <a:spcPts val="300"/>
              </a:spcBef>
              <a:buFont typeface="Arial"/>
              <a:defRPr sz="1520">
                <a:solidFill>
                  <a:srgbClr val="694893"/>
                </a:solidFill>
                <a:latin typeface="Trebuchet MS Standaard"/>
                <a:ea typeface="Trebuchet MS Standaard"/>
                <a:cs typeface="Trebuchet MS Standaard"/>
                <a:sym typeface="Trebuchet MS Standaard"/>
              </a:defRPr>
            </a:pPr>
            <a:r>
              <a:rPr sz="1600" dirty="0" err="1">
                <a:solidFill>
                  <a:srgbClr val="000000"/>
                </a:solidFill>
              </a:rPr>
              <a:t>Opvallend</a:t>
            </a:r>
            <a:r>
              <a:rPr sz="1600" dirty="0">
                <a:solidFill>
                  <a:srgbClr val="000000"/>
                </a:solidFill>
              </a:rPr>
              <a:t> </a:t>
            </a:r>
            <a:r>
              <a:rPr sz="1600" dirty="0" err="1">
                <a:solidFill>
                  <a:srgbClr val="000000"/>
                </a:solidFill>
              </a:rPr>
              <a:t>bleek</a:t>
            </a:r>
            <a:r>
              <a:rPr sz="1600" dirty="0">
                <a:solidFill>
                  <a:srgbClr val="000000"/>
                </a:solidFill>
              </a:rPr>
              <a:t>/</a:t>
            </a:r>
            <a:r>
              <a:rPr sz="1600" dirty="0" err="1">
                <a:solidFill>
                  <a:srgbClr val="000000"/>
                </a:solidFill>
              </a:rPr>
              <a:t>koud</a:t>
            </a:r>
            <a:r>
              <a:rPr sz="1600" dirty="0">
                <a:solidFill>
                  <a:srgbClr val="000000"/>
                </a:solidFill>
              </a:rPr>
              <a:t> arm: nee</a:t>
            </a:r>
            <a:endParaRPr lang="nl-NL" sz="1600" dirty="0">
              <a:solidFill>
                <a:srgbClr val="000000"/>
              </a:solidFill>
            </a:endParaRPr>
          </a:p>
          <a:p>
            <a:pPr defTabSz="651509">
              <a:spcBef>
                <a:spcPts val="300"/>
              </a:spcBef>
              <a:defRPr sz="1520">
                <a:solidFill>
                  <a:srgbClr val="694893"/>
                </a:solidFill>
                <a:latin typeface="Trebuchet MS Standaard"/>
                <a:ea typeface="Trebuchet MS Standaard"/>
                <a:cs typeface="Trebuchet MS Standaard"/>
                <a:sym typeface="Trebuchet MS Standaard"/>
              </a:defRPr>
            </a:pPr>
            <a:r>
              <a:rPr lang="nl-NL" sz="1600" dirty="0">
                <a:solidFill>
                  <a:schemeClr val="tx1"/>
                </a:solidFill>
              </a:rPr>
              <a:t>Zweten/klam: nee</a:t>
            </a:r>
          </a:p>
          <a:p>
            <a:pPr defTabSz="651509">
              <a:spcBef>
                <a:spcPts val="300"/>
              </a:spcBef>
              <a:buFont typeface="Arial"/>
              <a:defRPr sz="1520">
                <a:solidFill>
                  <a:srgbClr val="694893"/>
                </a:solidFill>
                <a:latin typeface="Trebuchet MS Standaard"/>
                <a:ea typeface="Trebuchet MS Standaard"/>
                <a:cs typeface="Trebuchet MS Standaard"/>
                <a:sym typeface="Trebuchet MS Standaard"/>
              </a:defRPr>
            </a:pPr>
            <a:endParaRPr sz="1600" dirty="0">
              <a:solidFill>
                <a:srgbClr val="000000"/>
              </a:solidFill>
            </a:endParaRPr>
          </a:p>
          <a:p>
            <a:pPr defTabSz="651509">
              <a:spcBef>
                <a:spcPts val="300"/>
              </a:spcBef>
              <a:buFont typeface="Arial"/>
              <a:defRPr sz="1520">
                <a:solidFill>
                  <a:srgbClr val="694893"/>
                </a:solidFill>
                <a:latin typeface="Trebuchet MS Standaard"/>
                <a:ea typeface="Trebuchet MS Standaard"/>
                <a:cs typeface="Trebuchet MS Standaard"/>
                <a:sym typeface="Trebuchet MS Standaard"/>
              </a:defRPr>
            </a:pPr>
            <a:endParaRPr lang="nl-NL" sz="1600" dirty="0">
              <a:solidFill>
                <a:srgbClr val="000000"/>
              </a:solidFill>
            </a:endParaRPr>
          </a:p>
          <a:p>
            <a:pPr defTabSz="651509">
              <a:spcBef>
                <a:spcPts val="300"/>
              </a:spcBef>
              <a:buFont typeface="Arial"/>
              <a:defRPr sz="1520">
                <a:solidFill>
                  <a:srgbClr val="694893"/>
                </a:solidFill>
                <a:latin typeface="Trebuchet MS Standaard"/>
                <a:ea typeface="Trebuchet MS Standaard"/>
                <a:cs typeface="Trebuchet MS Standaard"/>
                <a:sym typeface="Trebuchet MS Standaard"/>
              </a:defRPr>
            </a:pPr>
            <a:r>
              <a:rPr lang="nl-NL" sz="1600" dirty="0">
                <a:solidFill>
                  <a:srgbClr val="000000"/>
                </a:solidFill>
              </a:rPr>
              <a:t>Pijn: 6</a:t>
            </a:r>
          </a:p>
          <a:p>
            <a:pPr defTabSz="651509">
              <a:spcBef>
                <a:spcPts val="300"/>
              </a:spcBef>
              <a:buFont typeface="Arial"/>
              <a:defRPr sz="1520">
                <a:solidFill>
                  <a:srgbClr val="694893"/>
                </a:solidFill>
                <a:latin typeface="Trebuchet MS Standaard"/>
                <a:ea typeface="Trebuchet MS Standaard"/>
                <a:cs typeface="Trebuchet MS Standaard"/>
                <a:sym typeface="Trebuchet MS Standaard"/>
              </a:defRPr>
            </a:pPr>
            <a:r>
              <a:rPr sz="1600" dirty="0">
                <a:solidFill>
                  <a:srgbClr val="000000"/>
                </a:solidFill>
              </a:rPr>
              <a:t>Arm </a:t>
            </a:r>
            <a:r>
              <a:rPr sz="1600" dirty="0" err="1">
                <a:solidFill>
                  <a:srgbClr val="000000"/>
                </a:solidFill>
              </a:rPr>
              <a:t>dik</a:t>
            </a:r>
            <a:r>
              <a:rPr sz="1600" dirty="0">
                <a:solidFill>
                  <a:srgbClr val="000000"/>
                </a:solidFill>
              </a:rPr>
              <a:t>/ rood: Nee</a:t>
            </a:r>
          </a:p>
          <a:p>
            <a:pPr defTabSz="651509">
              <a:spcBef>
                <a:spcPts val="300"/>
              </a:spcBef>
              <a:buFont typeface="Arial"/>
              <a:defRPr sz="1520">
                <a:solidFill>
                  <a:srgbClr val="694893"/>
                </a:solidFill>
                <a:latin typeface="Trebuchet MS Standaard"/>
                <a:ea typeface="Trebuchet MS Standaard"/>
                <a:cs typeface="Trebuchet MS Standaard"/>
                <a:sym typeface="Trebuchet MS Standaard"/>
              </a:defRPr>
            </a:pPr>
            <a:r>
              <a:rPr sz="1600" dirty="0" err="1">
                <a:solidFill>
                  <a:srgbClr val="000000"/>
                </a:solidFill>
              </a:rPr>
              <a:t>Koorts</a:t>
            </a:r>
            <a:r>
              <a:rPr sz="1600" dirty="0">
                <a:solidFill>
                  <a:srgbClr val="000000"/>
                </a:solidFill>
              </a:rPr>
              <a:t>: Nee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itel 1"/>
          <p:cNvSpPr txBox="1">
            <a:spLocks noGrp="1"/>
          </p:cNvSpPr>
          <p:nvPr>
            <p:ph type="title" idx="4294967295"/>
          </p:nvPr>
        </p:nvSpPr>
        <p:spPr>
          <a:xfrm>
            <a:off x="663574" y="484187"/>
            <a:ext cx="7869240" cy="857251"/>
          </a:xfrm>
          <a:prstGeom prst="rect">
            <a:avLst/>
          </a:prstGeom>
        </p:spPr>
        <p:txBody>
          <a:bodyPr anchor="t">
            <a:normAutofit fontScale="90000"/>
          </a:bodyPr>
          <a:lstStyle/>
          <a:p>
            <a:r>
              <a:rPr sz="2000" dirty="0"/>
              <a:t>Casus 6</a:t>
            </a:r>
            <a:br>
              <a:rPr lang="nl-NL" sz="2000" dirty="0"/>
            </a:br>
            <a:r>
              <a:rPr lang="nl-NL" sz="2000" dirty="0">
                <a:solidFill>
                  <a:srgbClr val="7030A0"/>
                </a:solidFill>
              </a:rPr>
              <a:t>Man, 63 </a:t>
            </a:r>
            <a:r>
              <a:rPr lang="nl-NL" sz="2000" dirty="0" err="1">
                <a:solidFill>
                  <a:srgbClr val="7030A0"/>
                </a:solidFill>
              </a:rPr>
              <a:t>jr</a:t>
            </a:r>
            <a:r>
              <a:rPr lang="nl-NL" sz="2000" dirty="0">
                <a:solidFill>
                  <a:srgbClr val="7030A0"/>
                </a:solidFill>
              </a:rPr>
              <a:t>, U5 - Ingangsklacht: bloedneus, zondagavond</a:t>
            </a:r>
            <a:br>
              <a:rPr lang="nl-NL" dirty="0"/>
            </a:br>
            <a:endParaRPr dirty="0"/>
          </a:p>
        </p:txBody>
      </p:sp>
      <p:sp>
        <p:nvSpPr>
          <p:cNvPr id="193"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28</a:t>
            </a:fld>
            <a:endParaRPr/>
          </a:p>
        </p:txBody>
      </p:sp>
      <p:sp>
        <p:nvSpPr>
          <p:cNvPr id="194" name="Tijdelijke aanduiding voor inhoud 2"/>
          <p:cNvSpPr txBox="1">
            <a:spLocks noGrp="1"/>
          </p:cNvSpPr>
          <p:nvPr>
            <p:ph type="body" sz="half" idx="4294967295"/>
          </p:nvPr>
        </p:nvSpPr>
        <p:spPr>
          <a:xfrm>
            <a:off x="686674" y="2338860"/>
            <a:ext cx="7653339" cy="2433858"/>
          </a:xfrm>
          <a:prstGeom prst="rect">
            <a:avLst/>
          </a:prstGeom>
        </p:spPr>
        <p:txBody>
          <a:bodyPr>
            <a:normAutofit/>
          </a:bodyPr>
          <a:lstStyle/>
          <a:p>
            <a:pPr marL="0" indent="0">
              <a:spcBef>
                <a:spcPts val="300"/>
              </a:spcBef>
              <a:buSzTx/>
              <a:buNone/>
              <a:defRPr sz="1600">
                <a:latin typeface="Trebuchet MS Standaard"/>
                <a:ea typeface="Trebuchet MS Standaard"/>
                <a:cs typeface="Trebuchet MS Standaard"/>
                <a:sym typeface="Trebuchet MS Standaard"/>
              </a:defRPr>
            </a:pPr>
            <a:r>
              <a:rPr lang="nl-NL" dirty="0">
                <a:solidFill>
                  <a:srgbClr val="000000"/>
                </a:solidFill>
              </a:rPr>
              <a:t>S: </a:t>
            </a:r>
            <a:r>
              <a:rPr dirty="0" err="1">
                <a:solidFill>
                  <a:srgbClr val="000000"/>
                </a:solidFill>
              </a:rPr>
              <a:t>Dhr</a:t>
            </a:r>
            <a:r>
              <a:rPr dirty="0">
                <a:solidFill>
                  <a:srgbClr val="000000"/>
                </a:solidFill>
              </a:rPr>
              <a:t> belt </a:t>
            </a:r>
            <a:r>
              <a:rPr dirty="0" err="1">
                <a:solidFill>
                  <a:srgbClr val="000000"/>
                </a:solidFill>
              </a:rPr>
              <a:t>zelf</a:t>
            </a:r>
            <a:r>
              <a:rPr dirty="0">
                <a:solidFill>
                  <a:srgbClr val="000000"/>
                </a:solidFill>
              </a:rPr>
              <a:t>; </a:t>
            </a:r>
            <a:r>
              <a:rPr dirty="0" err="1">
                <a:solidFill>
                  <a:srgbClr val="000000"/>
                </a:solidFill>
              </a:rPr>
              <a:t>sinds</a:t>
            </a:r>
            <a:r>
              <a:rPr dirty="0">
                <a:solidFill>
                  <a:srgbClr val="000000"/>
                </a:solidFill>
              </a:rPr>
              <a:t> </a:t>
            </a:r>
            <a:r>
              <a:rPr dirty="0" err="1">
                <a:solidFill>
                  <a:srgbClr val="000000"/>
                </a:solidFill>
              </a:rPr>
              <a:t>vrijdag</a:t>
            </a:r>
            <a:r>
              <a:rPr dirty="0">
                <a:solidFill>
                  <a:srgbClr val="000000"/>
                </a:solidFill>
              </a:rPr>
              <a:t> 3x </a:t>
            </a:r>
            <a:r>
              <a:rPr dirty="0" err="1">
                <a:solidFill>
                  <a:srgbClr val="000000"/>
                </a:solidFill>
              </a:rPr>
              <a:t>een</a:t>
            </a:r>
            <a:r>
              <a:rPr dirty="0">
                <a:solidFill>
                  <a:srgbClr val="000000"/>
                </a:solidFill>
              </a:rPr>
              <a:t> </a:t>
            </a:r>
            <a:r>
              <a:rPr dirty="0" err="1">
                <a:solidFill>
                  <a:srgbClr val="000000"/>
                </a:solidFill>
              </a:rPr>
              <a:t>bloedneus</a:t>
            </a:r>
            <a:r>
              <a:rPr dirty="0">
                <a:solidFill>
                  <a:srgbClr val="000000"/>
                </a:solidFill>
              </a:rPr>
              <a:t> </a:t>
            </a:r>
            <a:r>
              <a:rPr dirty="0" err="1">
                <a:solidFill>
                  <a:srgbClr val="000000"/>
                </a:solidFill>
              </a:rPr>
              <a:t>gehad</a:t>
            </a:r>
            <a:r>
              <a:rPr dirty="0">
                <a:solidFill>
                  <a:srgbClr val="000000"/>
                </a:solidFill>
              </a:rPr>
              <a:t>. </a:t>
            </a:r>
            <a:r>
              <a:rPr dirty="0" err="1">
                <a:solidFill>
                  <a:srgbClr val="000000"/>
                </a:solidFill>
              </a:rPr>
              <a:t>Heeft</a:t>
            </a:r>
            <a:r>
              <a:rPr dirty="0">
                <a:solidFill>
                  <a:srgbClr val="000000"/>
                </a:solidFill>
              </a:rPr>
              <a:t> </a:t>
            </a:r>
            <a:r>
              <a:rPr dirty="0" err="1">
                <a:solidFill>
                  <a:srgbClr val="000000"/>
                </a:solidFill>
              </a:rPr>
              <a:t>dit</a:t>
            </a:r>
            <a:r>
              <a:rPr dirty="0">
                <a:solidFill>
                  <a:srgbClr val="000000"/>
                </a:solidFill>
              </a:rPr>
              <a:t> </a:t>
            </a:r>
            <a:r>
              <a:rPr dirty="0" err="1">
                <a:solidFill>
                  <a:srgbClr val="000000"/>
                </a:solidFill>
              </a:rPr>
              <a:t>hiervoor</a:t>
            </a:r>
            <a:r>
              <a:rPr dirty="0">
                <a:solidFill>
                  <a:srgbClr val="000000"/>
                </a:solidFill>
              </a:rPr>
              <a:t> nooit </a:t>
            </a:r>
            <a:r>
              <a:rPr dirty="0" err="1">
                <a:solidFill>
                  <a:srgbClr val="000000"/>
                </a:solidFill>
              </a:rPr>
              <a:t>eerder</a:t>
            </a:r>
            <a:r>
              <a:rPr dirty="0">
                <a:solidFill>
                  <a:srgbClr val="000000"/>
                </a:solidFill>
              </a:rPr>
              <a:t> </a:t>
            </a:r>
            <a:r>
              <a:rPr dirty="0" err="1">
                <a:solidFill>
                  <a:srgbClr val="000000"/>
                </a:solidFill>
              </a:rPr>
              <a:t>gehad</a:t>
            </a:r>
            <a:r>
              <a:rPr dirty="0">
                <a:solidFill>
                  <a:srgbClr val="000000"/>
                </a:solidFill>
              </a:rPr>
              <a:t>, maar </a:t>
            </a:r>
            <a:r>
              <a:rPr dirty="0" err="1">
                <a:solidFill>
                  <a:srgbClr val="000000"/>
                </a:solidFill>
              </a:rPr>
              <a:t>vindt</a:t>
            </a:r>
            <a:r>
              <a:rPr dirty="0">
                <a:solidFill>
                  <a:srgbClr val="000000"/>
                </a:solidFill>
              </a:rPr>
              <a:t> het erg </a:t>
            </a:r>
            <a:r>
              <a:rPr dirty="0" err="1">
                <a:solidFill>
                  <a:srgbClr val="000000"/>
                </a:solidFill>
              </a:rPr>
              <a:t>vervelend</a:t>
            </a:r>
            <a:r>
              <a:rPr dirty="0">
                <a:solidFill>
                  <a:srgbClr val="000000"/>
                </a:solidFill>
              </a:rPr>
              <a:t>. Het </a:t>
            </a:r>
            <a:r>
              <a:rPr dirty="0" err="1">
                <a:solidFill>
                  <a:srgbClr val="000000"/>
                </a:solidFill>
              </a:rPr>
              <a:t>bloeden</a:t>
            </a:r>
            <a:r>
              <a:rPr dirty="0">
                <a:solidFill>
                  <a:srgbClr val="000000"/>
                </a:solidFill>
              </a:rPr>
              <a:t> is </a:t>
            </a:r>
            <a:r>
              <a:rPr dirty="0" err="1">
                <a:solidFill>
                  <a:srgbClr val="000000"/>
                </a:solidFill>
              </a:rPr>
              <a:t>goed</a:t>
            </a:r>
            <a:r>
              <a:rPr dirty="0">
                <a:solidFill>
                  <a:srgbClr val="000000"/>
                </a:solidFill>
              </a:rPr>
              <a:t> </a:t>
            </a:r>
            <a:r>
              <a:rPr dirty="0" err="1">
                <a:solidFill>
                  <a:srgbClr val="000000"/>
                </a:solidFill>
              </a:rPr>
              <a:t>te</a:t>
            </a:r>
            <a:r>
              <a:rPr dirty="0">
                <a:solidFill>
                  <a:srgbClr val="000000"/>
                </a:solidFill>
              </a:rPr>
              <a:t> </a:t>
            </a:r>
            <a:r>
              <a:rPr dirty="0" err="1">
                <a:solidFill>
                  <a:srgbClr val="000000"/>
                </a:solidFill>
              </a:rPr>
              <a:t>stoppen</a:t>
            </a:r>
            <a:r>
              <a:rPr dirty="0">
                <a:solidFill>
                  <a:srgbClr val="000000"/>
                </a:solidFill>
              </a:rPr>
              <a:t>. Is </a:t>
            </a:r>
            <a:r>
              <a:rPr dirty="0" err="1">
                <a:solidFill>
                  <a:srgbClr val="000000"/>
                </a:solidFill>
              </a:rPr>
              <a:t>wel</a:t>
            </a:r>
            <a:r>
              <a:rPr dirty="0">
                <a:solidFill>
                  <a:srgbClr val="000000"/>
                </a:solidFill>
              </a:rPr>
              <a:t> </a:t>
            </a:r>
            <a:r>
              <a:rPr dirty="0" err="1">
                <a:solidFill>
                  <a:srgbClr val="000000"/>
                </a:solidFill>
              </a:rPr>
              <a:t>verkouden</a:t>
            </a:r>
            <a:r>
              <a:rPr dirty="0">
                <a:solidFill>
                  <a:srgbClr val="000000"/>
                </a:solidFill>
              </a:rPr>
              <a:t>, </a:t>
            </a:r>
            <a:r>
              <a:rPr dirty="0" err="1">
                <a:solidFill>
                  <a:srgbClr val="000000"/>
                </a:solidFill>
              </a:rPr>
              <a:t>moet</a:t>
            </a:r>
            <a:r>
              <a:rPr dirty="0">
                <a:solidFill>
                  <a:srgbClr val="000000"/>
                </a:solidFill>
              </a:rPr>
              <a:t> </a:t>
            </a:r>
            <a:r>
              <a:rPr dirty="0" err="1">
                <a:solidFill>
                  <a:srgbClr val="000000"/>
                </a:solidFill>
              </a:rPr>
              <a:t>veel</a:t>
            </a:r>
            <a:r>
              <a:rPr dirty="0">
                <a:solidFill>
                  <a:srgbClr val="000000"/>
                </a:solidFill>
              </a:rPr>
              <a:t> </a:t>
            </a:r>
            <a:r>
              <a:rPr dirty="0" err="1">
                <a:solidFill>
                  <a:srgbClr val="000000"/>
                </a:solidFill>
              </a:rPr>
              <a:t>niezen</a:t>
            </a:r>
            <a:r>
              <a:rPr dirty="0">
                <a:solidFill>
                  <a:srgbClr val="000000"/>
                </a:solidFill>
              </a:rPr>
              <a:t>, </a:t>
            </a:r>
            <a:r>
              <a:rPr dirty="0" err="1">
                <a:solidFill>
                  <a:srgbClr val="000000"/>
                </a:solidFill>
              </a:rPr>
              <a:t>heeft</a:t>
            </a:r>
            <a:r>
              <a:rPr dirty="0">
                <a:solidFill>
                  <a:srgbClr val="000000"/>
                </a:solidFill>
              </a:rPr>
              <a:t> </a:t>
            </a:r>
            <a:r>
              <a:rPr dirty="0" err="1">
                <a:solidFill>
                  <a:srgbClr val="000000"/>
                </a:solidFill>
              </a:rPr>
              <a:t>geen</a:t>
            </a:r>
            <a:r>
              <a:rPr dirty="0">
                <a:solidFill>
                  <a:srgbClr val="000000"/>
                </a:solidFill>
              </a:rPr>
              <a:t> </a:t>
            </a:r>
            <a:r>
              <a:rPr dirty="0" err="1">
                <a:solidFill>
                  <a:srgbClr val="000000"/>
                </a:solidFill>
              </a:rPr>
              <a:t>koorts</a:t>
            </a:r>
            <a:r>
              <a:rPr dirty="0">
                <a:solidFill>
                  <a:srgbClr val="000000"/>
                </a:solidFill>
              </a:rPr>
              <a:t>. </a:t>
            </a:r>
          </a:p>
          <a:p>
            <a:pPr marL="0" indent="0">
              <a:spcBef>
                <a:spcPts val="300"/>
              </a:spcBef>
              <a:buSzTx/>
              <a:buNone/>
              <a:defRPr sz="1600">
                <a:latin typeface="Trebuchet MS Standaard"/>
                <a:ea typeface="Trebuchet MS Standaard"/>
                <a:cs typeface="Trebuchet MS Standaard"/>
                <a:sym typeface="Trebuchet MS Standaard"/>
              </a:defRPr>
            </a:pPr>
            <a:r>
              <a:rPr dirty="0" err="1">
                <a:solidFill>
                  <a:srgbClr val="000000"/>
                </a:solidFill>
              </a:rPr>
              <a:t>Hulpvraag</a:t>
            </a:r>
            <a:r>
              <a:rPr dirty="0">
                <a:solidFill>
                  <a:srgbClr val="000000"/>
                </a:solidFill>
              </a:rPr>
              <a:t>: Wat </a:t>
            </a:r>
            <a:r>
              <a:rPr dirty="0" err="1">
                <a:solidFill>
                  <a:srgbClr val="000000"/>
                </a:solidFill>
              </a:rPr>
              <a:t>kan</a:t>
            </a:r>
            <a:r>
              <a:rPr dirty="0">
                <a:solidFill>
                  <a:srgbClr val="000000"/>
                </a:solidFill>
              </a:rPr>
              <a:t> </a:t>
            </a:r>
            <a:r>
              <a:rPr dirty="0" err="1">
                <a:solidFill>
                  <a:srgbClr val="000000"/>
                </a:solidFill>
              </a:rPr>
              <a:t>ik</a:t>
            </a:r>
            <a:r>
              <a:rPr dirty="0">
                <a:solidFill>
                  <a:srgbClr val="000000"/>
                </a:solidFill>
              </a:rPr>
              <a:t> </a:t>
            </a:r>
            <a:r>
              <a:rPr dirty="0" err="1">
                <a:solidFill>
                  <a:srgbClr val="000000"/>
                </a:solidFill>
              </a:rPr>
              <a:t>eraan</a:t>
            </a:r>
            <a:r>
              <a:rPr dirty="0">
                <a:solidFill>
                  <a:srgbClr val="000000"/>
                </a:solidFill>
              </a:rPr>
              <a:t> </a:t>
            </a:r>
            <a:r>
              <a:rPr dirty="0" err="1">
                <a:solidFill>
                  <a:srgbClr val="000000"/>
                </a:solidFill>
              </a:rPr>
              <a:t>doen</a:t>
            </a:r>
            <a:r>
              <a:rPr dirty="0">
                <a:solidFill>
                  <a:srgbClr val="000000"/>
                </a:solidFill>
              </a:rPr>
              <a:t>?</a:t>
            </a:r>
          </a:p>
          <a:p>
            <a:pPr marL="0" indent="0">
              <a:spcBef>
                <a:spcPts val="300"/>
              </a:spcBef>
              <a:buSzTx/>
              <a:buNone/>
              <a:defRPr sz="1600">
                <a:latin typeface="Trebuchet MS Standaard"/>
                <a:ea typeface="Trebuchet MS Standaard"/>
                <a:cs typeface="Trebuchet MS Standaard"/>
                <a:sym typeface="Trebuchet MS Standaard"/>
              </a:defRPr>
            </a:pPr>
            <a:r>
              <a:rPr dirty="0">
                <a:solidFill>
                  <a:srgbClr val="000000"/>
                </a:solidFill>
              </a:rPr>
              <a:t>VG: AF</a:t>
            </a:r>
          </a:p>
          <a:p>
            <a:pPr marL="0" indent="0">
              <a:spcBef>
                <a:spcPts val="300"/>
              </a:spcBef>
              <a:buSzTx/>
              <a:buNone/>
              <a:defRPr sz="1600">
                <a:latin typeface="Trebuchet MS Standaard"/>
                <a:ea typeface="Trebuchet MS Standaard"/>
                <a:cs typeface="Trebuchet MS Standaard"/>
                <a:sym typeface="Trebuchet MS Standaard"/>
              </a:defRPr>
            </a:pPr>
            <a:r>
              <a:rPr dirty="0" err="1">
                <a:solidFill>
                  <a:srgbClr val="000000"/>
                </a:solidFill>
              </a:rPr>
              <a:t>Medicatie</a:t>
            </a:r>
            <a:r>
              <a:rPr dirty="0">
                <a:solidFill>
                  <a:srgbClr val="000000"/>
                </a:solidFill>
              </a:rPr>
              <a:t>: </a:t>
            </a:r>
            <a:r>
              <a:rPr dirty="0" err="1">
                <a:solidFill>
                  <a:srgbClr val="000000"/>
                </a:solidFill>
              </a:rPr>
              <a:t>simvastatine</a:t>
            </a:r>
            <a:r>
              <a:rPr dirty="0">
                <a:solidFill>
                  <a:srgbClr val="000000"/>
                </a:solidFill>
              </a:rPr>
              <a:t>, </a:t>
            </a:r>
            <a:r>
              <a:rPr dirty="0" err="1">
                <a:solidFill>
                  <a:srgbClr val="000000"/>
                </a:solidFill>
              </a:rPr>
              <a:t>acenocoumerol</a:t>
            </a:r>
            <a:r>
              <a:rPr dirty="0">
                <a:solidFill>
                  <a:srgbClr val="000000"/>
                </a:solidFill>
              </a:rPr>
              <a:t>, enalapril</a:t>
            </a:r>
          </a:p>
          <a:p>
            <a:pPr marL="0" indent="0">
              <a:spcBef>
                <a:spcPts val="300"/>
              </a:spcBef>
              <a:buSzTx/>
              <a:buNone/>
              <a:defRPr sz="1600">
                <a:latin typeface="Trebuchet MS Standaard"/>
                <a:ea typeface="Trebuchet MS Standaard"/>
                <a:cs typeface="Trebuchet MS Standaard"/>
                <a:sym typeface="Trebuchet MS Standaard"/>
              </a:defRPr>
            </a:pPr>
            <a:r>
              <a:rPr lang="nl-NL" dirty="0">
                <a:solidFill>
                  <a:srgbClr val="000000"/>
                </a:solidFill>
              </a:rPr>
              <a:t>P: </a:t>
            </a:r>
            <a:r>
              <a:rPr dirty="0" err="1">
                <a:solidFill>
                  <a:srgbClr val="000000"/>
                </a:solidFill>
              </a:rPr>
              <a:t>Advies</a:t>
            </a:r>
            <a:r>
              <a:rPr dirty="0">
                <a:solidFill>
                  <a:srgbClr val="000000"/>
                </a:solidFill>
              </a:rPr>
              <a:t>: </a:t>
            </a:r>
            <a:r>
              <a:rPr dirty="0" err="1">
                <a:solidFill>
                  <a:srgbClr val="000000"/>
                </a:solidFill>
              </a:rPr>
              <a:t>advies</a:t>
            </a:r>
            <a:r>
              <a:rPr dirty="0">
                <a:solidFill>
                  <a:srgbClr val="000000"/>
                </a:solidFill>
              </a:rPr>
              <a:t> </a:t>
            </a:r>
            <a:r>
              <a:rPr dirty="0" err="1">
                <a:solidFill>
                  <a:srgbClr val="000000"/>
                </a:solidFill>
              </a:rPr>
              <a:t>volgens</a:t>
            </a:r>
            <a:r>
              <a:rPr dirty="0">
                <a:solidFill>
                  <a:srgbClr val="000000"/>
                </a:solidFill>
              </a:rPr>
              <a:t> NTS </a:t>
            </a:r>
            <a:r>
              <a:rPr dirty="0" err="1">
                <a:solidFill>
                  <a:srgbClr val="000000"/>
                </a:solidFill>
              </a:rPr>
              <a:t>gegeven</a:t>
            </a:r>
            <a:r>
              <a:rPr dirty="0">
                <a:solidFill>
                  <a:srgbClr val="000000"/>
                </a:solidFill>
              </a:rPr>
              <a:t>, </a:t>
            </a:r>
            <a:r>
              <a:rPr dirty="0" err="1">
                <a:solidFill>
                  <a:srgbClr val="000000"/>
                </a:solidFill>
              </a:rPr>
              <a:t>dhr</a:t>
            </a:r>
            <a:r>
              <a:rPr dirty="0">
                <a:solidFill>
                  <a:srgbClr val="000000"/>
                </a:solidFill>
              </a:rPr>
              <a:t> is </a:t>
            </a:r>
            <a:r>
              <a:rPr dirty="0" err="1">
                <a:solidFill>
                  <a:srgbClr val="000000"/>
                </a:solidFill>
              </a:rPr>
              <a:t>gerustgesteld</a:t>
            </a:r>
            <a:r>
              <a:rPr dirty="0">
                <a:solidFill>
                  <a:srgbClr val="000000"/>
                </a:solidFill>
              </a:rPr>
              <a:t>. </a:t>
            </a:r>
          </a:p>
        </p:txBody>
      </p:sp>
      <p:sp>
        <p:nvSpPr>
          <p:cNvPr id="195" name="Tijdelijke aanduiding voor inhoud 2"/>
          <p:cNvSpPr txBox="1"/>
          <p:nvPr/>
        </p:nvSpPr>
        <p:spPr>
          <a:xfrm>
            <a:off x="679668" y="1214055"/>
            <a:ext cx="6583801" cy="1343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numCol="2" spcCol="329189">
            <a:normAutofit/>
          </a:bodyPr>
          <a:lstStyle/>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a:t>Triage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Bloed</a:t>
            </a:r>
            <a:r>
              <a:rPr dirty="0">
                <a:solidFill>
                  <a:srgbClr val="000000"/>
                </a:solidFill>
              </a:rPr>
              <a:t> de </a:t>
            </a:r>
            <a:r>
              <a:rPr dirty="0" err="1">
                <a:solidFill>
                  <a:srgbClr val="000000"/>
                </a:solidFill>
              </a:rPr>
              <a:t>neus</a:t>
            </a:r>
            <a:r>
              <a:rPr dirty="0">
                <a:solidFill>
                  <a:srgbClr val="000000"/>
                </a:solidFill>
              </a:rPr>
              <a:t> </a:t>
            </a:r>
            <a:r>
              <a:rPr dirty="0" err="1">
                <a:solidFill>
                  <a:srgbClr val="000000"/>
                </a:solidFill>
              </a:rPr>
              <a:t>nog</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a:solidFill>
                  <a:srgbClr val="000000"/>
                </a:solidFill>
              </a:rPr>
              <a:t>Duur: 2 </a:t>
            </a:r>
            <a:r>
              <a:rPr dirty="0" err="1">
                <a:solidFill>
                  <a:srgbClr val="000000"/>
                </a:solidFill>
              </a:rPr>
              <a:t>dagen</a:t>
            </a:r>
            <a:endParaRPr dirty="0">
              <a:solidFill>
                <a:srgbClr val="000000"/>
              </a:solidFill>
            </a:endParaRP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endParaRPr dirty="0">
              <a:solidFill>
                <a:srgbClr val="000000"/>
              </a:solidFill>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el 1"/>
          <p:cNvSpPr txBox="1">
            <a:spLocks noGrp="1"/>
          </p:cNvSpPr>
          <p:nvPr>
            <p:ph type="title" idx="4294967295"/>
          </p:nvPr>
        </p:nvSpPr>
        <p:spPr>
          <a:xfrm>
            <a:off x="663574" y="484187"/>
            <a:ext cx="7869240" cy="857251"/>
          </a:xfrm>
          <a:prstGeom prst="rect">
            <a:avLst/>
          </a:prstGeom>
        </p:spPr>
        <p:txBody>
          <a:bodyPr anchor="t">
            <a:normAutofit fontScale="90000"/>
          </a:bodyPr>
          <a:lstStyle/>
          <a:p>
            <a:r>
              <a:rPr sz="2000" dirty="0"/>
              <a:t>Casus 7</a:t>
            </a:r>
            <a:br>
              <a:rPr lang="nl-NL" sz="2000" dirty="0"/>
            </a:br>
            <a:r>
              <a:rPr lang="nl-NL" sz="2000" dirty="0">
                <a:solidFill>
                  <a:srgbClr val="7030A0"/>
                </a:solidFill>
              </a:rPr>
              <a:t>Meisje, 2 </a:t>
            </a:r>
            <a:r>
              <a:rPr lang="nl-NL" sz="2000" dirty="0" err="1">
                <a:solidFill>
                  <a:srgbClr val="7030A0"/>
                </a:solidFill>
              </a:rPr>
              <a:t>jr</a:t>
            </a:r>
            <a:r>
              <a:rPr lang="nl-NL" sz="2000" dirty="0">
                <a:solidFill>
                  <a:srgbClr val="7030A0"/>
                </a:solidFill>
              </a:rPr>
              <a:t>, U5 - Ingangsklacht: intoxicatie, zaterdagmiddag</a:t>
            </a:r>
            <a:br>
              <a:rPr lang="nl-NL" dirty="0"/>
            </a:br>
            <a:endParaRPr dirty="0"/>
          </a:p>
        </p:txBody>
      </p:sp>
      <p:sp>
        <p:nvSpPr>
          <p:cNvPr id="200"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29</a:t>
            </a:fld>
            <a:endParaRPr/>
          </a:p>
        </p:txBody>
      </p:sp>
      <p:sp>
        <p:nvSpPr>
          <p:cNvPr id="201" name="Tijdelijke aanduiding voor inhoud 2"/>
          <p:cNvSpPr txBox="1">
            <a:spLocks noGrp="1"/>
          </p:cNvSpPr>
          <p:nvPr>
            <p:ph type="body" sz="half" idx="4294967295"/>
          </p:nvPr>
        </p:nvSpPr>
        <p:spPr>
          <a:xfrm>
            <a:off x="683732" y="2892117"/>
            <a:ext cx="7653339" cy="1599199"/>
          </a:xfrm>
          <a:prstGeom prst="rect">
            <a:avLst/>
          </a:prstGeom>
        </p:spPr>
        <p:txBody>
          <a:bodyPr>
            <a:normAutofit/>
          </a:bodyPr>
          <a:lstStyle/>
          <a:p>
            <a:pPr marL="0" indent="0">
              <a:spcBef>
                <a:spcPts val="300"/>
              </a:spcBef>
              <a:buSzTx/>
              <a:buNone/>
              <a:defRPr sz="1600">
                <a:latin typeface="Trebuchet MS Standaard"/>
                <a:ea typeface="Trebuchet MS Standaard"/>
                <a:cs typeface="Trebuchet MS Standaard"/>
                <a:sym typeface="Trebuchet MS Standaard"/>
              </a:defRPr>
            </a:pPr>
            <a:r>
              <a:rPr dirty="0">
                <a:solidFill>
                  <a:srgbClr val="000000"/>
                </a:solidFill>
              </a:rPr>
              <a:t>Moeder belt; </a:t>
            </a:r>
            <a:r>
              <a:rPr dirty="0" err="1">
                <a:solidFill>
                  <a:srgbClr val="000000"/>
                </a:solidFill>
              </a:rPr>
              <a:t>heeft</a:t>
            </a:r>
            <a:r>
              <a:rPr dirty="0">
                <a:solidFill>
                  <a:srgbClr val="000000"/>
                </a:solidFill>
              </a:rPr>
              <a:t> </a:t>
            </a:r>
            <a:r>
              <a:rPr dirty="0" err="1">
                <a:solidFill>
                  <a:srgbClr val="000000"/>
                </a:solidFill>
              </a:rPr>
              <a:t>vermoedelijk</a:t>
            </a:r>
            <a:r>
              <a:rPr dirty="0">
                <a:solidFill>
                  <a:srgbClr val="000000"/>
                </a:solidFill>
              </a:rPr>
              <a:t> </a:t>
            </a:r>
            <a:r>
              <a:rPr dirty="0" err="1">
                <a:solidFill>
                  <a:srgbClr val="000000"/>
                </a:solidFill>
              </a:rPr>
              <a:t>kwartier</a:t>
            </a:r>
            <a:r>
              <a:rPr dirty="0">
                <a:solidFill>
                  <a:srgbClr val="000000"/>
                </a:solidFill>
              </a:rPr>
              <a:t> </a:t>
            </a:r>
            <a:r>
              <a:rPr dirty="0" err="1">
                <a:solidFill>
                  <a:srgbClr val="000000"/>
                </a:solidFill>
              </a:rPr>
              <a:t>geleden</a:t>
            </a:r>
            <a:r>
              <a:rPr dirty="0">
                <a:solidFill>
                  <a:srgbClr val="000000"/>
                </a:solidFill>
              </a:rPr>
              <a:t> &gt; 5 </a:t>
            </a:r>
            <a:r>
              <a:rPr dirty="0" err="1">
                <a:solidFill>
                  <a:srgbClr val="000000"/>
                </a:solidFill>
              </a:rPr>
              <a:t>kleikorrels</a:t>
            </a:r>
            <a:r>
              <a:rPr dirty="0">
                <a:solidFill>
                  <a:srgbClr val="000000"/>
                </a:solidFill>
              </a:rPr>
              <a:t> (van </a:t>
            </a:r>
            <a:r>
              <a:rPr dirty="0" err="1">
                <a:solidFill>
                  <a:srgbClr val="000000"/>
                </a:solidFill>
              </a:rPr>
              <a:t>planten</a:t>
            </a:r>
            <a:r>
              <a:rPr dirty="0">
                <a:solidFill>
                  <a:srgbClr val="000000"/>
                </a:solidFill>
              </a:rPr>
              <a:t>) </a:t>
            </a:r>
            <a:r>
              <a:rPr dirty="0" err="1">
                <a:solidFill>
                  <a:srgbClr val="000000"/>
                </a:solidFill>
              </a:rPr>
              <a:t>ingeslikt</a:t>
            </a:r>
            <a:r>
              <a:rPr dirty="0">
                <a:solidFill>
                  <a:srgbClr val="000000"/>
                </a:solidFill>
              </a:rPr>
              <a:t>. Nu </a:t>
            </a:r>
            <a:r>
              <a:rPr dirty="0" err="1">
                <a:solidFill>
                  <a:srgbClr val="000000"/>
                </a:solidFill>
              </a:rPr>
              <a:t>verder</a:t>
            </a:r>
            <a:r>
              <a:rPr dirty="0">
                <a:solidFill>
                  <a:srgbClr val="000000"/>
                </a:solidFill>
              </a:rPr>
              <a:t> </a:t>
            </a:r>
            <a:r>
              <a:rPr dirty="0" err="1">
                <a:solidFill>
                  <a:srgbClr val="000000"/>
                </a:solidFill>
              </a:rPr>
              <a:t>geen</a:t>
            </a:r>
            <a:r>
              <a:rPr dirty="0">
                <a:solidFill>
                  <a:srgbClr val="000000"/>
                </a:solidFill>
              </a:rPr>
              <a:t> </a:t>
            </a:r>
            <a:r>
              <a:rPr dirty="0" err="1">
                <a:solidFill>
                  <a:srgbClr val="000000"/>
                </a:solidFill>
              </a:rPr>
              <a:t>bijzonderheden</a:t>
            </a:r>
            <a:r>
              <a:rPr dirty="0">
                <a:solidFill>
                  <a:srgbClr val="000000"/>
                </a:solidFill>
              </a:rPr>
              <a:t>. </a:t>
            </a:r>
          </a:p>
          <a:p>
            <a:pPr marL="0" indent="0">
              <a:spcBef>
                <a:spcPts val="300"/>
              </a:spcBef>
              <a:buSzTx/>
              <a:buNone/>
              <a:defRPr sz="1600">
                <a:latin typeface="Trebuchet MS Standaard"/>
                <a:ea typeface="Trebuchet MS Standaard"/>
                <a:cs typeface="Trebuchet MS Standaard"/>
                <a:sym typeface="Trebuchet MS Standaard"/>
              </a:defRPr>
            </a:pPr>
            <a:r>
              <a:rPr dirty="0" err="1">
                <a:solidFill>
                  <a:srgbClr val="000000"/>
                </a:solidFill>
              </a:rPr>
              <a:t>Hulpvraag</a:t>
            </a:r>
            <a:r>
              <a:rPr dirty="0">
                <a:solidFill>
                  <a:srgbClr val="000000"/>
                </a:solidFill>
              </a:rPr>
              <a:t>: Kan </a:t>
            </a:r>
            <a:r>
              <a:rPr dirty="0" err="1">
                <a:solidFill>
                  <a:srgbClr val="000000"/>
                </a:solidFill>
              </a:rPr>
              <a:t>dit</a:t>
            </a:r>
            <a:r>
              <a:rPr dirty="0">
                <a:solidFill>
                  <a:srgbClr val="000000"/>
                </a:solidFill>
              </a:rPr>
              <a:t> </a:t>
            </a:r>
            <a:r>
              <a:rPr dirty="0" err="1">
                <a:solidFill>
                  <a:srgbClr val="000000"/>
                </a:solidFill>
              </a:rPr>
              <a:t>kwaad</a:t>
            </a:r>
            <a:r>
              <a:rPr dirty="0">
                <a:solidFill>
                  <a:srgbClr val="000000"/>
                </a:solidFill>
              </a:rPr>
              <a:t>?</a:t>
            </a:r>
          </a:p>
          <a:p>
            <a:pPr marL="0" indent="0">
              <a:spcBef>
                <a:spcPts val="300"/>
              </a:spcBef>
              <a:buSzTx/>
              <a:buNone/>
              <a:defRPr sz="1600">
                <a:latin typeface="Trebuchet MS Standaard"/>
                <a:ea typeface="Trebuchet MS Standaard"/>
                <a:cs typeface="Trebuchet MS Standaard"/>
                <a:sym typeface="Trebuchet MS Standaard"/>
              </a:defRPr>
            </a:pPr>
            <a:r>
              <a:rPr dirty="0" err="1">
                <a:solidFill>
                  <a:srgbClr val="000000"/>
                </a:solidFill>
              </a:rPr>
              <a:t>Advies</a:t>
            </a:r>
            <a:r>
              <a:rPr dirty="0">
                <a:solidFill>
                  <a:srgbClr val="000000"/>
                </a:solidFill>
              </a:rPr>
              <a:t>: </a:t>
            </a:r>
            <a:r>
              <a:rPr dirty="0" err="1">
                <a:solidFill>
                  <a:srgbClr val="000000"/>
                </a:solidFill>
              </a:rPr>
              <a:t>ongevaarlijk</a:t>
            </a:r>
            <a:r>
              <a:rPr dirty="0">
                <a:solidFill>
                  <a:srgbClr val="000000"/>
                </a:solidFill>
              </a:rPr>
              <a:t>, </a:t>
            </a:r>
            <a:r>
              <a:rPr dirty="0" err="1">
                <a:solidFill>
                  <a:srgbClr val="000000"/>
                </a:solidFill>
              </a:rPr>
              <a:t>letten</a:t>
            </a:r>
            <a:r>
              <a:rPr dirty="0">
                <a:solidFill>
                  <a:srgbClr val="000000"/>
                </a:solidFill>
              </a:rPr>
              <a:t> op </a:t>
            </a:r>
            <a:r>
              <a:rPr dirty="0" err="1">
                <a:solidFill>
                  <a:srgbClr val="000000"/>
                </a:solidFill>
              </a:rPr>
              <a:t>buikklachten</a:t>
            </a:r>
            <a:r>
              <a:rPr dirty="0">
                <a:solidFill>
                  <a:srgbClr val="000000"/>
                </a:solidFill>
              </a:rPr>
              <a:t> </a:t>
            </a:r>
            <a:r>
              <a:rPr dirty="0" err="1">
                <a:solidFill>
                  <a:srgbClr val="000000"/>
                </a:solidFill>
              </a:rPr>
              <a:t>en</a:t>
            </a:r>
            <a:r>
              <a:rPr dirty="0">
                <a:solidFill>
                  <a:srgbClr val="000000"/>
                </a:solidFill>
              </a:rPr>
              <a:t> </a:t>
            </a:r>
            <a:r>
              <a:rPr dirty="0" err="1">
                <a:solidFill>
                  <a:srgbClr val="000000"/>
                </a:solidFill>
              </a:rPr>
              <a:t>misselijkheid</a:t>
            </a:r>
            <a:r>
              <a:rPr dirty="0">
                <a:solidFill>
                  <a:srgbClr val="000000"/>
                </a:solidFill>
              </a:rPr>
              <a:t>.</a:t>
            </a:r>
          </a:p>
        </p:txBody>
      </p:sp>
      <p:sp>
        <p:nvSpPr>
          <p:cNvPr id="202" name="Tijdelijke aanduiding voor inhoud 2"/>
          <p:cNvSpPr txBox="1"/>
          <p:nvPr/>
        </p:nvSpPr>
        <p:spPr>
          <a:xfrm>
            <a:off x="688283" y="1221144"/>
            <a:ext cx="6583800" cy="1343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numCol="2" spcCol="329189">
            <a:normAutofit/>
          </a:bodyPr>
          <a:lstStyle/>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a:t>Triage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Kwijlen</a:t>
            </a:r>
            <a:r>
              <a:rPr dirty="0">
                <a:solidFill>
                  <a:srgbClr val="000000"/>
                </a:solidFill>
              </a:rPr>
              <a:t>: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a:solidFill>
                  <a:srgbClr val="000000"/>
                </a:solidFill>
              </a:rPr>
              <a:t>POB: nee</a:t>
            </a: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endParaRPr lang="nl-NL" dirty="0">
              <a:solidFill>
                <a:srgbClr val="000000"/>
              </a:solidFill>
            </a:endParaRP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endParaRPr lang="nl-NL" dirty="0"/>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err="1">
                <a:solidFill>
                  <a:srgbClr val="000000"/>
                </a:solidFill>
              </a:rPr>
              <a:t>Hartritme</a:t>
            </a:r>
            <a:r>
              <a:rPr dirty="0">
                <a:solidFill>
                  <a:srgbClr val="000000"/>
                </a:solidFill>
              </a:rPr>
              <a:t> </a:t>
            </a:r>
            <a:r>
              <a:rPr dirty="0" err="1">
                <a:solidFill>
                  <a:srgbClr val="000000"/>
                </a:solidFill>
              </a:rPr>
              <a:t>veranderingen</a:t>
            </a:r>
            <a:r>
              <a:rPr dirty="0">
                <a:solidFill>
                  <a:srgbClr val="000000"/>
                </a:solidFill>
              </a:rPr>
              <a:t>: nee</a:t>
            </a:r>
            <a:endParaRPr lang="nl-NL" dirty="0">
              <a:solidFill>
                <a:srgbClr val="000000"/>
              </a:solidFill>
            </a:endParaRPr>
          </a:p>
          <a:p>
            <a:pPr defTabSz="685800">
              <a:spcBef>
                <a:spcPts val="300"/>
              </a:spcBef>
              <a:buFont typeface="Arial"/>
              <a:defRPr sz="1600">
                <a:solidFill>
                  <a:srgbClr val="694893"/>
                </a:solidFill>
                <a:latin typeface="Trebuchet MS Standaard"/>
                <a:ea typeface="Trebuchet MS Standaard"/>
                <a:cs typeface="Trebuchet MS Standaard"/>
                <a:sym typeface="Trebuchet MS Standaard"/>
              </a:defRPr>
            </a:pPr>
            <a:r>
              <a:rPr dirty="0">
                <a:solidFill>
                  <a:srgbClr val="000000"/>
                </a:solidFill>
              </a:rPr>
              <a:t>Minder alert: nee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el 1"/>
          <p:cNvSpPr txBox="1">
            <a:spLocks noGrp="1"/>
          </p:cNvSpPr>
          <p:nvPr>
            <p:ph type="title" idx="4294967295"/>
          </p:nvPr>
        </p:nvSpPr>
        <p:spPr>
          <a:xfrm>
            <a:off x="663574" y="484187"/>
            <a:ext cx="7869240" cy="857251"/>
          </a:xfrm>
          <a:prstGeom prst="rect">
            <a:avLst/>
          </a:prstGeom>
        </p:spPr>
        <p:txBody>
          <a:bodyPr anchor="t">
            <a:normAutofit/>
          </a:bodyPr>
          <a:lstStyle/>
          <a:p>
            <a:r>
              <a:t>Regiearts</a:t>
            </a:r>
          </a:p>
        </p:txBody>
      </p:sp>
      <p:sp>
        <p:nvSpPr>
          <p:cNvPr id="60" name="Tijdelijke aanduiding voor inhoud 2"/>
          <p:cNvSpPr txBox="1">
            <a:spLocks noGrp="1"/>
          </p:cNvSpPr>
          <p:nvPr>
            <p:ph type="body" idx="4294967295"/>
          </p:nvPr>
        </p:nvSpPr>
        <p:spPr>
          <a:xfrm>
            <a:off x="663574" y="1574800"/>
            <a:ext cx="7653340" cy="3192464"/>
          </a:xfrm>
          <a:prstGeom prst="rect">
            <a:avLst/>
          </a:prstGeom>
        </p:spPr>
        <p:txBody>
          <a:bodyPr>
            <a:normAutofit/>
          </a:bodyPr>
          <a:lstStyle/>
          <a:p>
            <a:pPr marL="0" indent="0" defTabSz="651509">
              <a:spcBef>
                <a:spcPts val="300"/>
              </a:spcBef>
              <a:buSzTx/>
              <a:buNone/>
              <a:defRPr sz="1520">
                <a:solidFill>
                  <a:srgbClr val="694893"/>
                </a:solidFill>
                <a:latin typeface="Trebuchet MS Standaard"/>
                <a:ea typeface="Trebuchet MS Standaard"/>
                <a:cs typeface="Trebuchet MS Standaard"/>
                <a:sym typeface="Trebuchet MS Standaard"/>
              </a:defRPr>
            </a:pPr>
            <a:r>
              <a:t>Regiearts</a:t>
            </a:r>
          </a:p>
          <a:p>
            <a:pPr marL="0" indent="0" defTabSz="651509">
              <a:spcBef>
                <a:spcPts val="300"/>
              </a:spcBef>
              <a:buSzTx/>
              <a:buNone/>
              <a:defRPr sz="1520">
                <a:latin typeface="Trebuchet MS Standaard"/>
                <a:ea typeface="Trebuchet MS Standaard"/>
                <a:cs typeface="Trebuchet MS Standaard"/>
                <a:sym typeface="Trebuchet MS Standaard"/>
              </a:defRPr>
            </a:pPr>
            <a:r>
              <a:t>Op sommige huisartsenposten wordt de functie van telefoonarts uitgevoerd door een regiearts. Huisartsen die deze taak uitvoeren, hebben een </a:t>
            </a:r>
            <a:r>
              <a:rPr b="1"/>
              <a:t>aanvullende vervolgopleiding </a:t>
            </a:r>
            <a:r>
              <a:t>gehad. De regiearts heeft meer taken en bevoegdheden dan een telefoonarts. Een voorbeeld is het </a:t>
            </a:r>
            <a:r>
              <a:rPr b="1"/>
              <a:t>aansturen van andere artsen op de post en van visite rijdende huisartsen</a:t>
            </a:r>
            <a:r>
              <a:t>. Deze regietaken staan niet vermeld in de KBA’s die de aios als telefoonarts moet leren beheersen en vallen dan ook </a:t>
            </a:r>
            <a:r>
              <a:rPr b="1"/>
              <a:t>buiten het opleidingstraject</a:t>
            </a:r>
            <a:r>
              <a:t> (zie ook inleiding).</a:t>
            </a:r>
          </a:p>
          <a:p>
            <a:pPr marL="0" indent="0" defTabSz="651509">
              <a:spcBef>
                <a:spcPts val="300"/>
              </a:spcBef>
              <a:buSzTx/>
              <a:buNone/>
              <a:defRPr sz="1520">
                <a:latin typeface="Trebuchet MS Standaard"/>
                <a:ea typeface="Trebuchet MS Standaard"/>
                <a:cs typeface="Trebuchet MS Standaard"/>
                <a:sym typeface="Trebuchet MS Standaard"/>
              </a:defRPr>
            </a:pPr>
            <a:endParaRPr/>
          </a:p>
          <a:p>
            <a:pPr marL="0" indent="0" defTabSz="651509">
              <a:spcBef>
                <a:spcPts val="300"/>
              </a:spcBef>
              <a:buSzTx/>
              <a:buNone/>
              <a:defRPr sz="1520">
                <a:latin typeface="Trebuchet MS Standaard"/>
                <a:ea typeface="Trebuchet MS Standaard"/>
                <a:cs typeface="Trebuchet MS Standaard"/>
                <a:sym typeface="Trebuchet MS Standaard"/>
              </a:defRPr>
            </a:pPr>
            <a:endParaRPr/>
          </a:p>
          <a:p>
            <a:pPr marL="0" indent="0" defTabSz="651509">
              <a:buSzTx/>
              <a:buNone/>
              <a:defRPr sz="1520">
                <a:latin typeface="Trebuchet MS Standaard"/>
                <a:ea typeface="Trebuchet MS Standaard"/>
                <a:cs typeface="Trebuchet MS Standaard"/>
                <a:sym typeface="Trebuchet MS Standaard"/>
              </a:defRPr>
            </a:pPr>
            <a:endParaRPr/>
          </a:p>
        </p:txBody>
      </p:sp>
      <p:sp>
        <p:nvSpPr>
          <p:cNvPr id="61" name="Tijdelijke aanduiding voor dianummer 4"/>
          <p:cNvSpPr txBox="1">
            <a:spLocks noGrp="1"/>
          </p:cNvSpPr>
          <p:nvPr>
            <p:ph type="sldNum" sz="quarter" idx="2"/>
          </p:nvPr>
        </p:nvSpPr>
        <p:spPr>
          <a:xfrm>
            <a:off x="8553424" y="4803997"/>
            <a:ext cx="168509"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itel 1"/>
          <p:cNvSpPr txBox="1">
            <a:spLocks noGrp="1"/>
          </p:cNvSpPr>
          <p:nvPr>
            <p:ph type="title" idx="4294967295"/>
          </p:nvPr>
        </p:nvSpPr>
        <p:spPr>
          <a:xfrm>
            <a:off x="663574" y="484187"/>
            <a:ext cx="7869240" cy="857251"/>
          </a:xfrm>
          <a:prstGeom prst="rect">
            <a:avLst/>
          </a:prstGeom>
        </p:spPr>
        <p:txBody>
          <a:bodyPr anchor="t">
            <a:normAutofit/>
          </a:bodyPr>
          <a:lstStyle/>
          <a:p>
            <a:r>
              <a:t>Film: ‘Veilig of doelmatig’ </a:t>
            </a:r>
          </a:p>
        </p:txBody>
      </p:sp>
      <p:sp>
        <p:nvSpPr>
          <p:cNvPr id="207"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30</a:t>
            </a:fld>
            <a:endParaRPr/>
          </a:p>
        </p:txBody>
      </p:sp>
      <p:sp>
        <p:nvSpPr>
          <p:cNvPr id="208" name="Tijdelijke aanduiding voor inhoud 2"/>
          <p:cNvSpPr txBox="1">
            <a:spLocks noGrp="1"/>
          </p:cNvSpPr>
          <p:nvPr>
            <p:ph type="body" idx="4294967295"/>
          </p:nvPr>
        </p:nvSpPr>
        <p:spPr>
          <a:xfrm>
            <a:off x="663574" y="1574800"/>
            <a:ext cx="7653340" cy="3192464"/>
          </a:xfrm>
          <a:prstGeom prst="rect">
            <a:avLst/>
          </a:prstGeom>
        </p:spPr>
        <p:txBody>
          <a:bodyPr>
            <a:normAutofit/>
          </a:bodyPr>
          <a:lstStyle/>
          <a:p>
            <a:pPr marL="0" indent="0">
              <a:spcBef>
                <a:spcPts val="300"/>
              </a:spcBef>
              <a:buSzTx/>
              <a:buNone/>
              <a:defRPr sz="1600">
                <a:solidFill>
                  <a:srgbClr val="694893"/>
                </a:solidFill>
                <a:latin typeface="Trebuchet MS Standaard"/>
                <a:ea typeface="Trebuchet MS Standaard"/>
                <a:cs typeface="Trebuchet MS Standaard"/>
                <a:sym typeface="Trebuchet MS Standaard"/>
              </a:defRPr>
            </a:pPr>
            <a:r>
              <a:t>Zondagmiddag 16:00:</a:t>
            </a:r>
            <a:endParaRPr sz="1200">
              <a:solidFill>
                <a:srgbClr val="000000"/>
              </a:solidFill>
            </a:endParaRPr>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Derdejaars Aios Jasmijn van der Linden is net begonnen met haar telefoonartsdienst op de HAP . Voor de eerste keer met supervisie op afstand. Over 2 maanden is ze klaar met de opleiding.</a:t>
            </a:r>
            <a:endParaRPr sz="1200"/>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endParaRPr sz="1200"/>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Ze was altijd bang wat te missen en liet mensen zoveel mogelijk naar de Huisartsenpost komen. Daar kreeg zij geregeld commentaar op.</a:t>
            </a:r>
            <a:endParaRPr sz="120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itel 1"/>
          <p:cNvSpPr txBox="1">
            <a:spLocks noGrp="1"/>
          </p:cNvSpPr>
          <p:nvPr>
            <p:ph type="title" idx="4294967295"/>
          </p:nvPr>
        </p:nvSpPr>
        <p:spPr>
          <a:xfrm>
            <a:off x="663574" y="484187"/>
            <a:ext cx="7869240" cy="857251"/>
          </a:xfrm>
          <a:prstGeom prst="rect">
            <a:avLst/>
          </a:prstGeom>
        </p:spPr>
        <p:txBody>
          <a:bodyPr anchor="t">
            <a:normAutofit/>
          </a:bodyPr>
          <a:lstStyle/>
          <a:p>
            <a:r>
              <a:t>Film: ‘Veilig of doelmatig’ </a:t>
            </a:r>
          </a:p>
        </p:txBody>
      </p:sp>
      <p:sp>
        <p:nvSpPr>
          <p:cNvPr id="211"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31</a:t>
            </a:fld>
            <a:endParaRPr/>
          </a:p>
        </p:txBody>
      </p:sp>
      <p:sp>
        <p:nvSpPr>
          <p:cNvPr id="212" name="Tijdelijke aanduiding voor inhoud 2"/>
          <p:cNvSpPr txBox="1">
            <a:spLocks noGrp="1"/>
          </p:cNvSpPr>
          <p:nvPr>
            <p:ph type="body" idx="4294967295"/>
          </p:nvPr>
        </p:nvSpPr>
        <p:spPr>
          <a:xfrm>
            <a:off x="663574" y="1574800"/>
            <a:ext cx="7653340" cy="3192464"/>
          </a:xfrm>
          <a:prstGeom prst="rect">
            <a:avLst/>
          </a:prstGeom>
        </p:spPr>
        <p:txBody>
          <a:bodyPr>
            <a:normAutofit/>
          </a:bodyPr>
          <a:lstStyle/>
          <a:p>
            <a:pPr marL="0" indent="0">
              <a:spcBef>
                <a:spcPts val="300"/>
              </a:spcBef>
              <a:buSzTx/>
              <a:buNone/>
              <a:defRPr sz="1600">
                <a:solidFill>
                  <a:srgbClr val="694893"/>
                </a:solidFill>
                <a:latin typeface="Trebuchet MS Standaard"/>
                <a:ea typeface="Trebuchet MS Standaard"/>
                <a:cs typeface="Trebuchet MS Standaard"/>
                <a:sym typeface="Trebuchet MS Standaard"/>
              </a:defRPr>
            </a:pPr>
            <a:r>
              <a:t>Dilemma’s als telefoonarts:</a:t>
            </a:r>
            <a:endParaRPr sz="1200">
              <a:solidFill>
                <a:srgbClr val="000000"/>
              </a:solidFill>
            </a:endParaRPr>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 Wat viel op? Wat blijft je het meeste bij? </a:t>
            </a:r>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 Wat denk je dat je eigen valkuilen zijn?</a:t>
            </a:r>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 Wat had je anders gedaan?</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itel 1"/>
          <p:cNvSpPr txBox="1">
            <a:spLocks noGrp="1"/>
          </p:cNvSpPr>
          <p:nvPr>
            <p:ph type="title" idx="4294967295"/>
          </p:nvPr>
        </p:nvSpPr>
        <p:spPr>
          <a:xfrm>
            <a:off x="663574" y="484187"/>
            <a:ext cx="7869240" cy="857251"/>
          </a:xfrm>
          <a:prstGeom prst="rect">
            <a:avLst/>
          </a:prstGeom>
        </p:spPr>
        <p:txBody>
          <a:bodyPr anchor="t">
            <a:normAutofit/>
          </a:bodyPr>
          <a:lstStyle/>
          <a:p>
            <a:r>
              <a:t>Verantwoordelijkheid </a:t>
            </a:r>
          </a:p>
        </p:txBody>
      </p:sp>
      <p:sp>
        <p:nvSpPr>
          <p:cNvPr id="215"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32</a:t>
            </a:fld>
            <a:endParaRPr/>
          </a:p>
        </p:txBody>
      </p:sp>
      <p:sp>
        <p:nvSpPr>
          <p:cNvPr id="216" name="Tijdelijke aanduiding voor inhoud 2"/>
          <p:cNvSpPr txBox="1">
            <a:spLocks noGrp="1"/>
          </p:cNvSpPr>
          <p:nvPr>
            <p:ph type="body" idx="4294967295"/>
          </p:nvPr>
        </p:nvSpPr>
        <p:spPr>
          <a:xfrm>
            <a:off x="663574" y="1574800"/>
            <a:ext cx="7653340" cy="3192464"/>
          </a:xfrm>
          <a:prstGeom prst="rect">
            <a:avLst/>
          </a:prstGeom>
        </p:spPr>
        <p:txBody>
          <a:bodyPr>
            <a:normAutofit/>
          </a:bodyPr>
          <a:lstStyle/>
          <a:p>
            <a:pPr marL="0" indent="0">
              <a:spcBef>
                <a:spcPts val="300"/>
              </a:spcBef>
              <a:buSzTx/>
              <a:buNone/>
              <a:defRPr sz="1600">
                <a:solidFill>
                  <a:srgbClr val="694893"/>
                </a:solidFill>
                <a:latin typeface="Trebuchet MS Standaard"/>
                <a:ea typeface="Trebuchet MS Standaard"/>
                <a:cs typeface="Trebuchet MS Standaard"/>
                <a:sym typeface="Trebuchet MS Standaard"/>
              </a:defRPr>
            </a:pPr>
            <a:r>
              <a:t>Wie is verantwoordelijk?</a:t>
            </a:r>
            <a:endParaRPr sz="1200">
              <a:solidFill>
                <a:srgbClr val="000000"/>
              </a:solidFill>
            </a:endParaRPr>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rPr sz="1200"/>
              <a:t>- </a:t>
            </a:r>
            <a:r>
              <a:t>De triage van de assistente?</a:t>
            </a:r>
            <a:endParaRPr sz="1200"/>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rPr sz="1200"/>
              <a:t>- </a:t>
            </a:r>
            <a:r>
              <a:t>Op het moment dat jij autoriseert?</a:t>
            </a:r>
            <a:endParaRPr sz="1200"/>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endParaRPr sz="1200"/>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Open communicatie</a:t>
            </a:r>
            <a:endParaRPr sz="1200"/>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Bevragen is niet erg</a:t>
            </a:r>
            <a:endParaRPr sz="1200"/>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Terugbellen is niet erg</a:t>
            </a:r>
            <a:endParaRPr sz="120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itel 1"/>
          <p:cNvSpPr txBox="1">
            <a:spLocks noGrp="1"/>
          </p:cNvSpPr>
          <p:nvPr>
            <p:ph type="title" idx="4294967295"/>
          </p:nvPr>
        </p:nvSpPr>
        <p:spPr>
          <a:xfrm>
            <a:off x="663574" y="484187"/>
            <a:ext cx="7869240" cy="857251"/>
          </a:xfrm>
          <a:prstGeom prst="rect">
            <a:avLst/>
          </a:prstGeom>
        </p:spPr>
        <p:txBody>
          <a:bodyPr anchor="t">
            <a:normAutofit/>
          </a:bodyPr>
          <a:lstStyle/>
          <a:p>
            <a:r>
              <a:t>Lokale afspraken en beleid</a:t>
            </a:r>
          </a:p>
        </p:txBody>
      </p:sp>
      <p:sp>
        <p:nvSpPr>
          <p:cNvPr id="219" name="Tijdelijke aanduiding voor dianummer 4"/>
          <p:cNvSpPr txBox="1">
            <a:spLocks noGrp="1"/>
          </p:cNvSpPr>
          <p:nvPr>
            <p:ph type="sldNum" sz="quarter" idx="2"/>
          </p:nvPr>
        </p:nvSpPr>
        <p:spPr>
          <a:xfrm>
            <a:off x="8489056" y="4803997"/>
            <a:ext cx="232877"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33</a:t>
            </a:fld>
            <a:endParaRPr/>
          </a:p>
        </p:txBody>
      </p:sp>
      <p:sp>
        <p:nvSpPr>
          <p:cNvPr id="220" name="Tijdelijke aanduiding voor inhoud 2"/>
          <p:cNvSpPr txBox="1">
            <a:spLocks noGrp="1"/>
          </p:cNvSpPr>
          <p:nvPr>
            <p:ph type="body" idx="4294967295"/>
          </p:nvPr>
        </p:nvSpPr>
        <p:spPr>
          <a:xfrm>
            <a:off x="663574" y="1574800"/>
            <a:ext cx="7653340" cy="3192464"/>
          </a:xfrm>
          <a:prstGeom prst="rect">
            <a:avLst/>
          </a:prstGeom>
        </p:spPr>
        <p:txBody>
          <a:bodyPr>
            <a:normAutofit/>
          </a:bodyPr>
          <a:lstStyle/>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a:t>
            </a:r>
            <a:r>
              <a:rPr sz="1200"/>
              <a:t> </a:t>
            </a:r>
            <a:r>
              <a:t>Verlagen van urgentie?</a:t>
            </a:r>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 Tweede contact beller</a:t>
            </a:r>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 Vreemd gedrag: HAP - GGZ?</a:t>
            </a:r>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 Route visites bij gelijke urgentie?</a:t>
            </a:r>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 Overname/ overleg ambulance</a:t>
            </a:r>
          </a:p>
          <a:p>
            <a:pPr marL="0" indent="0">
              <a:spcBef>
                <a:spcPts val="300"/>
              </a:spcBef>
              <a:buSzTx/>
              <a:buNone/>
              <a:defRPr sz="1600">
                <a:solidFill>
                  <a:srgbClr val="000000"/>
                </a:solidFill>
                <a:latin typeface="Trebuchet MS Standaard"/>
                <a:ea typeface="Trebuchet MS Standaard"/>
                <a:cs typeface="Trebuchet MS Standaard"/>
                <a:sym typeface="Trebuchet MS Standaard"/>
              </a:defRPr>
            </a:pPr>
            <a:r>
              <a:t>- etc.</a:t>
            </a:r>
            <a:endParaRPr sz="1200"/>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Tijdelijke aanduiding voor inhoud 4" descr="Tijdelijke aanduiding voor inhoud 4"/>
          <p:cNvPicPr>
            <a:picLocks noChangeAspect="1"/>
          </p:cNvPicPr>
          <p:nvPr/>
        </p:nvPicPr>
        <p:blipFill>
          <a:blip r:embed="rId2"/>
          <a:stretch>
            <a:fillRect/>
          </a:stretch>
        </p:blipFill>
        <p:spPr>
          <a:xfrm>
            <a:off x="0" y="16932"/>
            <a:ext cx="9144000" cy="5145089"/>
          </a:xfrm>
          <a:prstGeom prst="rect">
            <a:avLst/>
          </a:prstGeom>
          <a:ln w="12700">
            <a:miter lim="400000"/>
          </a:ln>
        </p:spPr>
      </p:pic>
      <p:sp>
        <p:nvSpPr>
          <p:cNvPr id="223" name="Titel 1"/>
          <p:cNvSpPr txBox="1"/>
          <p:nvPr/>
        </p:nvSpPr>
        <p:spPr>
          <a:xfrm>
            <a:off x="755650" y="1563637"/>
            <a:ext cx="7056438"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685800">
              <a:defRPr sz="4800" b="1">
                <a:solidFill>
                  <a:srgbClr val="FFFFFF"/>
                </a:solidFill>
                <a:latin typeface="Trebuchet MS"/>
                <a:ea typeface="Trebuchet MS"/>
                <a:cs typeface="Trebuchet MS"/>
                <a:sym typeface="Trebuchet MS"/>
              </a:defRPr>
            </a:lvl1pPr>
          </a:lstStyle>
          <a:p>
            <a:r>
              <a:t>Vragen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el 1"/>
          <p:cNvSpPr txBox="1">
            <a:spLocks noGrp="1"/>
          </p:cNvSpPr>
          <p:nvPr>
            <p:ph type="title" idx="4294967295"/>
          </p:nvPr>
        </p:nvSpPr>
        <p:spPr>
          <a:xfrm>
            <a:off x="663574" y="484187"/>
            <a:ext cx="7869240" cy="857251"/>
          </a:xfrm>
          <a:prstGeom prst="rect">
            <a:avLst/>
          </a:prstGeom>
        </p:spPr>
        <p:txBody>
          <a:bodyPr anchor="t">
            <a:normAutofit/>
          </a:bodyPr>
          <a:lstStyle/>
          <a:p>
            <a:r>
              <a:t>Veilig en doelmatig</a:t>
            </a:r>
          </a:p>
        </p:txBody>
      </p:sp>
      <p:sp>
        <p:nvSpPr>
          <p:cNvPr id="64" name="Tijdelijke aanduiding voor inhoud 2"/>
          <p:cNvSpPr txBox="1">
            <a:spLocks noGrp="1"/>
          </p:cNvSpPr>
          <p:nvPr>
            <p:ph type="body" idx="4294967295"/>
          </p:nvPr>
        </p:nvSpPr>
        <p:spPr>
          <a:xfrm>
            <a:off x="663574" y="1574800"/>
            <a:ext cx="7653340" cy="3192464"/>
          </a:xfrm>
          <a:prstGeom prst="rect">
            <a:avLst/>
          </a:prstGeom>
        </p:spPr>
        <p:txBody>
          <a:bodyPr>
            <a:normAutofit/>
          </a:bodyPr>
          <a:lstStyle/>
          <a:p>
            <a:pPr marL="0" indent="0">
              <a:spcBef>
                <a:spcPts val="300"/>
              </a:spcBef>
              <a:buSzTx/>
              <a:buNone/>
              <a:defRPr sz="1600">
                <a:solidFill>
                  <a:srgbClr val="694893"/>
                </a:solidFill>
                <a:latin typeface="Trebuchet MS Standaard"/>
                <a:ea typeface="Trebuchet MS Standaard"/>
                <a:cs typeface="Trebuchet MS Standaard"/>
                <a:sym typeface="Trebuchet MS Standaard"/>
              </a:defRPr>
            </a:pPr>
            <a:r>
              <a:t>Veiligheid:</a:t>
            </a:r>
          </a:p>
          <a:p>
            <a:pPr marL="0" indent="0">
              <a:spcBef>
                <a:spcPts val="300"/>
              </a:spcBef>
              <a:buSzTx/>
              <a:buNone/>
              <a:defRPr sz="1600">
                <a:latin typeface="Trebuchet MS Standaard"/>
                <a:ea typeface="Trebuchet MS Standaard"/>
                <a:cs typeface="Trebuchet MS Standaard"/>
                <a:sym typeface="Trebuchet MS Standaard"/>
              </a:defRPr>
            </a:pPr>
            <a:r>
              <a:t>Weinig ondertriage</a:t>
            </a:r>
          </a:p>
          <a:p>
            <a:pPr marL="0" indent="0">
              <a:spcBef>
                <a:spcPts val="300"/>
              </a:spcBef>
              <a:buSzTx/>
              <a:buNone/>
              <a:defRPr sz="1600">
                <a:solidFill>
                  <a:srgbClr val="694893"/>
                </a:solidFill>
                <a:latin typeface="Trebuchet MS Standaard"/>
                <a:ea typeface="Trebuchet MS Standaard"/>
                <a:cs typeface="Trebuchet MS Standaard"/>
                <a:sym typeface="Trebuchet MS Standaard"/>
              </a:defRPr>
            </a:pPr>
            <a:r>
              <a:t>Doelmatig</a:t>
            </a:r>
          </a:p>
          <a:p>
            <a:pPr marL="0" indent="0">
              <a:spcBef>
                <a:spcPts val="300"/>
              </a:spcBef>
              <a:buSzTx/>
              <a:buNone/>
              <a:defRPr sz="1600">
                <a:latin typeface="Trebuchet MS Standaard"/>
                <a:ea typeface="Trebuchet MS Standaard"/>
                <a:cs typeface="Trebuchet MS Standaard"/>
                <a:sym typeface="Trebuchet MS Standaard"/>
              </a:defRPr>
            </a:pPr>
            <a:r>
              <a:t>Weinig overtriage</a:t>
            </a:r>
          </a:p>
          <a:p>
            <a:pPr marL="0" indent="0">
              <a:spcBef>
                <a:spcPts val="300"/>
              </a:spcBef>
              <a:buSzTx/>
              <a:buNone/>
              <a:defRPr sz="1600">
                <a:latin typeface="Trebuchet MS Standaard"/>
                <a:ea typeface="Trebuchet MS Standaard"/>
                <a:cs typeface="Trebuchet MS Standaard"/>
                <a:sym typeface="Trebuchet MS Standaard"/>
              </a:defRPr>
            </a:pPr>
            <a:endParaRPr/>
          </a:p>
          <a:p>
            <a:pPr marL="0" indent="0">
              <a:buSzTx/>
              <a:buNone/>
              <a:defRPr sz="1600">
                <a:latin typeface="Trebuchet MS Standaard"/>
                <a:ea typeface="Trebuchet MS Standaard"/>
                <a:cs typeface="Trebuchet MS Standaard"/>
                <a:sym typeface="Trebuchet MS Standaard"/>
              </a:defRPr>
            </a:pPr>
            <a:endParaRPr/>
          </a:p>
        </p:txBody>
      </p:sp>
      <p:sp>
        <p:nvSpPr>
          <p:cNvPr id="65" name="Tijdelijke aanduiding voor dianummer 4"/>
          <p:cNvSpPr txBox="1">
            <a:spLocks noGrp="1"/>
          </p:cNvSpPr>
          <p:nvPr>
            <p:ph type="sldNum" sz="quarter" idx="2"/>
          </p:nvPr>
        </p:nvSpPr>
        <p:spPr>
          <a:xfrm>
            <a:off x="8553424" y="4803997"/>
            <a:ext cx="168509"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4</a:t>
            </a:fld>
            <a:endParaRPr/>
          </a:p>
        </p:txBody>
      </p:sp>
      <p:graphicFrame>
        <p:nvGraphicFramePr>
          <p:cNvPr id="66" name="Tabel"/>
          <p:cNvGraphicFramePr/>
          <p:nvPr/>
        </p:nvGraphicFramePr>
        <p:xfrm>
          <a:off x="3035757" y="2304339"/>
          <a:ext cx="5514975" cy="2278380"/>
        </p:xfrm>
        <a:graphic>
          <a:graphicData uri="http://schemas.openxmlformats.org/drawingml/2006/table">
            <a:tbl>
              <a:tblPr firstRow="1" firstCol="1" bandRow="1">
                <a:tableStyleId>{EEE7283C-3CF3-47DC-8721-378D4A62B228}</a:tableStyleId>
              </a:tblPr>
              <a:tblGrid>
                <a:gridCol w="1838325">
                  <a:extLst>
                    <a:ext uri="{9D8B030D-6E8A-4147-A177-3AD203B41FA5}">
                      <a16:colId xmlns:a16="http://schemas.microsoft.com/office/drawing/2014/main" val="20000"/>
                    </a:ext>
                  </a:extLst>
                </a:gridCol>
                <a:gridCol w="1838325">
                  <a:extLst>
                    <a:ext uri="{9D8B030D-6E8A-4147-A177-3AD203B41FA5}">
                      <a16:colId xmlns:a16="http://schemas.microsoft.com/office/drawing/2014/main" val="20001"/>
                    </a:ext>
                  </a:extLst>
                </a:gridCol>
                <a:gridCol w="1838325">
                  <a:extLst>
                    <a:ext uri="{9D8B030D-6E8A-4147-A177-3AD203B41FA5}">
                      <a16:colId xmlns:a16="http://schemas.microsoft.com/office/drawing/2014/main" val="20002"/>
                    </a:ext>
                  </a:extLst>
                </a:gridCol>
              </a:tblGrid>
              <a:tr h="759460">
                <a:tc>
                  <a:txBody>
                    <a:bodyPr/>
                    <a:lstStyle/>
                    <a:p>
                      <a:pPr algn="ctr" defTabSz="685800">
                        <a:defRPr sz="2100">
                          <a:sym typeface="Calibri"/>
                        </a:defRPr>
                      </a:pPr>
                      <a:endParaRPr/>
                    </a:p>
                  </a:txBody>
                  <a:tcPr marL="0" marR="0" marT="0" marB="0" anchor="ctr" horzOverflow="overflow"/>
                </a:tc>
                <a:tc>
                  <a:txBody>
                    <a:bodyPr/>
                    <a:lstStyle/>
                    <a:p>
                      <a:pPr algn="ctr" defTabSz="685800">
                        <a:defRPr sz="1800" b="0">
                          <a:solidFill>
                            <a:srgbClr val="000000"/>
                          </a:solidFill>
                        </a:defRPr>
                      </a:pPr>
                      <a:r>
                        <a:rPr sz="2100" b="1">
                          <a:solidFill>
                            <a:srgbClr val="FFFFFF"/>
                          </a:solidFill>
                          <a:sym typeface="Calibri"/>
                        </a:rPr>
                        <a:t>Ziekte aanwezig</a:t>
                      </a:r>
                    </a:p>
                  </a:txBody>
                  <a:tcPr marL="0" marR="0" marT="0" marB="0" anchor="ctr" horzOverflow="overflow"/>
                </a:tc>
                <a:tc>
                  <a:txBody>
                    <a:bodyPr/>
                    <a:lstStyle/>
                    <a:p>
                      <a:pPr algn="ctr" defTabSz="685800">
                        <a:defRPr sz="1800" b="0">
                          <a:solidFill>
                            <a:srgbClr val="000000"/>
                          </a:solidFill>
                        </a:defRPr>
                      </a:pPr>
                      <a:r>
                        <a:rPr sz="2100" b="1">
                          <a:solidFill>
                            <a:srgbClr val="FFFFFF"/>
                          </a:solidFill>
                          <a:sym typeface="Calibri"/>
                        </a:rPr>
                        <a:t>Ziekte afwezig</a:t>
                      </a:r>
                    </a:p>
                  </a:txBody>
                  <a:tcPr marL="0" marR="0" marT="0" marB="0" anchor="ctr" horzOverflow="overflow"/>
                </a:tc>
                <a:extLst>
                  <a:ext uri="{0D108BD9-81ED-4DB2-BD59-A6C34878D82A}">
                    <a16:rowId xmlns:a16="http://schemas.microsoft.com/office/drawing/2014/main" val="10000"/>
                  </a:ext>
                </a:extLst>
              </a:tr>
              <a:tr h="759460">
                <a:tc>
                  <a:txBody>
                    <a:bodyPr/>
                    <a:lstStyle/>
                    <a:p>
                      <a:pPr algn="ctr" defTabSz="685800">
                        <a:defRPr sz="1800" b="0">
                          <a:solidFill>
                            <a:srgbClr val="000000"/>
                          </a:solidFill>
                        </a:defRPr>
                      </a:pPr>
                      <a:r>
                        <a:rPr sz="2100" b="1">
                          <a:solidFill>
                            <a:srgbClr val="FFFFFF"/>
                          </a:solidFill>
                          <a:sym typeface="Calibri"/>
                        </a:rPr>
                        <a:t>Triage positief</a:t>
                      </a:r>
                    </a:p>
                  </a:txBody>
                  <a:tcPr marL="0" marR="0" marT="0" marB="0" anchor="ctr" horzOverflow="overflow"/>
                </a:tc>
                <a:tc>
                  <a:txBody>
                    <a:bodyPr/>
                    <a:lstStyle/>
                    <a:p>
                      <a:pPr algn="ctr" defTabSz="685800">
                        <a:defRPr sz="1800"/>
                      </a:pPr>
                      <a:r>
                        <a:rPr sz="2100">
                          <a:sym typeface="Calibri"/>
                        </a:rPr>
                        <a:t>Juiste triage</a:t>
                      </a:r>
                    </a:p>
                  </a:txBody>
                  <a:tcPr marL="0" marR="0" marT="0" marB="0" anchor="ctr" horzOverflow="overflow"/>
                </a:tc>
                <a:tc>
                  <a:txBody>
                    <a:bodyPr/>
                    <a:lstStyle/>
                    <a:p>
                      <a:pPr algn="ctr" defTabSz="685800">
                        <a:defRPr sz="1800"/>
                      </a:pPr>
                      <a:r>
                        <a:rPr sz="2100">
                          <a:sym typeface="Calibri"/>
                        </a:rPr>
                        <a:t>Overtriage</a:t>
                      </a:r>
                    </a:p>
                  </a:txBody>
                  <a:tcPr marL="0" marR="0" marT="0" marB="0" anchor="ctr" horzOverflow="overflow"/>
                </a:tc>
                <a:extLst>
                  <a:ext uri="{0D108BD9-81ED-4DB2-BD59-A6C34878D82A}">
                    <a16:rowId xmlns:a16="http://schemas.microsoft.com/office/drawing/2014/main" val="10001"/>
                  </a:ext>
                </a:extLst>
              </a:tr>
              <a:tr h="759460">
                <a:tc>
                  <a:txBody>
                    <a:bodyPr/>
                    <a:lstStyle/>
                    <a:p>
                      <a:pPr algn="ctr" defTabSz="685800">
                        <a:defRPr sz="1800" b="0">
                          <a:solidFill>
                            <a:srgbClr val="000000"/>
                          </a:solidFill>
                        </a:defRPr>
                      </a:pPr>
                      <a:r>
                        <a:rPr sz="2100" b="1">
                          <a:solidFill>
                            <a:srgbClr val="FFFFFF"/>
                          </a:solidFill>
                          <a:sym typeface="Calibri"/>
                        </a:rPr>
                        <a:t>Triage negatief</a:t>
                      </a:r>
                    </a:p>
                  </a:txBody>
                  <a:tcPr marL="0" marR="0" marT="0" marB="0" anchor="ctr" horzOverflow="overflow"/>
                </a:tc>
                <a:tc>
                  <a:txBody>
                    <a:bodyPr/>
                    <a:lstStyle/>
                    <a:p>
                      <a:pPr algn="ctr" defTabSz="685800">
                        <a:defRPr sz="1800"/>
                      </a:pPr>
                      <a:r>
                        <a:rPr sz="2100">
                          <a:sym typeface="Calibri"/>
                        </a:rPr>
                        <a:t>Ondertriage</a:t>
                      </a:r>
                    </a:p>
                  </a:txBody>
                  <a:tcPr marL="0" marR="0" marT="0" marB="0" anchor="ctr" horzOverflow="overflow"/>
                </a:tc>
                <a:tc>
                  <a:txBody>
                    <a:bodyPr/>
                    <a:lstStyle/>
                    <a:p>
                      <a:pPr algn="ctr" defTabSz="685800">
                        <a:defRPr sz="1800"/>
                      </a:pPr>
                      <a:r>
                        <a:rPr sz="2100">
                          <a:sym typeface="Calibri"/>
                        </a:rPr>
                        <a:t>Juiste triage</a:t>
                      </a:r>
                    </a:p>
                  </a:txBody>
                  <a:tcPr marL="0" marR="0" marT="0" marB="0" anchor="ctr" horzOverflow="overflow"/>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el 1"/>
          <p:cNvSpPr txBox="1">
            <a:spLocks noGrp="1"/>
          </p:cNvSpPr>
          <p:nvPr>
            <p:ph type="title" idx="4294967295"/>
          </p:nvPr>
        </p:nvSpPr>
        <p:spPr>
          <a:xfrm>
            <a:off x="663574" y="484187"/>
            <a:ext cx="7869240" cy="857251"/>
          </a:xfrm>
          <a:prstGeom prst="rect">
            <a:avLst/>
          </a:prstGeom>
        </p:spPr>
        <p:txBody>
          <a:bodyPr anchor="t">
            <a:normAutofit/>
          </a:bodyPr>
          <a:lstStyle/>
          <a:p>
            <a:r>
              <a:t>Variabelen</a:t>
            </a:r>
          </a:p>
        </p:txBody>
      </p:sp>
      <p:sp>
        <p:nvSpPr>
          <p:cNvPr id="69" name="Tijdelijke aanduiding voor inhoud 2"/>
          <p:cNvSpPr txBox="1">
            <a:spLocks noGrp="1"/>
          </p:cNvSpPr>
          <p:nvPr>
            <p:ph type="body" idx="4294967295"/>
          </p:nvPr>
        </p:nvSpPr>
        <p:spPr>
          <a:xfrm>
            <a:off x="663574" y="1574800"/>
            <a:ext cx="7653340" cy="3192464"/>
          </a:xfrm>
          <a:prstGeom prst="rect">
            <a:avLst/>
          </a:prstGeom>
        </p:spPr>
        <p:txBody>
          <a:bodyPr>
            <a:normAutofit/>
          </a:bodyPr>
          <a:lstStyle/>
          <a:p>
            <a:pPr marL="0" indent="0">
              <a:spcBef>
                <a:spcPts val="300"/>
              </a:spcBef>
              <a:buSzTx/>
              <a:buNone/>
              <a:defRPr sz="1600">
                <a:solidFill>
                  <a:srgbClr val="694893"/>
                </a:solidFill>
                <a:latin typeface="Trebuchet MS Standaard"/>
                <a:ea typeface="Trebuchet MS Standaard"/>
                <a:cs typeface="Trebuchet MS Standaard"/>
                <a:sym typeface="Trebuchet MS Standaard"/>
              </a:defRPr>
            </a:pPr>
            <a:r>
              <a:t>Huisarts en Triagist:</a:t>
            </a:r>
          </a:p>
          <a:p>
            <a:pPr marL="0" indent="0">
              <a:spcBef>
                <a:spcPts val="300"/>
              </a:spcBef>
              <a:buSzTx/>
              <a:buNone/>
              <a:defRPr sz="1600">
                <a:latin typeface="Trebuchet MS Standaard"/>
                <a:ea typeface="Trebuchet MS Standaard"/>
                <a:cs typeface="Trebuchet MS Standaard"/>
                <a:sym typeface="Trebuchet MS Standaard"/>
              </a:defRPr>
            </a:pPr>
            <a:r>
              <a:t>Meer of minder defensief</a:t>
            </a:r>
          </a:p>
          <a:p>
            <a:pPr marL="0" indent="0">
              <a:spcBef>
                <a:spcPts val="300"/>
              </a:spcBef>
              <a:buSzTx/>
              <a:buNone/>
              <a:defRPr sz="1600">
                <a:solidFill>
                  <a:srgbClr val="694893"/>
                </a:solidFill>
                <a:latin typeface="Trebuchet MS Standaard"/>
                <a:ea typeface="Trebuchet MS Standaard"/>
                <a:cs typeface="Trebuchet MS Standaard"/>
                <a:sym typeface="Trebuchet MS Standaard"/>
              </a:defRPr>
            </a:pPr>
            <a:r>
              <a:t>Patient</a:t>
            </a:r>
          </a:p>
          <a:p>
            <a:pPr marL="0" indent="0">
              <a:spcBef>
                <a:spcPts val="300"/>
              </a:spcBef>
              <a:buSzTx/>
              <a:buNone/>
              <a:defRPr sz="1600">
                <a:latin typeface="Trebuchet MS Standaard"/>
                <a:ea typeface="Trebuchet MS Standaard"/>
                <a:cs typeface="Trebuchet MS Standaard"/>
                <a:sym typeface="Trebuchet MS Standaard"/>
              </a:defRPr>
            </a:pPr>
            <a:r>
              <a:t>Meer of minder eisend</a:t>
            </a:r>
          </a:p>
          <a:p>
            <a:pPr marL="0" indent="0">
              <a:spcBef>
                <a:spcPts val="300"/>
              </a:spcBef>
              <a:buSzTx/>
              <a:buNone/>
              <a:defRPr sz="1600">
                <a:latin typeface="Trebuchet MS Standaard"/>
                <a:ea typeface="Trebuchet MS Standaard"/>
                <a:cs typeface="Trebuchet MS Standaard"/>
                <a:sym typeface="Trebuchet MS Standaard"/>
              </a:defRPr>
            </a:pPr>
            <a:endParaRPr/>
          </a:p>
          <a:p>
            <a:pPr marL="0" indent="0">
              <a:buSzTx/>
              <a:buNone/>
              <a:defRPr sz="1600">
                <a:latin typeface="Trebuchet MS Standaard"/>
                <a:ea typeface="Trebuchet MS Standaard"/>
                <a:cs typeface="Trebuchet MS Standaard"/>
                <a:sym typeface="Trebuchet MS Standaard"/>
              </a:defRPr>
            </a:pPr>
            <a:endParaRPr/>
          </a:p>
        </p:txBody>
      </p:sp>
      <p:sp>
        <p:nvSpPr>
          <p:cNvPr id="70" name="Tijdelijke aanduiding voor dianummer 4"/>
          <p:cNvSpPr txBox="1">
            <a:spLocks noGrp="1"/>
          </p:cNvSpPr>
          <p:nvPr>
            <p:ph type="sldNum" sz="quarter" idx="2"/>
          </p:nvPr>
        </p:nvSpPr>
        <p:spPr>
          <a:xfrm>
            <a:off x="8553424" y="4803997"/>
            <a:ext cx="168509"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5</a:t>
            </a:fld>
            <a:endParaRPr/>
          </a:p>
        </p:txBody>
      </p:sp>
      <p:graphicFrame>
        <p:nvGraphicFramePr>
          <p:cNvPr id="71" name="Tabel"/>
          <p:cNvGraphicFramePr/>
          <p:nvPr/>
        </p:nvGraphicFramePr>
        <p:xfrm>
          <a:off x="5019056" y="1058683"/>
          <a:ext cx="3835756" cy="3026132"/>
        </p:xfrm>
        <a:graphic>
          <a:graphicData uri="http://schemas.openxmlformats.org/drawingml/2006/table">
            <a:tbl>
              <a:tblPr bandRow="1">
                <a:tableStyleId>{EEE7283C-3CF3-47DC-8721-378D4A62B228}</a:tableStyleId>
              </a:tblPr>
              <a:tblGrid>
                <a:gridCol w="1917878">
                  <a:extLst>
                    <a:ext uri="{9D8B030D-6E8A-4147-A177-3AD203B41FA5}">
                      <a16:colId xmlns:a16="http://schemas.microsoft.com/office/drawing/2014/main" val="20000"/>
                    </a:ext>
                  </a:extLst>
                </a:gridCol>
                <a:gridCol w="1917878">
                  <a:extLst>
                    <a:ext uri="{9D8B030D-6E8A-4147-A177-3AD203B41FA5}">
                      <a16:colId xmlns:a16="http://schemas.microsoft.com/office/drawing/2014/main" val="20001"/>
                    </a:ext>
                  </a:extLst>
                </a:gridCol>
              </a:tblGrid>
              <a:tr h="1513066">
                <a:tc>
                  <a:txBody>
                    <a:bodyPr/>
                    <a:lstStyle/>
                    <a:p>
                      <a:pPr algn="ctr" defTabSz="685800">
                        <a:defRPr sz="1800"/>
                      </a:pPr>
                      <a:r>
                        <a:rPr sz="2000">
                          <a:sym typeface="Calibri"/>
                        </a:rPr>
                        <a:t>hoog urgent en bescheiden</a:t>
                      </a:r>
                    </a:p>
                  </a:txBody>
                  <a:tcPr marL="0" marR="0" marT="0" marB="0" anchor="ctr" horzOverflow="overflow"/>
                </a:tc>
                <a:tc>
                  <a:txBody>
                    <a:bodyPr/>
                    <a:lstStyle/>
                    <a:p>
                      <a:pPr algn="ctr" defTabSz="685800">
                        <a:defRPr sz="1800"/>
                      </a:pPr>
                      <a:r>
                        <a:rPr sz="2000">
                          <a:sym typeface="Calibri"/>
                        </a:rPr>
                        <a:t>hoog urgent en dwingend</a:t>
                      </a:r>
                    </a:p>
                  </a:txBody>
                  <a:tcPr marL="0" marR="0" marT="0" marB="0" anchor="ctr" horzOverflow="overflow"/>
                </a:tc>
                <a:extLst>
                  <a:ext uri="{0D108BD9-81ED-4DB2-BD59-A6C34878D82A}">
                    <a16:rowId xmlns:a16="http://schemas.microsoft.com/office/drawing/2014/main" val="10000"/>
                  </a:ext>
                </a:extLst>
              </a:tr>
              <a:tr h="1513066">
                <a:tc>
                  <a:txBody>
                    <a:bodyPr/>
                    <a:lstStyle/>
                    <a:p>
                      <a:pPr algn="ctr" defTabSz="685800">
                        <a:defRPr sz="1800"/>
                      </a:pPr>
                      <a:r>
                        <a:rPr sz="2000">
                          <a:sym typeface="Calibri"/>
                        </a:rPr>
                        <a:t>laag urgent en bescheiden</a:t>
                      </a:r>
                    </a:p>
                  </a:txBody>
                  <a:tcPr marL="0" marR="0" marT="0" marB="0" anchor="ctr" horzOverflow="overflow"/>
                </a:tc>
                <a:tc>
                  <a:txBody>
                    <a:bodyPr/>
                    <a:lstStyle/>
                    <a:p>
                      <a:pPr algn="ctr" defTabSz="685800">
                        <a:defRPr sz="1800"/>
                      </a:pPr>
                      <a:r>
                        <a:rPr sz="2000">
                          <a:sym typeface="Calibri"/>
                        </a:rPr>
                        <a:t>laag urgent en dwingend</a:t>
                      </a:r>
                    </a:p>
                  </a:txBody>
                  <a:tcPr marL="0" marR="0" marT="0" marB="0" anchor="ctr" horzOverflow="overflow"/>
                </a:tc>
                <a:extLst>
                  <a:ext uri="{0D108BD9-81ED-4DB2-BD59-A6C34878D82A}">
                    <a16:rowId xmlns:a16="http://schemas.microsoft.com/office/drawing/2014/main" val="10001"/>
                  </a:ext>
                </a:extLst>
              </a:tr>
            </a:tbl>
          </a:graphicData>
        </a:graphic>
      </p:graphicFrame>
      <p:sp>
        <p:nvSpPr>
          <p:cNvPr id="72" name="Lijn"/>
          <p:cNvSpPr/>
          <p:nvPr/>
        </p:nvSpPr>
        <p:spPr>
          <a:xfrm flipV="1">
            <a:off x="4598193" y="2555564"/>
            <a:ext cx="1" cy="1457583"/>
          </a:xfrm>
          <a:prstGeom prst="line">
            <a:avLst/>
          </a:prstGeom>
          <a:ln w="25400">
            <a:solidFill>
              <a:srgbClr val="FF9300"/>
            </a:solidFill>
            <a:tailEnd type="triangle"/>
          </a:ln>
          <a:effectLst>
            <a:outerShdw blurRad="38100" dist="20000" dir="5400000" rotWithShape="0">
              <a:srgbClr val="000000">
                <a:alpha val="38000"/>
              </a:srgbClr>
            </a:outerShdw>
          </a:effectLst>
        </p:spPr>
        <p:txBody>
          <a:bodyPr lIns="45719" rIns="45719"/>
          <a:lstStyle/>
          <a:p>
            <a:endParaRPr/>
          </a:p>
        </p:txBody>
      </p:sp>
      <p:sp>
        <p:nvSpPr>
          <p:cNvPr id="73" name="Lijn"/>
          <p:cNvSpPr/>
          <p:nvPr/>
        </p:nvSpPr>
        <p:spPr>
          <a:xfrm>
            <a:off x="5055649" y="4505586"/>
            <a:ext cx="1422091" cy="1"/>
          </a:xfrm>
          <a:prstGeom prst="line">
            <a:avLst/>
          </a:prstGeom>
          <a:ln w="25400">
            <a:solidFill>
              <a:srgbClr val="FF9300"/>
            </a:solidFill>
            <a:tailEnd type="triangle"/>
          </a:ln>
          <a:effectLst>
            <a:outerShdw blurRad="38100" dist="20000" dir="5400000" rotWithShape="0">
              <a:srgbClr val="000000">
                <a:alpha val="38000"/>
              </a:srgbClr>
            </a:outerShdw>
          </a:effectLst>
        </p:spPr>
        <p:txBody>
          <a:bodyPr lIns="45719" rIns="45719"/>
          <a:lstStyle/>
          <a:p>
            <a:endParaRPr/>
          </a:p>
        </p:txBody>
      </p:sp>
      <p:sp>
        <p:nvSpPr>
          <p:cNvPr id="74" name="Toename urgentie"/>
          <p:cNvSpPr txBox="1"/>
          <p:nvPr/>
        </p:nvSpPr>
        <p:spPr>
          <a:xfrm>
            <a:off x="3867856" y="1777571"/>
            <a:ext cx="1019486" cy="62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Toename urgentie</a:t>
            </a:r>
          </a:p>
        </p:txBody>
      </p:sp>
      <p:sp>
        <p:nvSpPr>
          <p:cNvPr id="75" name="Toename eisend"/>
          <p:cNvSpPr txBox="1"/>
          <p:nvPr/>
        </p:nvSpPr>
        <p:spPr>
          <a:xfrm>
            <a:off x="7013393" y="4192993"/>
            <a:ext cx="1422092" cy="625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Toename eisend</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el 1"/>
          <p:cNvSpPr txBox="1">
            <a:spLocks noGrp="1"/>
          </p:cNvSpPr>
          <p:nvPr>
            <p:ph type="title" idx="4294967295"/>
          </p:nvPr>
        </p:nvSpPr>
        <p:spPr>
          <a:xfrm>
            <a:off x="663574" y="484187"/>
            <a:ext cx="7869240" cy="857251"/>
          </a:xfrm>
          <a:prstGeom prst="rect">
            <a:avLst/>
          </a:prstGeom>
        </p:spPr>
        <p:txBody>
          <a:bodyPr anchor="t">
            <a:normAutofit/>
          </a:bodyPr>
          <a:lstStyle/>
          <a:p>
            <a:r>
              <a:t>Regiearts als 2e veiligheidsfilter</a:t>
            </a:r>
          </a:p>
        </p:txBody>
      </p:sp>
      <p:sp>
        <p:nvSpPr>
          <p:cNvPr id="78" name="Tijdelijke aanduiding voor inhoud 2"/>
          <p:cNvSpPr txBox="1">
            <a:spLocks noGrp="1"/>
          </p:cNvSpPr>
          <p:nvPr>
            <p:ph type="body" idx="4294967295"/>
          </p:nvPr>
        </p:nvSpPr>
        <p:spPr>
          <a:xfrm>
            <a:off x="663574" y="1574800"/>
            <a:ext cx="7653340" cy="3192464"/>
          </a:xfrm>
          <a:prstGeom prst="rect">
            <a:avLst/>
          </a:prstGeom>
        </p:spPr>
        <p:txBody>
          <a:bodyPr>
            <a:normAutofit/>
          </a:bodyPr>
          <a:lstStyle/>
          <a:p>
            <a:pPr marL="0" indent="0">
              <a:spcBef>
                <a:spcPts val="300"/>
              </a:spcBef>
              <a:buSzTx/>
              <a:buNone/>
              <a:defRPr sz="1600">
                <a:solidFill>
                  <a:srgbClr val="694893"/>
                </a:solidFill>
                <a:latin typeface="Trebuchet MS Standaard"/>
                <a:ea typeface="Trebuchet MS Standaard"/>
                <a:cs typeface="Trebuchet MS Standaard"/>
                <a:sym typeface="Trebuchet MS Standaard"/>
              </a:defRPr>
            </a:pPr>
            <a:r>
              <a:t>Regiearts</a:t>
            </a:r>
          </a:p>
          <a:p>
            <a:pPr marL="0" indent="0">
              <a:spcBef>
                <a:spcPts val="300"/>
              </a:spcBef>
              <a:buSzTx/>
              <a:buNone/>
              <a:defRPr sz="1600">
                <a:latin typeface="Trebuchet MS Standaard"/>
                <a:ea typeface="Trebuchet MS Standaard"/>
                <a:cs typeface="Trebuchet MS Standaard"/>
                <a:sym typeface="Trebuchet MS Standaard"/>
              </a:defRPr>
            </a:pPr>
            <a:r>
              <a:t>- beoordelen en autoriseren van triagisten</a:t>
            </a:r>
          </a:p>
          <a:p>
            <a:pPr marL="0" indent="0">
              <a:spcBef>
                <a:spcPts val="300"/>
              </a:spcBef>
              <a:buSzTx/>
              <a:buNone/>
              <a:defRPr sz="1600">
                <a:latin typeface="Trebuchet MS Standaard"/>
                <a:ea typeface="Trebuchet MS Standaard"/>
                <a:cs typeface="Trebuchet MS Standaard"/>
                <a:sym typeface="Trebuchet MS Standaard"/>
              </a:defRPr>
            </a:pPr>
            <a:r>
              <a:t>- beoordeling urgentie en de ingezette hulp</a:t>
            </a:r>
          </a:p>
          <a:p>
            <a:pPr marL="0" indent="0">
              <a:spcBef>
                <a:spcPts val="300"/>
              </a:spcBef>
              <a:buSzTx/>
              <a:buNone/>
              <a:defRPr sz="1600">
                <a:latin typeface="Trebuchet MS Standaard"/>
                <a:ea typeface="Trebuchet MS Standaard"/>
                <a:cs typeface="Trebuchet MS Standaard"/>
                <a:sym typeface="Trebuchet MS Standaard"/>
              </a:defRPr>
            </a:pPr>
            <a:r>
              <a:t>- feedback triages en huisarts</a:t>
            </a:r>
          </a:p>
          <a:p>
            <a:pPr marL="0" indent="0">
              <a:spcBef>
                <a:spcPts val="300"/>
              </a:spcBef>
              <a:buSzTx/>
              <a:buNone/>
              <a:defRPr sz="1600">
                <a:latin typeface="Trebuchet MS Standaard"/>
                <a:ea typeface="Trebuchet MS Standaard"/>
                <a:cs typeface="Trebuchet MS Standaard"/>
                <a:sym typeface="Trebuchet MS Standaard"/>
              </a:defRPr>
            </a:pPr>
            <a:endParaRPr/>
          </a:p>
          <a:p>
            <a:pPr marL="0" indent="0">
              <a:spcBef>
                <a:spcPts val="300"/>
              </a:spcBef>
              <a:buSzTx/>
              <a:buNone/>
              <a:defRPr sz="1600">
                <a:latin typeface="Trebuchet MS Standaard"/>
                <a:ea typeface="Trebuchet MS Standaard"/>
                <a:cs typeface="Trebuchet MS Standaard"/>
                <a:sym typeface="Trebuchet MS Standaard"/>
              </a:defRPr>
            </a:pPr>
            <a:endParaRPr/>
          </a:p>
          <a:p>
            <a:pPr marL="0" indent="0">
              <a:buSzTx/>
              <a:buNone/>
              <a:defRPr sz="1600">
                <a:latin typeface="Trebuchet MS Standaard"/>
                <a:ea typeface="Trebuchet MS Standaard"/>
                <a:cs typeface="Trebuchet MS Standaard"/>
                <a:sym typeface="Trebuchet MS Standaard"/>
              </a:defRPr>
            </a:pPr>
            <a:endParaRPr/>
          </a:p>
        </p:txBody>
      </p:sp>
      <p:sp>
        <p:nvSpPr>
          <p:cNvPr id="79" name="Tijdelijke aanduiding voor dianummer 4"/>
          <p:cNvSpPr txBox="1">
            <a:spLocks noGrp="1"/>
          </p:cNvSpPr>
          <p:nvPr>
            <p:ph type="sldNum" sz="quarter" idx="2"/>
          </p:nvPr>
        </p:nvSpPr>
        <p:spPr>
          <a:xfrm>
            <a:off x="8553424" y="4803997"/>
            <a:ext cx="168509"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el 1"/>
          <p:cNvSpPr txBox="1">
            <a:spLocks noGrp="1"/>
          </p:cNvSpPr>
          <p:nvPr>
            <p:ph type="title" idx="4294967295"/>
          </p:nvPr>
        </p:nvSpPr>
        <p:spPr>
          <a:xfrm>
            <a:off x="663574" y="484187"/>
            <a:ext cx="7869240" cy="857251"/>
          </a:xfrm>
          <a:prstGeom prst="rect">
            <a:avLst/>
          </a:prstGeom>
        </p:spPr>
        <p:txBody>
          <a:bodyPr anchor="t">
            <a:normAutofit/>
          </a:bodyPr>
          <a:lstStyle/>
          <a:p>
            <a:r>
              <a:t>Ketenbrede urgentiecategorieën</a:t>
            </a:r>
          </a:p>
        </p:txBody>
      </p:sp>
      <p:sp>
        <p:nvSpPr>
          <p:cNvPr id="82" name="Tijdelijke aanduiding voor dianummer 4"/>
          <p:cNvSpPr txBox="1">
            <a:spLocks noGrp="1"/>
          </p:cNvSpPr>
          <p:nvPr>
            <p:ph type="sldNum" sz="quarter" idx="2"/>
          </p:nvPr>
        </p:nvSpPr>
        <p:spPr>
          <a:xfrm>
            <a:off x="8553424" y="4803997"/>
            <a:ext cx="168509"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7</a:t>
            </a:fld>
            <a:endParaRPr/>
          </a:p>
        </p:txBody>
      </p:sp>
      <p:pic>
        <p:nvPicPr>
          <p:cNvPr id="83" name="Afbeelding" descr="Afbeelding"/>
          <p:cNvPicPr>
            <a:picLocks noChangeAspect="1"/>
          </p:cNvPicPr>
          <p:nvPr/>
        </p:nvPicPr>
        <p:blipFill>
          <a:blip r:embed="rId2"/>
          <a:stretch>
            <a:fillRect/>
          </a:stretch>
        </p:blipFill>
        <p:spPr>
          <a:xfrm>
            <a:off x="1329879" y="1018744"/>
            <a:ext cx="6536630" cy="3970398"/>
          </a:xfrm>
          <a:prstGeom prst="rect">
            <a:avLst/>
          </a:prstGeom>
          <a:ln w="12700">
            <a:miter lim="400000"/>
          </a:ln>
        </p:spPr>
      </p:pic>
      <p:sp>
        <p:nvSpPr>
          <p:cNvPr id="84" name="Rechthoek"/>
          <p:cNvSpPr/>
          <p:nvPr/>
        </p:nvSpPr>
        <p:spPr>
          <a:xfrm>
            <a:off x="2617726" y="1604032"/>
            <a:ext cx="5246319" cy="3424408"/>
          </a:xfrm>
          <a:prstGeom prst="rect">
            <a:avLst/>
          </a:prstGeom>
          <a:solidFill>
            <a:srgbClr val="FFFFFF"/>
          </a:solidFill>
          <a:ln w="12700">
            <a:miter lim="400000"/>
          </a:ln>
        </p:spPr>
        <p:txBody>
          <a:bodyPr lIns="45719" rIns="45719" anchor="ctr"/>
          <a:lstStyle/>
          <a:p>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el 1"/>
          <p:cNvSpPr txBox="1">
            <a:spLocks noGrp="1"/>
          </p:cNvSpPr>
          <p:nvPr>
            <p:ph type="title" idx="4294967295"/>
          </p:nvPr>
        </p:nvSpPr>
        <p:spPr>
          <a:xfrm>
            <a:off x="663574" y="484187"/>
            <a:ext cx="7869240" cy="857251"/>
          </a:xfrm>
          <a:prstGeom prst="rect">
            <a:avLst/>
          </a:prstGeom>
        </p:spPr>
        <p:txBody>
          <a:bodyPr anchor="t">
            <a:normAutofit/>
          </a:bodyPr>
          <a:lstStyle/>
          <a:p>
            <a:r>
              <a:t>Ketenbrede urgentiecategorieën</a:t>
            </a:r>
          </a:p>
        </p:txBody>
      </p:sp>
      <p:sp>
        <p:nvSpPr>
          <p:cNvPr id="87" name="Tijdelijke aanduiding voor dianummer 4"/>
          <p:cNvSpPr txBox="1">
            <a:spLocks noGrp="1"/>
          </p:cNvSpPr>
          <p:nvPr>
            <p:ph type="sldNum" sz="quarter" idx="2"/>
          </p:nvPr>
        </p:nvSpPr>
        <p:spPr>
          <a:xfrm>
            <a:off x="8553424" y="4803997"/>
            <a:ext cx="168509"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8</a:t>
            </a:fld>
            <a:endParaRPr/>
          </a:p>
        </p:txBody>
      </p:sp>
      <p:pic>
        <p:nvPicPr>
          <p:cNvPr id="88" name="Afbeelding" descr="Afbeelding"/>
          <p:cNvPicPr>
            <a:picLocks noChangeAspect="1"/>
          </p:cNvPicPr>
          <p:nvPr/>
        </p:nvPicPr>
        <p:blipFill>
          <a:blip r:embed="rId2"/>
          <a:stretch>
            <a:fillRect/>
          </a:stretch>
        </p:blipFill>
        <p:spPr>
          <a:xfrm>
            <a:off x="1329879" y="1018744"/>
            <a:ext cx="6536630" cy="3970398"/>
          </a:xfrm>
          <a:prstGeom prst="rect">
            <a:avLst/>
          </a:prstGeom>
          <a:ln w="12700">
            <a:miter lim="400000"/>
          </a:ln>
        </p:spPr>
      </p:pic>
      <p:sp>
        <p:nvSpPr>
          <p:cNvPr id="89" name="Rechthoek"/>
          <p:cNvSpPr/>
          <p:nvPr/>
        </p:nvSpPr>
        <p:spPr>
          <a:xfrm>
            <a:off x="2625333" y="2158816"/>
            <a:ext cx="5243690" cy="2853785"/>
          </a:xfrm>
          <a:prstGeom prst="rect">
            <a:avLst/>
          </a:prstGeom>
          <a:solidFill>
            <a:srgbClr val="FFFFFF"/>
          </a:solidFill>
          <a:ln w="12700">
            <a:miter lim="400000"/>
          </a:ln>
        </p:spPr>
        <p:txBody>
          <a:bodyPr lIns="45719" rIns="45719" anchor="ctr"/>
          <a:lstStyle/>
          <a:p>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itel 1"/>
          <p:cNvSpPr txBox="1">
            <a:spLocks noGrp="1"/>
          </p:cNvSpPr>
          <p:nvPr>
            <p:ph type="title" idx="4294967295"/>
          </p:nvPr>
        </p:nvSpPr>
        <p:spPr>
          <a:xfrm>
            <a:off x="663574" y="484187"/>
            <a:ext cx="7869240" cy="857251"/>
          </a:xfrm>
          <a:prstGeom prst="rect">
            <a:avLst/>
          </a:prstGeom>
        </p:spPr>
        <p:txBody>
          <a:bodyPr anchor="t">
            <a:normAutofit/>
          </a:bodyPr>
          <a:lstStyle/>
          <a:p>
            <a:r>
              <a:t>Ketenbrede urgentiecategorieën</a:t>
            </a:r>
          </a:p>
        </p:txBody>
      </p:sp>
      <p:sp>
        <p:nvSpPr>
          <p:cNvPr id="92" name="Tijdelijke aanduiding voor dianummer 4"/>
          <p:cNvSpPr txBox="1">
            <a:spLocks noGrp="1"/>
          </p:cNvSpPr>
          <p:nvPr>
            <p:ph type="sldNum" sz="quarter" idx="2"/>
          </p:nvPr>
        </p:nvSpPr>
        <p:spPr>
          <a:xfrm>
            <a:off x="8553424" y="4803997"/>
            <a:ext cx="168509" cy="2285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000000"/>
                </a:solidFill>
                <a:latin typeface="Calibri"/>
                <a:ea typeface="Calibri"/>
                <a:cs typeface="Calibri"/>
                <a:sym typeface="Calibri"/>
              </a:defRPr>
            </a:lvl1pPr>
          </a:lstStyle>
          <a:p>
            <a:fld id="{86CB4B4D-7CA3-9044-876B-883B54F8677D}" type="slidenum">
              <a:t>9</a:t>
            </a:fld>
            <a:endParaRPr/>
          </a:p>
        </p:txBody>
      </p:sp>
      <p:pic>
        <p:nvPicPr>
          <p:cNvPr id="93" name="Afbeelding" descr="Afbeelding"/>
          <p:cNvPicPr>
            <a:picLocks noChangeAspect="1"/>
          </p:cNvPicPr>
          <p:nvPr/>
        </p:nvPicPr>
        <p:blipFill>
          <a:blip r:embed="rId2"/>
          <a:stretch>
            <a:fillRect/>
          </a:stretch>
        </p:blipFill>
        <p:spPr>
          <a:xfrm>
            <a:off x="1329879" y="1018744"/>
            <a:ext cx="6536630" cy="3970398"/>
          </a:xfrm>
          <a:prstGeom prst="rect">
            <a:avLst/>
          </a:prstGeom>
          <a:ln w="12700">
            <a:miter lim="400000"/>
          </a:ln>
        </p:spPr>
      </p:pic>
      <p:sp>
        <p:nvSpPr>
          <p:cNvPr id="94" name="Rechthoek"/>
          <p:cNvSpPr/>
          <p:nvPr/>
        </p:nvSpPr>
        <p:spPr>
          <a:xfrm>
            <a:off x="2617726" y="2713342"/>
            <a:ext cx="5248686" cy="2269454"/>
          </a:xfrm>
          <a:prstGeom prst="rect">
            <a:avLst/>
          </a:prstGeom>
          <a:solidFill>
            <a:srgbClr val="FFFFFF"/>
          </a:solidFill>
          <a:ln w="12700">
            <a:miter lim="400000"/>
          </a:ln>
        </p:spPr>
        <p:txBody>
          <a:bodyPr lIns="45719" rIns="45719" anchor="ctr"/>
          <a:lstStyle/>
          <a:p>
            <a:endParaRPr/>
          </a:p>
        </p:txBody>
      </p:sp>
    </p:spTree>
  </p:cSld>
  <p:clrMapOvr>
    <a:masterClrMapping/>
  </p:clrMapOvr>
  <p:transition spd="med"/>
</p:sld>
</file>

<file path=ppt/theme/theme1.xml><?xml version="1.0" encoding="utf-8"?>
<a:theme xmlns:a="http://schemas.openxmlformats.org/drawingml/2006/main" name="PP Template UMC 16-9">
  <a:themeElements>
    <a:clrScheme name="PP Template UMC 16-9">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PP Template UMC 16-9">
      <a:majorFont>
        <a:latin typeface="Univers 45 Light"/>
        <a:ea typeface="Univers 45 Light"/>
        <a:cs typeface="Univers 45 Light"/>
      </a:majorFont>
      <a:minorFont>
        <a:latin typeface="Helvetica"/>
        <a:ea typeface="Helvetica"/>
        <a:cs typeface="Helvetica"/>
      </a:minorFont>
    </a:fontScheme>
    <a:fmtScheme name="PP Template UMC 1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P Template UMC 16-9">
  <a:themeElements>
    <a:clrScheme name="PP Template UMC 16-9">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PP Template UMC 16-9">
      <a:majorFont>
        <a:latin typeface="Univers 45 Light"/>
        <a:ea typeface="Univers 45 Light"/>
        <a:cs typeface="Univers 45 Light"/>
      </a:majorFont>
      <a:minorFont>
        <a:latin typeface="Helvetica"/>
        <a:ea typeface="Helvetica"/>
        <a:cs typeface="Helvetica"/>
      </a:minorFont>
    </a:fontScheme>
    <a:fmtScheme name="PP Template UMC 1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TotalTime>
  <Words>2063</Words>
  <Application>Microsoft Macintosh PowerPoint</Application>
  <PresentationFormat>Diavoorstelling (16:9)</PresentationFormat>
  <Paragraphs>281</Paragraphs>
  <Slides>34</Slides>
  <Notes>8</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34</vt:i4>
      </vt:variant>
    </vt:vector>
  </HeadingPairs>
  <TitlesOfParts>
    <vt:vector size="40" baseType="lpstr">
      <vt:lpstr>Arial</vt:lpstr>
      <vt:lpstr>Calibri</vt:lpstr>
      <vt:lpstr>Trebuchet MS</vt:lpstr>
      <vt:lpstr>Trebuchet MS Standaard</vt:lpstr>
      <vt:lpstr>Univers 45 Light</vt:lpstr>
      <vt:lpstr>PP Template UMC 16-9</vt:lpstr>
      <vt:lpstr>Telefoonarts/regiearts </vt:lpstr>
      <vt:lpstr>Telefoonarts</vt:lpstr>
      <vt:lpstr>Regiearts</vt:lpstr>
      <vt:lpstr>Veilig en doelmatig</vt:lpstr>
      <vt:lpstr>Variabelen</vt:lpstr>
      <vt:lpstr>Regiearts als 2e veiligheidsfilter</vt:lpstr>
      <vt:lpstr>Ketenbrede urgentiecategorieën</vt:lpstr>
      <vt:lpstr>Ketenbrede urgentiecategorieën</vt:lpstr>
      <vt:lpstr>Ketenbrede urgentiecategorieën</vt:lpstr>
      <vt:lpstr>Ketenbrede urgentiecategorieën</vt:lpstr>
      <vt:lpstr>Ketenbrede urgentiecategorieën</vt:lpstr>
      <vt:lpstr>Ketenbrede urgentiecategorieën</vt:lpstr>
      <vt:lpstr>Ketenbrede urgentiecategorieën</vt:lpstr>
      <vt:lpstr>Urgentie</vt:lpstr>
      <vt:lpstr>Triagewijzer ingangsklachten</vt:lpstr>
      <vt:lpstr>Contacten huisartsenpost</vt:lpstr>
      <vt:lpstr>Consulten huisartsenpost</vt:lpstr>
      <vt:lpstr>Telefonische contacten huisartsenpost</vt:lpstr>
      <vt:lpstr>Visites</vt:lpstr>
      <vt:lpstr>Supervisie triagisten</vt:lpstr>
      <vt:lpstr>Autorisatie</vt:lpstr>
      <vt:lpstr>Autorisatie oefeningen</vt:lpstr>
      <vt:lpstr>Casus 1  Vrouw, 19 jr, U5 - Ingangsklacht: trauma extremiteit, zondagmiddag </vt:lpstr>
      <vt:lpstr>Casus 2 Jongen, 5 jr, U5 - Ingangsklacht: oorpijn en koorts kind, zaterdagavond </vt:lpstr>
      <vt:lpstr>Casus 3 Vrouw, 32 jr, U5 - Ingangsklacht: diarree, zondagavond </vt:lpstr>
      <vt:lpstr>Casus 4 Vrouw, 71 jr, U5 - Ingangsklacht: duizelig, zaterdagmorgen </vt:lpstr>
      <vt:lpstr>Casus 5 Vrouw, 63 jr, U5 - Ingangsklacht: armklachten </vt:lpstr>
      <vt:lpstr>Casus 6 Man, 63 jr, U5 - Ingangsklacht: bloedneus, zondagavond </vt:lpstr>
      <vt:lpstr>Casus 7 Meisje, 2 jr, U5 - Ingangsklacht: intoxicatie, zaterdagmiddag </vt:lpstr>
      <vt:lpstr>Film: ‘Veilig of doelmatig’ </vt:lpstr>
      <vt:lpstr>Film: ‘Veilig of doelmatig’ </vt:lpstr>
      <vt:lpstr>Verantwoordelijkheid </vt:lpstr>
      <vt:lpstr>Lokale afspraken en beleid</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Telefoonarts/regiearts </dc:title>
  <cp:lastModifiedBy>Marleen Kooijman</cp:lastModifiedBy>
  <cp:revision>4</cp:revision>
  <dcterms:modified xsi:type="dcterms:W3CDTF">2021-05-18T15:50:50Z</dcterms:modified>
</cp:coreProperties>
</file>