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96" r:id="rId4"/>
    <p:sldId id="305" r:id="rId5"/>
    <p:sldId id="299" r:id="rId6"/>
    <p:sldId id="298" r:id="rId7"/>
    <p:sldId id="302" r:id="rId8"/>
    <p:sldId id="308" r:id="rId9"/>
    <p:sldId id="309" r:id="rId10"/>
    <p:sldId id="312" r:id="rId11"/>
    <p:sldId id="300" r:id="rId12"/>
    <p:sldId id="301" r:id="rId13"/>
    <p:sldId id="307" r:id="rId14"/>
    <p:sldId id="303" r:id="rId15"/>
    <p:sldId id="304" r:id="rId16"/>
    <p:sldId id="306" r:id="rId17"/>
    <p:sldId id="311" r:id="rId18"/>
    <p:sldId id="316" r:id="rId19"/>
    <p:sldId id="313" r:id="rId20"/>
    <p:sldId id="315" r:id="rId21"/>
    <p:sldId id="318" r:id="rId22"/>
    <p:sldId id="317" r:id="rId23"/>
    <p:sldId id="314"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41"/>
    <a:srgbClr val="6AB650"/>
    <a:srgbClr val="009CB4"/>
    <a:srgbClr val="F07814"/>
    <a:srgbClr val="E89E00"/>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B2948-F5B4-4362-B555-DF99F39D910F}" v="154" dt="2021-02-15T13:19:03.675"/>
    <p1510:client id="{83645068-7F7E-489A-9DCA-83E4F924DBFB}" v="517" dt="2021-02-15T10:47:58.154"/>
    <p1510:client id="{8CBD4512-4F0D-469D-A8B6-B7BB74ACBD5C}" v="4" dt="2021-02-02T19:18:08.37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19-2-2021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Uihttps:/richtlijnendatabase.nl/gerelateerde_documenten/f/18254/Stroomschemas%20ouderenmishandeling.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Ouderenmishandeling komt voor in huiselijke kring, maar ook in zorginstellingen. Er kan sprake zijn van opzettelijke mishandeling, maar dit is zeker niet altijd het geval. Soms kunnen mensen de zorg voor hun naasten (mantelzorg) of voor cliënten niet meer aan. Hun gedrag kan dan ontsporen. Dit kan leiden tot onverantwoorde zorg.</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a:t>
            </a:fld>
            <a:endParaRPr lang="nl-NL"/>
          </a:p>
        </p:txBody>
      </p:sp>
    </p:spTree>
    <p:extLst>
      <p:ext uri="{BB962C8B-B14F-4D97-AF65-F5344CB8AC3E}">
        <p14:creationId xmlns:p14="http://schemas.microsoft.com/office/powerpoint/2010/main" val="229122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171450" indent="-171450">
              <a:buFont typeface="Calibri"/>
              <a:buChar char="•"/>
            </a:pPr>
            <a:r>
              <a:rPr lang="nl-NL" dirty="0"/>
              <a:t>Het is belangrijk bij bezorgdheid over de situatie in gesprek te gaan met de oudere, zonder de vermoedelijke daders erbij. Beschuldig niemand (patiënt is vaak loyaal aan dader), uit je zorg en zoek samen naar een goede oplossing. </a:t>
            </a:r>
            <a:endParaRPr lang="nl-NL" dirty="0">
              <a:cs typeface="Calibri" panose="020F0502020204030204"/>
            </a:endParaRPr>
          </a:p>
          <a:p>
            <a:pPr marL="171450" indent="-171450">
              <a:buFont typeface="Calibri"/>
              <a:buChar char="•"/>
            </a:pPr>
            <a:r>
              <a:rPr lang="nl-NL" dirty="0"/>
              <a:t>Bij acuut gevaar moet een acute opname op geriatrische afdeling of in verzorgingshuis worden overwogen. Met toestemming van patiënt kan aangifte worden gedaan bij politie</a:t>
            </a:r>
            <a:endParaRPr lang="nl-NL" dirty="0">
              <a:cs typeface="Calibri"/>
            </a:endParaRPr>
          </a:p>
          <a:p>
            <a:pPr marL="171450" indent="-171450">
              <a:buFont typeface="Calibri"/>
              <a:buChar char="•"/>
            </a:pPr>
            <a:r>
              <a:rPr lang="nl-NL" dirty="0"/>
              <a:t>Overleg als er geen acuut gevaar is – bv bij overbelasting mantelzorger. Probeer samen naar een oplossing te komen</a:t>
            </a:r>
            <a:endParaRPr lang="nl-NL" dirty="0">
              <a:cs typeface="Calibri" panose="020F0502020204030204"/>
            </a:endParaRPr>
          </a:p>
          <a:p>
            <a:pPr marL="171450" indent="-171450">
              <a:buFont typeface="Calibri"/>
              <a:buChar char="•"/>
            </a:pPr>
            <a:r>
              <a:rPr lang="nl-NL" dirty="0"/>
              <a:t>Ondersteunende organisatie: 'Veilig thuis” anoniem overleg of melding in overleg met de patiënt</a:t>
            </a:r>
            <a:endParaRPr lang="nl-NL" dirty="0">
              <a:cs typeface="Calibri" panose="020F0502020204030204"/>
            </a:endParaRPr>
          </a:p>
          <a:p>
            <a:pPr marL="171450" indent="-171450">
              <a:buFont typeface="Calibri"/>
              <a:buChar char="•"/>
            </a:pPr>
            <a:r>
              <a:rPr lang="nl-NL" dirty="0"/>
              <a:t>Meldpunt Ouderenmishandeling  van de Inspectie voor de Gezondheidszorg meldt je geconstateerde of vermoede oudermishandeling in zorginstelling.</a:t>
            </a:r>
            <a:endParaRPr lang="nl-NL" dirty="0">
              <a:cs typeface="Calibri"/>
            </a:endParaRPr>
          </a:p>
          <a:p>
            <a:endParaRPr lang="nl-NL" dirty="0">
              <a:cs typeface="Calibri"/>
            </a:endParaRPr>
          </a:p>
          <a:p>
            <a:endParaRPr lang="nl-NL" dirty="0"/>
          </a:p>
          <a:p>
            <a:r>
              <a:rPr lang="nl-NL" dirty="0">
                <a:hlinkClick r:id="rId3"/>
              </a:rPr>
              <a:t>  https://richtlijnendatabase.nl/gerelateerde_documenten/f/18254/Stroomschemas%20ouderenmishandeling.pdf</a:t>
            </a:r>
            <a:r>
              <a:rPr lang="nl-NL" dirty="0"/>
              <a:t>   hier de verschillende beslisbomen hoe verder. Uit </a:t>
            </a:r>
            <a:endParaRPr lang="nl-NL">
              <a:cs typeface="Calibri"/>
            </a:endParaRPr>
          </a:p>
          <a:p>
            <a:endParaRPr lang="nl-NL" dirty="0">
              <a:cs typeface="Calibri"/>
            </a:endParaRP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20</a:t>
            </a:fld>
            <a:endParaRPr lang="nl-NL"/>
          </a:p>
        </p:txBody>
      </p:sp>
    </p:spTree>
    <p:extLst>
      <p:ext uri="{BB962C8B-B14F-4D97-AF65-F5344CB8AC3E}">
        <p14:creationId xmlns:p14="http://schemas.microsoft.com/office/powerpoint/2010/main" val="412343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Mogelijkheden</a:t>
            </a:r>
            <a:r>
              <a:rPr lang="en-US" dirty="0">
                <a:cs typeface="Calibri"/>
              </a:rPr>
              <a:t> </a:t>
            </a:r>
            <a:r>
              <a:rPr lang="en-US">
                <a:cs typeface="Calibri"/>
              </a:rPr>
              <a:t>voor</a:t>
            </a:r>
            <a:r>
              <a:rPr lang="en-US" dirty="0">
                <a:cs typeface="Calibri"/>
              </a:rPr>
              <a:t> </a:t>
            </a:r>
            <a:r>
              <a:rPr lang="en-US" dirty="0" err="1">
                <a:cs typeface="Calibri"/>
              </a:rPr>
              <a:t>ondersteuning</a:t>
            </a:r>
            <a:r>
              <a:rPr lang="en-US" dirty="0">
                <a:cs typeface="Calibri"/>
              </a:rPr>
              <a:t>.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23</a:t>
            </a:fld>
            <a:endParaRPr lang="nl-NL"/>
          </a:p>
        </p:txBody>
      </p:sp>
    </p:spTree>
    <p:extLst>
      <p:ext uri="{BB962C8B-B14F-4D97-AF65-F5344CB8AC3E}">
        <p14:creationId xmlns:p14="http://schemas.microsoft.com/office/powerpoint/2010/main" val="27342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Oudermishandeling is een lastig onderwerp. Ouderen praten er zelf niet gemakkelijk over, uit angst of uit schaamte. Bovendien weten zij vaak niet waar ze terecht kunnen. Ook voor mensen in de omgeving van ouderen is het lastig om ouderenmishandeling te signaleren. En om hierover het gesprek aan te gaan. Ze twijfelen vaak of hun vermoedens we juist zijn. En hoe ze die met de oudere</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a:t>
            </a:fld>
            <a:endParaRPr lang="nl-NL"/>
          </a:p>
        </p:txBody>
      </p:sp>
    </p:spTree>
    <p:extLst>
      <p:ext uri="{BB962C8B-B14F-4D97-AF65-F5344CB8AC3E}">
        <p14:creationId xmlns:p14="http://schemas.microsoft.com/office/powerpoint/2010/main" val="126150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Ouderen moeten zich veilig voelen en veilig zijn. Toch krijgt 1 op de 20 thuiswonende 65-plussers ooit te maken met ouderenmishandeling, blijkt uit onderzoek in opdracht van het Wetenschappelijk Onderzoek- en Documentatiecentrum (WODC). Het gaat hierbij onder andere om lichamelijk geweld, geestelijke mishandeling en financiële uitbuiting.</a:t>
            </a:r>
            <a:endParaRPr lang="en-US"/>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a:t>
            </a:fld>
            <a:endParaRPr lang="nl-NL"/>
          </a:p>
        </p:txBody>
      </p:sp>
    </p:spTree>
    <p:extLst>
      <p:ext uri="{BB962C8B-B14F-4D97-AF65-F5344CB8AC3E}">
        <p14:creationId xmlns:p14="http://schemas.microsoft.com/office/powerpoint/2010/main" val="138108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1:20 ouderen heeft ooit te maken heeft gehad met ouderen mishandeling en 1: 50 ouderen slachtoffer van ouderenmishandeling: meest gerapporteerde vorm is financieel misbruik (PG!) gevolgd door psychische en lichamelijke mishandeling (interviewstudie Regioplan 2018). Seksueel misbruik: taboe en onder rapportage!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a:t>
            </a:fld>
            <a:endParaRPr lang="nl-NL"/>
          </a:p>
        </p:txBody>
      </p:sp>
    </p:spTree>
    <p:extLst>
      <p:ext uri="{BB962C8B-B14F-4D97-AF65-F5344CB8AC3E}">
        <p14:creationId xmlns:p14="http://schemas.microsoft.com/office/powerpoint/2010/main" val="29318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25000"/>
              </a:lnSpc>
            </a:pPr>
            <a:r>
              <a:rPr lang="en-US">
                <a:cs typeface="Calibri"/>
              </a:rPr>
              <a:t>Voorbeelden van signalen: </a:t>
            </a:r>
            <a:r>
              <a:rPr lang="nl-NL"/>
              <a:t>letsel dat niet lijkt te kloppen bij de toedracht/verhaal </a:t>
            </a:r>
            <a:endParaRPr lang="en-US"/>
          </a:p>
          <a:p>
            <a:pPr>
              <a:lnSpc>
                <a:spcPct val="125000"/>
              </a:lnSpc>
            </a:pPr>
            <a:r>
              <a:rPr lang="nl-NL"/>
              <a:t>Letsel in verschillende stadia van genezing/ouderdom </a:t>
            </a:r>
            <a:endParaRPr lang="en-US"/>
          </a:p>
          <a:p>
            <a:pPr>
              <a:lnSpc>
                <a:spcPct val="125000"/>
              </a:lnSpc>
            </a:pPr>
            <a:r>
              <a:rPr lang="nl-NL"/>
              <a:t>Delay in zoeken naar hulp </a:t>
            </a:r>
            <a:endParaRPr lang="en-US"/>
          </a:p>
          <a:p>
            <a:pPr>
              <a:lnSpc>
                <a:spcPct val="125000"/>
              </a:lnSpc>
            </a:pPr>
            <a:r>
              <a:rPr lang="nl-NL"/>
              <a:t>Afwijkende interactie met mantelzorger: woord wordt voor hem gehouden, irritatie </a:t>
            </a:r>
            <a:endParaRPr lang="en-US"/>
          </a:p>
          <a:p>
            <a:pPr>
              <a:lnSpc>
                <a:spcPct val="125000"/>
              </a:lnSpc>
            </a:pPr>
            <a:r>
              <a:rPr lang="nl-NL"/>
              <a:t>Angstklachten en terugtrekgedrag slachtoffer!</a:t>
            </a:r>
            <a:endParaRPr lang="en-US"/>
          </a:p>
          <a:p>
            <a:pPr>
              <a:lnSpc>
                <a:spcPct val="125000"/>
              </a:lnSpc>
            </a:pPr>
            <a:r>
              <a:rPr lang="nl-NL"/>
              <a:t>Koelkast leeg, verdwijnen bezittingen </a:t>
            </a:r>
            <a:endParaRPr lang="en-US"/>
          </a:p>
          <a:p>
            <a:pPr>
              <a:lnSpc>
                <a:spcPct val="125000"/>
              </a:lnSpc>
            </a:pPr>
            <a:r>
              <a:rPr lang="nl-NL"/>
              <a:t>Slecht lichaamsverzorging ondanks dat een mantelzorg hier op zou moeten toezien, decubitus wonden, onverklaarde SOA/ vaginaal bloedverlies </a:t>
            </a:r>
            <a:endParaRPr lang="en-US"/>
          </a:p>
          <a:p>
            <a:pPr>
              <a:lnSpc>
                <a:spcPct val="125000"/>
              </a:lnSpc>
            </a:pPr>
            <a:endParaRPr lang="nl-NL"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a:t>
            </a:fld>
            <a:endParaRPr lang="nl-NL"/>
          </a:p>
        </p:txBody>
      </p:sp>
    </p:spTree>
    <p:extLst>
      <p:ext uri="{BB962C8B-B14F-4D97-AF65-F5344CB8AC3E}">
        <p14:creationId xmlns:p14="http://schemas.microsoft.com/office/powerpoint/2010/main" val="1957451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Opzettelijke mishandeling ook door hulpverleners!</a:t>
            </a:r>
          </a:p>
          <a:p>
            <a:endParaRPr lang="en-US" dirty="0">
              <a:cs typeface="Calibri"/>
            </a:endParaRP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a:t>
            </a:fld>
            <a:endParaRPr lang="nl-NL"/>
          </a:p>
        </p:txBody>
      </p:sp>
    </p:spTree>
    <p:extLst>
      <p:ext uri="{BB962C8B-B14F-4D97-AF65-F5344CB8AC3E}">
        <p14:creationId xmlns:p14="http://schemas.microsoft.com/office/powerpoint/2010/main" val="319882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Ouderenmishandeling komt voor in huiselijke kring, maar ook in zorginstellingen. Er kan sprake zijn van opzettelijke mishandeling, maar dit is zeker niet altijd het geval. Soms kunnen mensen de zorg voor hun naasten (mantelzorg) of voor cliënten niet meer aan. Hun gedrag kan dan ontsporen. Dit kan leiden tot onverantwoorde zorg.</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12</a:t>
            </a:fld>
            <a:endParaRPr lang="nl-NL"/>
          </a:p>
        </p:txBody>
      </p:sp>
    </p:spTree>
    <p:extLst>
      <p:ext uri="{BB962C8B-B14F-4D97-AF65-F5344CB8AC3E}">
        <p14:creationId xmlns:p14="http://schemas.microsoft.com/office/powerpoint/2010/main" val="57881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beschrijven, typeren en interpreteren van letsel bij de oudere patiënt en het herkennen van toegebracht letsel, behoeft naast een grotere bewustwording ook expertise. Scholing speelt hierin een belangrijke rol. Omtrent kindermishandeling bestaat het verplichte Wetenschappelijk Onderwijs inzake Kindermishandeling voor Kinderartsen (de zogenaamde WOKK-cursus), echter op het gebied van ouderenmishandeling is dergelijk onderwijs nog niet ontwikkeld. Het ontwikkelen hiervan voor zorgprofessionals in het medisch-specialistische domein die betrokken zijn bij de zorg en behandeling van de oudere </a:t>
            </a:r>
            <a:r>
              <a:rPr lang="nl-NL" dirty="0" err="1"/>
              <a:t>patient</a:t>
            </a:r>
            <a:r>
              <a:rPr lang="nl-NL" dirty="0"/>
              <a:t> (al dan niet in opleiding) zou hun kennis over ouderenmishandeling op een hoger niveau kunnen brengen ten gunste van een betere signalering en diagnostiek. Daarnaast zal het zoeken van laagdrempelig (geanonimiseerd) overleg met een vertrouwensarts van Veilig Thuis bijdragen aan het vergroten van elkaars expertise op dit vlak.</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15</a:t>
            </a:fld>
            <a:endParaRPr lang="nl-NL"/>
          </a:p>
        </p:txBody>
      </p:sp>
    </p:spTree>
    <p:extLst>
      <p:ext uri="{BB962C8B-B14F-4D97-AF65-F5344CB8AC3E}">
        <p14:creationId xmlns:p14="http://schemas.microsoft.com/office/powerpoint/2010/main" val="320793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Calibri"/>
              </a:rPr>
              <a:t>Begrip </a:t>
            </a:r>
            <a:r>
              <a:rPr lang="en-US" dirty="0" err="1">
                <a:cs typeface="Calibri"/>
              </a:rPr>
              <a:t>tonen</a:t>
            </a:r>
            <a:r>
              <a:rPr lang="en-US" dirty="0">
                <a:cs typeface="Calibri"/>
              </a:rPr>
              <a:t> maar </a:t>
            </a:r>
            <a:r>
              <a:rPr lang="en-US" dirty="0" err="1">
                <a:cs typeface="Calibri"/>
              </a:rPr>
              <a:t>wel</a:t>
            </a:r>
            <a:r>
              <a:rPr lang="en-US" dirty="0">
                <a:cs typeface="Calibri"/>
              </a:rPr>
              <a:t> </a:t>
            </a:r>
            <a:r>
              <a:rPr lang="en-US" dirty="0" err="1">
                <a:cs typeface="Calibri"/>
              </a:rPr>
              <a:t>actie</a:t>
            </a:r>
            <a:r>
              <a:rPr lang="en-US" dirty="0">
                <a:cs typeface="Calibri"/>
              </a:rPr>
              <a:t> </a:t>
            </a:r>
            <a:r>
              <a:rPr lang="en-US" dirty="0" err="1">
                <a:cs typeface="Calibri"/>
              </a:rPr>
              <a:t>ondernemen</a:t>
            </a:r>
            <a:r>
              <a:rPr lang="en-US" dirty="0">
                <a:cs typeface="Calibri"/>
              </a:rPr>
              <a:t>!</a:t>
            </a:r>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19</a:t>
            </a:fld>
            <a:endParaRPr lang="nl-NL"/>
          </a:p>
        </p:txBody>
      </p:sp>
    </p:spTree>
    <p:extLst>
      <p:ext uri="{BB962C8B-B14F-4D97-AF65-F5344CB8AC3E}">
        <p14:creationId xmlns:p14="http://schemas.microsoft.com/office/powerpoint/2010/main" val="3213070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ouderenmishandeling</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slachtofferhulp.nl"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www.korrelatie.n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huiselijkgeweld.nl/vormen/ouderenmishandeling-en-ontspoorde-mantelzorg" TargetMode="External"/><Relationship Id="rId7" Type="http://schemas.openxmlformats.org/officeDocument/2006/relationships/hyperlink" Target="https://www.aanpak-ouderenmishandeling.n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meldcode.nu/ouderenmishandeling/#:~:text=Opzettelijke%20mishandeling%20Bij%20opzettelijke%20mishandeling%20is%20de%20mishandeling,zich%20uiten%20in%20de%20volgende%20vormen%20van%20geweld." TargetMode="External"/><Relationship Id="rId5" Type="http://schemas.openxmlformats.org/officeDocument/2006/relationships/hyperlink" Target="https://richtlijnendatabase.nl/gerelateerde_documenten/f/18254/Stroomschemas%20ouderenmishandeling.pdf" TargetMode="External"/><Relationship Id="rId4" Type="http://schemas.openxmlformats.org/officeDocument/2006/relationships/hyperlink" Target="https://www.movisie.nl/sites/movisie.nl/files/publication-attachment/Factsheet%20ontspoorde%20mantelzorg%20%5BMOV-695455-1.1%5D.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LsLGWWvGOdM&amp;feature=emb_log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lstStyle/>
          <a:p>
            <a:r>
              <a:rPr lang="nl-NL" dirty="0"/>
              <a:t>Ouderenmishandeling</a:t>
            </a:r>
          </a:p>
        </p:txBody>
      </p:sp>
      <p:sp>
        <p:nvSpPr>
          <p:cNvPr id="3" name="Ondertitel 2">
            <a:extLst>
              <a:ext uri="{FF2B5EF4-FFF2-40B4-BE49-F238E27FC236}">
                <a16:creationId xmlns:a16="http://schemas.microsoft.com/office/drawing/2014/main" id="{829CBB0D-5C54-4D58-8000-D86D3E690B77}"/>
              </a:ext>
            </a:extLst>
          </p:cNvPr>
          <p:cNvSpPr>
            <a:spLocks noGrp="1"/>
          </p:cNvSpPr>
          <p:nvPr>
            <p:ph type="subTitle" idx="1"/>
          </p:nvPr>
        </p:nvSpPr>
        <p:spPr/>
        <p:txBody>
          <a:bodyPr lIns="91440" tIns="45720" rIns="91440" bIns="45720" anchor="t">
            <a:normAutofit/>
          </a:bodyPr>
          <a:lstStyle/>
          <a:p>
            <a:pPr algn="ctr"/>
            <a:r>
              <a:rPr lang="nl-NL">
                <a:latin typeface="Trebuchet MS"/>
              </a:rPr>
              <a:t>Het sluipt er soms in........</a:t>
            </a:r>
            <a:endParaRPr lang="nl-NL" dirty="0"/>
          </a:p>
        </p:txBody>
      </p:sp>
      <p:pic>
        <p:nvPicPr>
          <p:cNvPr id="4" name="Afbeelding 4" descr="Afbeelding met gras, buiten, persoon, praten&#10;&#10;Automatisch gegenereerde beschrijving">
            <a:extLst>
              <a:ext uri="{FF2B5EF4-FFF2-40B4-BE49-F238E27FC236}">
                <a16:creationId xmlns:a16="http://schemas.microsoft.com/office/drawing/2014/main" id="{2D635063-75B9-485A-9884-F6C8B158B3AE}"/>
              </a:ext>
            </a:extLst>
          </p:cNvPr>
          <p:cNvPicPr>
            <a:picLocks noChangeAspect="1"/>
          </p:cNvPicPr>
          <p:nvPr/>
        </p:nvPicPr>
        <p:blipFill>
          <a:blip r:embed="rId2"/>
          <a:stretch>
            <a:fillRect/>
          </a:stretch>
        </p:blipFill>
        <p:spPr>
          <a:xfrm>
            <a:off x="7671548" y="3431404"/>
            <a:ext cx="4435287" cy="2863897"/>
          </a:xfrm>
          <a:prstGeom prst="rect">
            <a:avLst/>
          </a:prstGeom>
        </p:spPr>
      </p:pic>
      <p:sp>
        <p:nvSpPr>
          <p:cNvPr id="5" name="Tekstvak 4">
            <a:extLst>
              <a:ext uri="{FF2B5EF4-FFF2-40B4-BE49-F238E27FC236}">
                <a16:creationId xmlns:a16="http://schemas.microsoft.com/office/drawing/2014/main" id="{8E73F25F-8431-4656-A11E-39CD09213090}"/>
              </a:ext>
            </a:extLst>
          </p:cNvPr>
          <p:cNvSpPr txBox="1"/>
          <p:nvPr/>
        </p:nvSpPr>
        <p:spPr>
          <a:xfrm rot="-10800000" flipV="1">
            <a:off x="1721224" y="505696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Monique Petra, huisarts docent,  Amsterdamumc</a:t>
            </a:r>
            <a:endParaRPr lang="nl-NL" dirty="0"/>
          </a:p>
        </p:txBody>
      </p:sp>
    </p:spTree>
    <p:extLst>
      <p:ext uri="{BB962C8B-B14F-4D97-AF65-F5344CB8AC3E}">
        <p14:creationId xmlns:p14="http://schemas.microsoft.com/office/powerpoint/2010/main" val="37548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0CDF2-1297-4689-9CF5-D502F02CB09B}"/>
              </a:ext>
            </a:extLst>
          </p:cNvPr>
          <p:cNvSpPr>
            <a:spLocks noGrp="1"/>
          </p:cNvSpPr>
          <p:nvPr>
            <p:ph type="title"/>
          </p:nvPr>
        </p:nvSpPr>
        <p:spPr/>
        <p:txBody>
          <a:bodyPr/>
          <a:lstStyle/>
          <a:p>
            <a:r>
              <a:rPr lang="nl-NL" dirty="0"/>
              <a:t>2 profielen ouderenmishandeling: </a:t>
            </a:r>
          </a:p>
        </p:txBody>
      </p:sp>
      <p:sp>
        <p:nvSpPr>
          <p:cNvPr id="3" name="Tijdelijke aanduiding voor inhoud 2">
            <a:extLst>
              <a:ext uri="{FF2B5EF4-FFF2-40B4-BE49-F238E27FC236}">
                <a16:creationId xmlns:a16="http://schemas.microsoft.com/office/drawing/2014/main" id="{F65992AF-43DE-4BE5-AA2D-517994D14280}"/>
              </a:ext>
            </a:extLst>
          </p:cNvPr>
          <p:cNvSpPr>
            <a:spLocks noGrp="1"/>
          </p:cNvSpPr>
          <p:nvPr>
            <p:ph sz="half" idx="1"/>
          </p:nvPr>
        </p:nvSpPr>
        <p:spPr>
          <a:xfrm>
            <a:off x="673100" y="2425655"/>
            <a:ext cx="9334500" cy="3751308"/>
          </a:xfrm>
        </p:spPr>
        <p:txBody>
          <a:bodyPr lIns="91440" tIns="45720" rIns="91440" bIns="45720" anchor="t"/>
          <a:lstStyle/>
          <a:p>
            <a:r>
              <a:rPr lang="nl-NL" dirty="0"/>
              <a:t>1. Ontspoorde mantelzorg:</a:t>
            </a:r>
          </a:p>
          <a:p>
            <a:r>
              <a:rPr lang="nl-NL" dirty="0"/>
              <a:t>Waarbij de grenzen geleidelijk en onbedoeld overschreden zijn.</a:t>
            </a:r>
          </a:p>
          <a:p>
            <a:endParaRPr lang="nl-NL" dirty="0"/>
          </a:p>
          <a:p>
            <a:r>
              <a:rPr lang="nl-NL" dirty="0"/>
              <a:t>2. Opzettelijke mishandeling</a:t>
            </a:r>
          </a:p>
          <a:p>
            <a:r>
              <a:rPr lang="nl-NL"/>
              <a:t>Moedwillig en handelen de daders uit financieel gewin, desintresse </a:t>
            </a:r>
            <a:r>
              <a:rPr lang="nl-NL" dirty="0"/>
              <a:t>of wraak</a:t>
            </a:r>
          </a:p>
          <a:p>
            <a:endParaRPr lang="nl-NL" dirty="0"/>
          </a:p>
          <a:p>
            <a:endParaRPr lang="nl-NL" dirty="0"/>
          </a:p>
        </p:txBody>
      </p:sp>
      <p:sp>
        <p:nvSpPr>
          <p:cNvPr id="5" name="Tijdelijke aanduiding voor voettekst 4">
            <a:extLst>
              <a:ext uri="{FF2B5EF4-FFF2-40B4-BE49-F238E27FC236}">
                <a16:creationId xmlns:a16="http://schemas.microsoft.com/office/drawing/2014/main" id="{830748E8-B733-4AA7-A515-12F5B33B9C64}"/>
              </a:ext>
            </a:extLst>
          </p:cNvPr>
          <p:cNvSpPr>
            <a:spLocks noGrp="1"/>
          </p:cNvSpPr>
          <p:nvPr>
            <p:ph type="ftr" sz="quarter" idx="11"/>
          </p:nvPr>
        </p:nvSpPr>
        <p:spPr/>
        <p:txBody>
          <a:bodyPr/>
          <a:lstStyle/>
          <a:p>
            <a:r>
              <a:rPr lang="nl-NL"/>
              <a:t>ouderenmishandeling</a:t>
            </a:r>
          </a:p>
        </p:txBody>
      </p:sp>
      <p:sp>
        <p:nvSpPr>
          <p:cNvPr id="10" name="Tekstvak 9">
            <a:extLst>
              <a:ext uri="{FF2B5EF4-FFF2-40B4-BE49-F238E27FC236}">
                <a16:creationId xmlns:a16="http://schemas.microsoft.com/office/drawing/2014/main" id="{B9D0403D-1CC7-4D24-A0BB-545CD3B78DF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Helvetica Neue"/>
            </a:endParaRPr>
          </a:p>
        </p:txBody>
      </p:sp>
    </p:spTree>
    <p:extLst>
      <p:ext uri="{BB962C8B-B14F-4D97-AF65-F5344CB8AC3E}">
        <p14:creationId xmlns:p14="http://schemas.microsoft.com/office/powerpoint/2010/main" val="163875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6681A-CB4D-4AAC-A70C-E4C794CEB984}"/>
              </a:ext>
            </a:extLst>
          </p:cNvPr>
          <p:cNvSpPr>
            <a:spLocks noGrp="1"/>
          </p:cNvSpPr>
          <p:nvPr>
            <p:ph type="title"/>
          </p:nvPr>
        </p:nvSpPr>
        <p:spPr/>
        <p:txBody>
          <a:bodyPr/>
          <a:lstStyle/>
          <a:p>
            <a:r>
              <a:rPr lang="nl-NL" dirty="0"/>
              <a:t>Wat zijn risicofactoren bij het slachtoffer?</a:t>
            </a:r>
          </a:p>
        </p:txBody>
      </p:sp>
      <p:sp>
        <p:nvSpPr>
          <p:cNvPr id="3" name="Tijdelijke aanduiding voor inhoud 2">
            <a:extLst>
              <a:ext uri="{FF2B5EF4-FFF2-40B4-BE49-F238E27FC236}">
                <a16:creationId xmlns:a16="http://schemas.microsoft.com/office/drawing/2014/main" id="{97D4540E-7833-4D8D-BE29-245E50D86E88}"/>
              </a:ext>
            </a:extLst>
          </p:cNvPr>
          <p:cNvSpPr>
            <a:spLocks noGrp="1"/>
          </p:cNvSpPr>
          <p:nvPr>
            <p:ph sz="half" idx="1"/>
          </p:nvPr>
        </p:nvSpPr>
        <p:spPr>
          <a:xfrm>
            <a:off x="673099" y="2425655"/>
            <a:ext cx="7818967" cy="3751308"/>
          </a:xfrm>
        </p:spPr>
        <p:txBody>
          <a:bodyPr/>
          <a:lstStyle/>
          <a:p>
            <a:pPr marL="342900" indent="-342900">
              <a:buFontTx/>
              <a:buChar char="-"/>
            </a:pPr>
            <a:r>
              <a:rPr lang="nl-NL" dirty="0"/>
              <a:t>Verminderd cognitief functioneren,</a:t>
            </a:r>
          </a:p>
          <a:p>
            <a:pPr marL="342900" indent="-342900">
              <a:buFontTx/>
              <a:buChar char="-"/>
            </a:pPr>
            <a:r>
              <a:rPr lang="nl-NL" dirty="0"/>
              <a:t>lage SES, </a:t>
            </a:r>
          </a:p>
          <a:p>
            <a:pPr marL="342900" indent="-342900">
              <a:buFontTx/>
              <a:buChar char="-"/>
            </a:pPr>
            <a:r>
              <a:rPr lang="nl-NL" dirty="0"/>
              <a:t>psychologische en psychiatrische aandoeningen </a:t>
            </a:r>
          </a:p>
          <a:p>
            <a:pPr marL="342900" indent="-342900">
              <a:buFontTx/>
              <a:buChar char="-"/>
            </a:pPr>
            <a:r>
              <a:rPr lang="nl-NL" dirty="0"/>
              <a:t>een slechte fysieke gezondheid</a:t>
            </a:r>
          </a:p>
          <a:p>
            <a:pPr marL="342900" indent="-342900">
              <a:buFontTx/>
              <a:buChar char="-"/>
            </a:pPr>
            <a:r>
              <a:rPr lang="nl-NL" dirty="0"/>
              <a:t>functionele beperking en afhankelijk van zorg en </a:t>
            </a:r>
          </a:p>
          <a:p>
            <a:pPr marL="342900" indent="-342900">
              <a:buFontTx/>
              <a:buChar char="-"/>
            </a:pPr>
            <a:r>
              <a:rPr lang="nl-NL" dirty="0"/>
              <a:t>een beperkt sociaal netwerk of eenzaamheid </a:t>
            </a:r>
          </a:p>
        </p:txBody>
      </p:sp>
      <p:sp>
        <p:nvSpPr>
          <p:cNvPr id="5" name="Tijdelijke aanduiding voor voettekst 4">
            <a:extLst>
              <a:ext uri="{FF2B5EF4-FFF2-40B4-BE49-F238E27FC236}">
                <a16:creationId xmlns:a16="http://schemas.microsoft.com/office/drawing/2014/main" id="{9B36D2AC-41E1-4D29-A48E-9BEEAE24E645}"/>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42166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37582-17AA-457E-80A7-1E50952636D5}"/>
              </a:ext>
            </a:extLst>
          </p:cNvPr>
          <p:cNvSpPr>
            <a:spLocks noGrp="1"/>
          </p:cNvSpPr>
          <p:nvPr>
            <p:ph type="title"/>
          </p:nvPr>
        </p:nvSpPr>
        <p:spPr/>
        <p:txBody>
          <a:bodyPr/>
          <a:lstStyle/>
          <a:p>
            <a:r>
              <a:rPr lang="nl-NL" dirty="0"/>
              <a:t>Wat zijn de risicofactoren bij de pleger?</a:t>
            </a:r>
          </a:p>
        </p:txBody>
      </p:sp>
      <p:sp>
        <p:nvSpPr>
          <p:cNvPr id="3" name="Tijdelijke aanduiding voor inhoud 2">
            <a:extLst>
              <a:ext uri="{FF2B5EF4-FFF2-40B4-BE49-F238E27FC236}">
                <a16:creationId xmlns:a16="http://schemas.microsoft.com/office/drawing/2014/main" id="{B8F847EB-56D8-424D-8CF5-B74D6EEB8B77}"/>
              </a:ext>
            </a:extLst>
          </p:cNvPr>
          <p:cNvSpPr>
            <a:spLocks noGrp="1"/>
          </p:cNvSpPr>
          <p:nvPr>
            <p:ph sz="half" idx="1"/>
          </p:nvPr>
        </p:nvSpPr>
        <p:spPr>
          <a:xfrm>
            <a:off x="673099" y="2425655"/>
            <a:ext cx="8445501" cy="3751308"/>
          </a:xfrm>
        </p:spPr>
        <p:txBody>
          <a:bodyPr lIns="91440" tIns="45720" rIns="91440" bIns="45720" anchor="t"/>
          <a:lstStyle/>
          <a:p>
            <a:pPr marL="342900" indent="-342900">
              <a:buFontTx/>
              <a:buChar char="-"/>
            </a:pPr>
            <a:r>
              <a:rPr lang="nl-NL" dirty="0"/>
              <a:t>psychiatrische aandoeningen, </a:t>
            </a:r>
          </a:p>
          <a:p>
            <a:pPr marL="342900" indent="-342900">
              <a:buFontTx/>
              <a:buChar char="-"/>
            </a:pPr>
            <a:r>
              <a:rPr lang="nl-NL" dirty="0"/>
              <a:t>Alcohol- en middelen misbruik, </a:t>
            </a:r>
          </a:p>
          <a:p>
            <a:pPr marL="342900" indent="-342900">
              <a:buFontTx/>
              <a:buChar char="-"/>
            </a:pPr>
            <a:r>
              <a:rPr lang="nl-NL" dirty="0"/>
              <a:t>overbelasting mantelzorg en </a:t>
            </a:r>
          </a:p>
          <a:p>
            <a:pPr marL="342900" indent="-342900">
              <a:buFontTx/>
              <a:buChar char="-"/>
            </a:pPr>
            <a:r>
              <a:rPr lang="nl-NL" dirty="0"/>
              <a:t>geweld in familie geschiedenis (kindermishandeling !)</a:t>
            </a:r>
          </a:p>
          <a:p>
            <a:pPr marL="342900" indent="-342900">
              <a:buFontTx/>
              <a:buChar char="-"/>
            </a:pPr>
            <a:endParaRPr lang="nl-NL" dirty="0"/>
          </a:p>
          <a:p>
            <a:endParaRPr lang="nl-NL" dirty="0"/>
          </a:p>
          <a:p>
            <a:r>
              <a:rPr lang="nl-NL" dirty="0"/>
              <a:t>Pleger en slachtoffer beide vaak slachtoffer! </a:t>
            </a:r>
          </a:p>
        </p:txBody>
      </p:sp>
      <p:sp>
        <p:nvSpPr>
          <p:cNvPr id="5" name="Tijdelijke aanduiding voor voettekst 4">
            <a:extLst>
              <a:ext uri="{FF2B5EF4-FFF2-40B4-BE49-F238E27FC236}">
                <a16:creationId xmlns:a16="http://schemas.microsoft.com/office/drawing/2014/main" id="{2AAC335F-28D4-42DF-A815-C3E62C96DFCA}"/>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172168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31C9C-B8CE-42B0-852D-C1A431462593}"/>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DB5B2D82-8958-4DB2-8025-1D7E8B660ADD}"/>
              </a:ext>
            </a:extLst>
          </p:cNvPr>
          <p:cNvPicPr>
            <a:picLocks noGrp="1" noChangeAspect="1"/>
          </p:cNvPicPr>
          <p:nvPr>
            <p:ph sz="half" idx="1"/>
          </p:nvPr>
        </p:nvPicPr>
        <p:blipFill rotWithShape="1">
          <a:blip r:embed="rId2"/>
          <a:srcRect l="15544" t="17598" r="62968" b="5218"/>
          <a:stretch/>
        </p:blipFill>
        <p:spPr>
          <a:xfrm>
            <a:off x="673100" y="618067"/>
            <a:ext cx="4766733" cy="5441950"/>
          </a:xfrm>
        </p:spPr>
      </p:pic>
      <p:sp>
        <p:nvSpPr>
          <p:cNvPr id="4" name="Tijdelijke aanduiding voor inhoud 3">
            <a:extLst>
              <a:ext uri="{FF2B5EF4-FFF2-40B4-BE49-F238E27FC236}">
                <a16:creationId xmlns:a16="http://schemas.microsoft.com/office/drawing/2014/main" id="{A185F83E-133E-4212-8693-F3D7A4B715CE}"/>
              </a:ext>
            </a:extLst>
          </p:cNvPr>
          <p:cNvSpPr>
            <a:spLocks noGrp="1"/>
          </p:cNvSpPr>
          <p:nvPr>
            <p:ph sz="half" idx="2"/>
          </p:nvPr>
        </p:nvSpPr>
        <p:spPr/>
        <p:txBody>
          <a:bodyPr/>
          <a:lstStyle/>
          <a:p>
            <a:endParaRPr lang="nl-NL"/>
          </a:p>
        </p:txBody>
      </p:sp>
      <p:sp>
        <p:nvSpPr>
          <p:cNvPr id="5" name="Tijdelijke aanduiding voor voettekst 4">
            <a:extLst>
              <a:ext uri="{FF2B5EF4-FFF2-40B4-BE49-F238E27FC236}">
                <a16:creationId xmlns:a16="http://schemas.microsoft.com/office/drawing/2014/main" id="{430AAEC9-9D77-4A85-8460-1CD4C40DAB00}"/>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15337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53CA4-1491-4640-B86F-C2061F9D0C31}"/>
              </a:ext>
            </a:extLst>
          </p:cNvPr>
          <p:cNvSpPr>
            <a:spLocks noGrp="1"/>
          </p:cNvSpPr>
          <p:nvPr>
            <p:ph type="title"/>
          </p:nvPr>
        </p:nvSpPr>
        <p:spPr/>
        <p:txBody>
          <a:bodyPr/>
          <a:lstStyle/>
          <a:p>
            <a:r>
              <a:rPr lang="nl-NL" dirty="0"/>
              <a:t>Vaak voorkomende locaties non-accidenteel letsel</a:t>
            </a:r>
          </a:p>
        </p:txBody>
      </p:sp>
      <p:sp>
        <p:nvSpPr>
          <p:cNvPr id="3" name="Tijdelijke aanduiding voor inhoud 2">
            <a:extLst>
              <a:ext uri="{FF2B5EF4-FFF2-40B4-BE49-F238E27FC236}">
                <a16:creationId xmlns:a16="http://schemas.microsoft.com/office/drawing/2014/main" id="{612CDC52-FB9F-463A-BD87-4E24822B242F}"/>
              </a:ext>
            </a:extLst>
          </p:cNvPr>
          <p:cNvSpPr>
            <a:spLocks noGrp="1"/>
          </p:cNvSpPr>
          <p:nvPr>
            <p:ph sz="half" idx="1"/>
          </p:nvPr>
        </p:nvSpPr>
        <p:spPr>
          <a:xfrm>
            <a:off x="673099" y="2425655"/>
            <a:ext cx="8809567" cy="3751308"/>
          </a:xfrm>
        </p:spPr>
        <p:txBody>
          <a:bodyPr/>
          <a:lstStyle/>
          <a:p>
            <a:endParaRPr lang="nl-NL" dirty="0"/>
          </a:p>
          <a:p>
            <a:r>
              <a:rPr lang="nl-NL" dirty="0"/>
              <a:t>Borst, onderrug/bil, bovenarm, bovenbeen, dijen, gelaat, oorlel, bovenlip, onderlip, tong </a:t>
            </a:r>
          </a:p>
          <a:p>
            <a:endParaRPr lang="nl-NL" dirty="0"/>
          </a:p>
          <a:p>
            <a:r>
              <a:rPr lang="nl-NL" dirty="0"/>
              <a:t>Nek/hals , tussen de schouderbladen </a:t>
            </a:r>
          </a:p>
          <a:p>
            <a:endParaRPr lang="nl-NL" dirty="0"/>
          </a:p>
        </p:txBody>
      </p:sp>
      <p:sp>
        <p:nvSpPr>
          <p:cNvPr id="5" name="Tijdelijke aanduiding voor voettekst 4">
            <a:extLst>
              <a:ext uri="{FF2B5EF4-FFF2-40B4-BE49-F238E27FC236}">
                <a16:creationId xmlns:a16="http://schemas.microsoft.com/office/drawing/2014/main" id="{B5802D75-28AB-4783-89D6-0E31152C30A3}"/>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319450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21C47-8762-4E10-9AE1-61F63B9CD66F}"/>
              </a:ext>
            </a:extLst>
          </p:cNvPr>
          <p:cNvSpPr>
            <a:spLocks noGrp="1"/>
          </p:cNvSpPr>
          <p:nvPr>
            <p:ph type="title"/>
          </p:nvPr>
        </p:nvSpPr>
        <p:spPr/>
        <p:txBody>
          <a:bodyPr/>
          <a:lstStyle/>
          <a:p>
            <a:r>
              <a:rPr lang="nl-NL" dirty="0"/>
              <a:t>Beschrijving van het letsel:</a:t>
            </a:r>
          </a:p>
        </p:txBody>
      </p:sp>
      <p:sp>
        <p:nvSpPr>
          <p:cNvPr id="3" name="Tijdelijke aanduiding voor inhoud 2">
            <a:extLst>
              <a:ext uri="{FF2B5EF4-FFF2-40B4-BE49-F238E27FC236}">
                <a16:creationId xmlns:a16="http://schemas.microsoft.com/office/drawing/2014/main" id="{A223BA93-6AE0-4F3A-B584-74F3AA083C8A}"/>
              </a:ext>
            </a:extLst>
          </p:cNvPr>
          <p:cNvSpPr>
            <a:spLocks noGrp="1"/>
          </p:cNvSpPr>
          <p:nvPr>
            <p:ph sz="half" idx="1"/>
          </p:nvPr>
        </p:nvSpPr>
        <p:spPr>
          <a:xfrm>
            <a:off x="673100" y="2099733"/>
            <a:ext cx="11290300" cy="4077230"/>
          </a:xfrm>
        </p:spPr>
        <p:txBody>
          <a:bodyPr/>
          <a:lstStyle/>
          <a:p>
            <a:r>
              <a:rPr lang="nl-NL" dirty="0"/>
              <a:t>Locatie, grootte, patroon en ontstaanswijze! </a:t>
            </a:r>
          </a:p>
          <a:p>
            <a:r>
              <a:rPr lang="nl-NL" dirty="0"/>
              <a:t>Past het letsel bij het verhaal/toedracht? </a:t>
            </a:r>
          </a:p>
          <a:p>
            <a:r>
              <a:rPr lang="nl-NL" dirty="0"/>
              <a:t>Is er een vorm zichtbaar? </a:t>
            </a:r>
          </a:p>
          <a:p>
            <a:r>
              <a:rPr lang="nl-NL" dirty="0"/>
              <a:t>Top teen onderzoek </a:t>
            </a:r>
          </a:p>
          <a:p>
            <a:endParaRPr lang="nl-NL" dirty="0"/>
          </a:p>
          <a:p>
            <a:r>
              <a:rPr lang="nl-NL" dirty="0"/>
              <a:t>Gedetailleerde beschrijving/vastlegging van groot belang </a:t>
            </a:r>
            <a:r>
              <a:rPr lang="nl-NL" dirty="0" err="1"/>
              <a:t>evt</a:t>
            </a:r>
            <a:r>
              <a:rPr lang="nl-NL" dirty="0"/>
              <a:t> met aanvullende foto, bij voorkeur geen smartphone, gebruik PROVOKE! Bij smartphone gebruik let op privacy niet bruikbaar voor bewijsvoering! Foto’s alleen met toestemming patiënt </a:t>
            </a:r>
          </a:p>
          <a:p>
            <a:endParaRPr lang="nl-NL" dirty="0"/>
          </a:p>
          <a:p>
            <a:endParaRPr lang="nl-NL" dirty="0"/>
          </a:p>
        </p:txBody>
      </p:sp>
      <p:sp>
        <p:nvSpPr>
          <p:cNvPr id="5" name="Tijdelijke aanduiding voor voettekst 4">
            <a:extLst>
              <a:ext uri="{FF2B5EF4-FFF2-40B4-BE49-F238E27FC236}">
                <a16:creationId xmlns:a16="http://schemas.microsoft.com/office/drawing/2014/main" id="{C5DECFAF-DB31-4409-8389-E8FBE819E7E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58570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F62414C0-B1F7-4B3A-B678-1C5BB7006AA1}"/>
              </a:ext>
            </a:extLst>
          </p:cNvPr>
          <p:cNvPicPr>
            <a:picLocks noGrp="1" noChangeAspect="1"/>
          </p:cNvPicPr>
          <p:nvPr>
            <p:ph sz="half" idx="1"/>
          </p:nvPr>
        </p:nvPicPr>
        <p:blipFill rotWithShape="1">
          <a:blip r:embed="rId2"/>
          <a:srcRect l="11119" t="27269" r="57906" b="5439"/>
          <a:stretch/>
        </p:blipFill>
        <p:spPr>
          <a:xfrm>
            <a:off x="2396066" y="1058333"/>
            <a:ext cx="7687055" cy="4842933"/>
          </a:xfrm>
        </p:spPr>
      </p:pic>
      <p:sp>
        <p:nvSpPr>
          <p:cNvPr id="5" name="Tijdelijke aanduiding voor voettekst 4">
            <a:extLst>
              <a:ext uri="{FF2B5EF4-FFF2-40B4-BE49-F238E27FC236}">
                <a16:creationId xmlns:a16="http://schemas.microsoft.com/office/drawing/2014/main" id="{85AC49E4-2B37-4325-8BF5-B08423240885}"/>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76024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8397F-15D3-4777-8B60-48BC1BA32F40}"/>
              </a:ext>
            </a:extLst>
          </p:cNvPr>
          <p:cNvSpPr>
            <a:spLocks noGrp="1"/>
          </p:cNvSpPr>
          <p:nvPr>
            <p:ph type="title"/>
          </p:nvPr>
        </p:nvSpPr>
        <p:spPr/>
        <p:txBody>
          <a:bodyPr/>
          <a:lstStyle/>
          <a:p>
            <a:r>
              <a:rPr lang="nl-NL" dirty="0"/>
              <a:t>Lastig om ouderenmishandeling te herkennen door:</a:t>
            </a:r>
          </a:p>
        </p:txBody>
      </p:sp>
      <p:sp>
        <p:nvSpPr>
          <p:cNvPr id="3" name="Tijdelijke aanduiding voor inhoud 2">
            <a:extLst>
              <a:ext uri="{FF2B5EF4-FFF2-40B4-BE49-F238E27FC236}">
                <a16:creationId xmlns:a16="http://schemas.microsoft.com/office/drawing/2014/main" id="{AB9CAE1F-58A7-46C8-BF8B-9FE504904C72}"/>
              </a:ext>
            </a:extLst>
          </p:cNvPr>
          <p:cNvSpPr>
            <a:spLocks noGrp="1"/>
          </p:cNvSpPr>
          <p:nvPr>
            <p:ph sz="half" idx="1"/>
          </p:nvPr>
        </p:nvSpPr>
        <p:spPr>
          <a:xfrm>
            <a:off x="673100" y="2425655"/>
            <a:ext cx="10766044" cy="3751308"/>
          </a:xfrm>
        </p:spPr>
        <p:txBody>
          <a:bodyPr/>
          <a:lstStyle/>
          <a:p>
            <a:r>
              <a:rPr lang="nl-NL" dirty="0"/>
              <a:t>- Schaamte</a:t>
            </a:r>
          </a:p>
          <a:p>
            <a:r>
              <a:rPr lang="nl-NL" dirty="0"/>
              <a:t>- niet in staat zijn dit goed te communiceren vanwege cognitieve beperkingen of culturele verschillen en taalproblemen.</a:t>
            </a:r>
          </a:p>
          <a:p>
            <a:r>
              <a:rPr lang="nl-NL" dirty="0"/>
              <a:t>- onvoldoende kennis (van de achtergrond) van de verschillende vormen van ouderenmishandeling.</a:t>
            </a:r>
          </a:p>
          <a:p>
            <a:r>
              <a:rPr lang="nl-NL" dirty="0"/>
              <a:t>- Sommige uitingsvormen van ouderenmishandeling zijn reeds naar de achtergrond verdwenen op moment van onderzoek door de zorgprofessional.</a:t>
            </a:r>
          </a:p>
        </p:txBody>
      </p:sp>
      <p:sp>
        <p:nvSpPr>
          <p:cNvPr id="5" name="Tijdelijke aanduiding voor voettekst 4">
            <a:extLst>
              <a:ext uri="{FF2B5EF4-FFF2-40B4-BE49-F238E27FC236}">
                <a16:creationId xmlns:a16="http://schemas.microsoft.com/office/drawing/2014/main" id="{E9190F5C-ED80-447B-8762-7CBC2BBB6DC3}"/>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34562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420C6-7E4C-42ED-BAEC-3864E84CD7F3}"/>
              </a:ext>
            </a:extLst>
          </p:cNvPr>
          <p:cNvSpPr>
            <a:spLocks noGrp="1"/>
          </p:cNvSpPr>
          <p:nvPr>
            <p:ph type="title"/>
          </p:nvPr>
        </p:nvSpPr>
        <p:spPr/>
        <p:txBody>
          <a:bodyPr/>
          <a:lstStyle/>
          <a:p>
            <a:r>
              <a:rPr lang="nl-NL"/>
              <a:t>Ontspoorde mantelzorger</a:t>
            </a:r>
          </a:p>
        </p:txBody>
      </p:sp>
      <p:pic>
        <p:nvPicPr>
          <p:cNvPr id="6" name="Afbeelding 6">
            <a:extLst>
              <a:ext uri="{FF2B5EF4-FFF2-40B4-BE49-F238E27FC236}">
                <a16:creationId xmlns:a16="http://schemas.microsoft.com/office/drawing/2014/main" id="{8A19E9DC-A7B0-4B93-8E96-3751071EDEB3}"/>
              </a:ext>
            </a:extLst>
          </p:cNvPr>
          <p:cNvPicPr>
            <a:picLocks noGrp="1" noChangeAspect="1"/>
          </p:cNvPicPr>
          <p:nvPr>
            <p:ph sz="half" idx="1"/>
          </p:nvPr>
        </p:nvPicPr>
        <p:blipFill>
          <a:blip r:embed="rId2"/>
          <a:stretch>
            <a:fillRect/>
          </a:stretch>
        </p:blipFill>
        <p:spPr>
          <a:xfrm>
            <a:off x="3463365" y="2341940"/>
            <a:ext cx="5346700" cy="3739488"/>
          </a:xfrm>
        </p:spPr>
      </p:pic>
      <p:sp>
        <p:nvSpPr>
          <p:cNvPr id="5" name="Tijdelijke aanduiding voor voettekst 4">
            <a:extLst>
              <a:ext uri="{FF2B5EF4-FFF2-40B4-BE49-F238E27FC236}">
                <a16:creationId xmlns:a16="http://schemas.microsoft.com/office/drawing/2014/main" id="{40EABD92-98CF-4B4A-9A1E-3F34785D34C0}"/>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305653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2D018-345C-4285-9479-FC0E9CCDE7BF}"/>
              </a:ext>
            </a:extLst>
          </p:cNvPr>
          <p:cNvSpPr>
            <a:spLocks noGrp="1"/>
          </p:cNvSpPr>
          <p:nvPr>
            <p:ph type="title"/>
          </p:nvPr>
        </p:nvSpPr>
        <p:spPr/>
        <p:txBody>
          <a:bodyPr/>
          <a:lstStyle/>
          <a:p>
            <a:r>
              <a:rPr lang="nl-NL"/>
              <a:t>Waardoor ontspoorde mantelzorg?</a:t>
            </a:r>
            <a:br>
              <a:rPr lang="nl-NL" dirty="0"/>
            </a:br>
            <a:endParaRPr lang="nl-NL" dirty="0"/>
          </a:p>
        </p:txBody>
      </p:sp>
      <p:sp>
        <p:nvSpPr>
          <p:cNvPr id="3" name="Tijdelijke aanduiding voor inhoud 2">
            <a:extLst>
              <a:ext uri="{FF2B5EF4-FFF2-40B4-BE49-F238E27FC236}">
                <a16:creationId xmlns:a16="http://schemas.microsoft.com/office/drawing/2014/main" id="{54F3BE02-D604-44E5-83CE-BB2694C0ED33}"/>
              </a:ext>
            </a:extLst>
          </p:cNvPr>
          <p:cNvSpPr>
            <a:spLocks noGrp="1"/>
          </p:cNvSpPr>
          <p:nvPr>
            <p:ph sz="half" idx="1"/>
          </p:nvPr>
        </p:nvSpPr>
        <p:spPr>
          <a:xfrm>
            <a:off x="673099" y="2425655"/>
            <a:ext cx="10333567" cy="3751308"/>
          </a:xfrm>
        </p:spPr>
        <p:txBody>
          <a:bodyPr/>
          <a:lstStyle/>
          <a:p>
            <a:r>
              <a:rPr lang="nl-NL" dirty="0"/>
              <a:t>overbelasting en onmacht</a:t>
            </a:r>
          </a:p>
          <a:p>
            <a:r>
              <a:rPr lang="nl-NL" dirty="0"/>
              <a:t>niet de juiste vaardigheden hebben</a:t>
            </a:r>
          </a:p>
          <a:p>
            <a:r>
              <a:rPr lang="nl-NL" dirty="0"/>
              <a:t>te weinig kennis van de aandoening</a:t>
            </a:r>
          </a:p>
          <a:p>
            <a:r>
              <a:rPr lang="nl-NL" dirty="0"/>
              <a:t>de zorgvrager doet niet aardig tegen jou of is zelfs agressief</a:t>
            </a:r>
          </a:p>
          <a:p>
            <a:r>
              <a:rPr lang="nl-NL" dirty="0"/>
              <a:t>persoonlijke problemen</a:t>
            </a:r>
          </a:p>
        </p:txBody>
      </p:sp>
      <p:sp>
        <p:nvSpPr>
          <p:cNvPr id="5" name="Tijdelijke aanduiding voor voettekst 4">
            <a:extLst>
              <a:ext uri="{FF2B5EF4-FFF2-40B4-BE49-F238E27FC236}">
                <a16:creationId xmlns:a16="http://schemas.microsoft.com/office/drawing/2014/main" id="{2C3F0E2F-CF43-4B6B-B087-AEA1A24D22D8}"/>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55403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nl-NL" dirty="0"/>
              <a:t>Leerdoelen: </a:t>
            </a: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099" y="2425655"/>
            <a:ext cx="9170615" cy="3751308"/>
          </a:xfrm>
        </p:spPr>
        <p:txBody>
          <a:bodyPr lIns="91440" tIns="45720" rIns="91440" bIns="45720" anchor="t"/>
          <a:lstStyle/>
          <a:p>
            <a:pPr marL="342900" indent="-342900">
              <a:buFontTx/>
              <a:buChar char="-"/>
            </a:pPr>
            <a:r>
              <a:rPr lang="nl-NL" dirty="0" err="1"/>
              <a:t>Aios</a:t>
            </a:r>
            <a:r>
              <a:rPr lang="nl-NL" dirty="0"/>
              <a:t> weet welke soorten oudermishandeling bestaan</a:t>
            </a:r>
          </a:p>
          <a:p>
            <a:pPr marL="342900" indent="-342900">
              <a:buFontTx/>
              <a:buChar char="-"/>
            </a:pPr>
            <a:r>
              <a:rPr lang="nl-NL"/>
              <a:t>De aios weet wat de signalen van oudermishandeling zijn.</a:t>
            </a:r>
          </a:p>
          <a:p>
            <a:pPr marL="342900" indent="-342900">
              <a:buFontTx/>
              <a:buChar char="-"/>
            </a:pPr>
            <a:r>
              <a:rPr lang="nl-NL"/>
              <a:t>Aios kent het begrip ontspoorde mantelzorger</a:t>
            </a:r>
          </a:p>
          <a:p>
            <a:pPr marL="342900" indent="-342900">
              <a:buFontTx/>
              <a:buChar char="-"/>
            </a:pPr>
            <a:r>
              <a:rPr lang="nl-NL" dirty="0"/>
              <a:t>De </a:t>
            </a:r>
            <a:r>
              <a:rPr lang="nl-NL" dirty="0" err="1"/>
              <a:t>aios</a:t>
            </a:r>
            <a:r>
              <a:rPr lang="nl-NL" dirty="0"/>
              <a:t> kent het stappenplan huiselijk geweld en kan hulp inschakelen</a:t>
            </a:r>
          </a:p>
        </p:txBody>
      </p:sp>
      <p:sp>
        <p:nvSpPr>
          <p:cNvPr id="5" name="Tijdelijke aanduiding voor voettekst 4">
            <a:extLst>
              <a:ext uri="{FF2B5EF4-FFF2-40B4-BE49-F238E27FC236}">
                <a16:creationId xmlns:a16="http://schemas.microsoft.com/office/drawing/2014/main" id="{13D2AEB1-2917-4DC2-BD13-4B45E70ABA4E}"/>
              </a:ext>
            </a:extLst>
          </p:cNvPr>
          <p:cNvSpPr>
            <a:spLocks noGrp="1"/>
          </p:cNvSpPr>
          <p:nvPr>
            <p:ph type="ftr" sz="quarter" idx="11"/>
          </p:nvPr>
        </p:nvSpPr>
        <p:spPr/>
        <p:txBody>
          <a:bodyPr/>
          <a:lstStyle/>
          <a:p>
            <a:r>
              <a:rPr lang="nl-NL" dirty="0"/>
              <a:t>ouderenmishandeling</a:t>
            </a:r>
          </a:p>
        </p:txBody>
      </p:sp>
    </p:spTree>
    <p:extLst>
      <p:ext uri="{BB962C8B-B14F-4D97-AF65-F5344CB8AC3E}">
        <p14:creationId xmlns:p14="http://schemas.microsoft.com/office/powerpoint/2010/main" val="285300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EA70B-0B8D-4C2A-928A-3E9B0BFFBD9B}"/>
              </a:ext>
            </a:extLst>
          </p:cNvPr>
          <p:cNvSpPr>
            <a:spLocks noGrp="1"/>
          </p:cNvSpPr>
          <p:nvPr>
            <p:ph type="title"/>
          </p:nvPr>
        </p:nvSpPr>
        <p:spPr/>
        <p:txBody>
          <a:bodyPr/>
          <a:lstStyle/>
          <a:p>
            <a:r>
              <a:rPr lang="nl-NL" dirty="0"/>
              <a:t>Beleid oudermishandeling in de relationele sfeer: ga in gesprek: </a:t>
            </a:r>
            <a:br>
              <a:rPr lang="nl-NL" dirty="0"/>
            </a:br>
            <a:endParaRPr lang="nl-NL" dirty="0"/>
          </a:p>
        </p:txBody>
      </p:sp>
      <p:pic>
        <p:nvPicPr>
          <p:cNvPr id="7" name="Tijdelijke aanduiding voor inhoud 6">
            <a:extLst>
              <a:ext uri="{FF2B5EF4-FFF2-40B4-BE49-F238E27FC236}">
                <a16:creationId xmlns:a16="http://schemas.microsoft.com/office/drawing/2014/main" id="{907332E1-E8A4-418D-A4D2-B72610D12735}"/>
              </a:ext>
            </a:extLst>
          </p:cNvPr>
          <p:cNvPicPr>
            <a:picLocks noGrp="1" noChangeAspect="1"/>
          </p:cNvPicPr>
          <p:nvPr>
            <p:ph sz="half" idx="1"/>
          </p:nvPr>
        </p:nvPicPr>
        <p:blipFill rotWithShape="1">
          <a:blip r:embed="rId3"/>
          <a:srcRect l="16390" t="28343" r="48456" b="25207"/>
          <a:stretch/>
        </p:blipFill>
        <p:spPr>
          <a:xfrm>
            <a:off x="6874934" y="2777066"/>
            <a:ext cx="4411134" cy="2904641"/>
          </a:xfrm>
        </p:spPr>
      </p:pic>
      <p:sp>
        <p:nvSpPr>
          <p:cNvPr id="5" name="Tijdelijke aanduiding voor voettekst 4">
            <a:extLst>
              <a:ext uri="{FF2B5EF4-FFF2-40B4-BE49-F238E27FC236}">
                <a16:creationId xmlns:a16="http://schemas.microsoft.com/office/drawing/2014/main" id="{44DA11BD-39A4-43CF-8B55-1398C3FA90F8}"/>
              </a:ext>
            </a:extLst>
          </p:cNvPr>
          <p:cNvSpPr>
            <a:spLocks noGrp="1"/>
          </p:cNvSpPr>
          <p:nvPr>
            <p:ph type="ftr" sz="quarter" idx="11"/>
          </p:nvPr>
        </p:nvSpPr>
        <p:spPr/>
        <p:txBody>
          <a:bodyPr/>
          <a:lstStyle/>
          <a:p>
            <a:r>
              <a:rPr lang="nl-NL"/>
              <a:t>ouderenmishandeling</a:t>
            </a:r>
          </a:p>
        </p:txBody>
      </p:sp>
      <p:sp>
        <p:nvSpPr>
          <p:cNvPr id="8" name="Tekstvak 7">
            <a:extLst>
              <a:ext uri="{FF2B5EF4-FFF2-40B4-BE49-F238E27FC236}">
                <a16:creationId xmlns:a16="http://schemas.microsoft.com/office/drawing/2014/main" id="{9F7E124B-99F4-4B10-8127-81F55B35644A}"/>
              </a:ext>
            </a:extLst>
          </p:cNvPr>
          <p:cNvSpPr txBox="1"/>
          <p:nvPr/>
        </p:nvSpPr>
        <p:spPr>
          <a:xfrm>
            <a:off x="1083733" y="3031067"/>
            <a:ext cx="4875053" cy="923330"/>
          </a:xfrm>
          <a:prstGeom prst="rect">
            <a:avLst/>
          </a:prstGeom>
          <a:noFill/>
        </p:spPr>
        <p:txBody>
          <a:bodyPr wrap="none" lIns="91440" tIns="45720" rIns="91440" bIns="45720" rtlCol="0" anchor="t">
            <a:spAutoFit/>
          </a:bodyPr>
          <a:lstStyle/>
          <a:p>
            <a:pPr marL="285750" indent="-285750">
              <a:buFontTx/>
              <a:buChar char="-"/>
            </a:pPr>
            <a:r>
              <a:rPr lang="nl-NL" dirty="0"/>
              <a:t>Met de ouderen – in afwezigheid pleger</a:t>
            </a:r>
          </a:p>
          <a:p>
            <a:pPr marL="285750" indent="-285750">
              <a:buFontTx/>
              <a:buChar char="-"/>
            </a:pPr>
            <a:r>
              <a:rPr lang="nl-NL" dirty="0"/>
              <a:t>Met de pleger – bij overlaste mantelzorger</a:t>
            </a:r>
          </a:p>
          <a:p>
            <a:pPr marL="285750" indent="-285750">
              <a:buFontTx/>
              <a:buChar char="-"/>
            </a:pPr>
            <a:endParaRPr lang="nl-NL" dirty="0"/>
          </a:p>
        </p:txBody>
      </p:sp>
    </p:spTree>
    <p:extLst>
      <p:ext uri="{BB962C8B-B14F-4D97-AF65-F5344CB8AC3E}">
        <p14:creationId xmlns:p14="http://schemas.microsoft.com/office/powerpoint/2010/main" val="41150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8F657-D554-43F9-9A53-86253820197D}"/>
              </a:ext>
            </a:extLst>
          </p:cNvPr>
          <p:cNvSpPr>
            <a:spLocks noGrp="1"/>
          </p:cNvSpPr>
          <p:nvPr>
            <p:ph type="title"/>
          </p:nvPr>
        </p:nvSpPr>
        <p:spPr/>
        <p:txBody>
          <a:bodyPr/>
          <a:lstStyle/>
          <a:p>
            <a:r>
              <a:rPr lang="nl-NL" dirty="0"/>
              <a:t>Beleid ouderenmishandeling in zorginstelling</a:t>
            </a:r>
          </a:p>
        </p:txBody>
      </p:sp>
      <p:sp>
        <p:nvSpPr>
          <p:cNvPr id="3" name="Tijdelijke aanduiding voor inhoud 2">
            <a:extLst>
              <a:ext uri="{FF2B5EF4-FFF2-40B4-BE49-F238E27FC236}">
                <a16:creationId xmlns:a16="http://schemas.microsoft.com/office/drawing/2014/main" id="{FFEE9657-338C-4F76-8608-268A64F3A9FC}"/>
              </a:ext>
            </a:extLst>
          </p:cNvPr>
          <p:cNvSpPr>
            <a:spLocks noGrp="1"/>
          </p:cNvSpPr>
          <p:nvPr>
            <p:ph sz="half" idx="1"/>
          </p:nvPr>
        </p:nvSpPr>
        <p:spPr>
          <a:xfrm>
            <a:off x="673100" y="2425655"/>
            <a:ext cx="5346700" cy="1229985"/>
          </a:xfrm>
        </p:spPr>
        <p:txBody>
          <a:bodyPr lIns="91440" tIns="45720" rIns="91440" bIns="45720" anchor="t"/>
          <a:lstStyle/>
          <a:p>
            <a:r>
              <a:rPr lang="nl-NL" dirty="0"/>
              <a:t>meldpunt ouderenmishandeling van de inspectie voor de gezondheidszorg</a:t>
            </a:r>
          </a:p>
        </p:txBody>
      </p:sp>
      <p:sp>
        <p:nvSpPr>
          <p:cNvPr id="5" name="Tijdelijke aanduiding voor voettekst 4">
            <a:extLst>
              <a:ext uri="{FF2B5EF4-FFF2-40B4-BE49-F238E27FC236}">
                <a16:creationId xmlns:a16="http://schemas.microsoft.com/office/drawing/2014/main" id="{DC57C897-E148-4CA6-9731-C4002DC2E859}"/>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11260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F033-C309-4A2B-8BF6-A5F1707BD8B2}"/>
              </a:ext>
            </a:extLst>
          </p:cNvPr>
          <p:cNvSpPr>
            <a:spLocks noGrp="1"/>
          </p:cNvSpPr>
          <p:nvPr>
            <p:ph type="title"/>
          </p:nvPr>
        </p:nvSpPr>
        <p:spPr/>
        <p:txBody>
          <a:bodyPr/>
          <a:lstStyle/>
          <a:p>
            <a:r>
              <a:rPr lang="nl-NL"/>
              <a:t>Mogelijkheden ter ondersteuning</a:t>
            </a:r>
          </a:p>
        </p:txBody>
      </p:sp>
      <p:pic>
        <p:nvPicPr>
          <p:cNvPr id="6" name="Afbeelding 6">
            <a:extLst>
              <a:ext uri="{FF2B5EF4-FFF2-40B4-BE49-F238E27FC236}">
                <a16:creationId xmlns:a16="http://schemas.microsoft.com/office/drawing/2014/main" id="{EE52ED8F-8634-4442-91DE-930F031411CB}"/>
              </a:ext>
            </a:extLst>
          </p:cNvPr>
          <p:cNvPicPr>
            <a:picLocks noGrp="1" noChangeAspect="1"/>
          </p:cNvPicPr>
          <p:nvPr>
            <p:ph sz="half" idx="1"/>
          </p:nvPr>
        </p:nvPicPr>
        <p:blipFill>
          <a:blip r:embed="rId2"/>
          <a:stretch>
            <a:fillRect/>
          </a:stretch>
        </p:blipFill>
        <p:spPr>
          <a:xfrm>
            <a:off x="831850" y="2534421"/>
            <a:ext cx="5029200" cy="3533775"/>
          </a:xfrm>
        </p:spPr>
      </p:pic>
      <p:sp>
        <p:nvSpPr>
          <p:cNvPr id="4" name="Tijdelijke aanduiding voor inhoud 3">
            <a:extLst>
              <a:ext uri="{FF2B5EF4-FFF2-40B4-BE49-F238E27FC236}">
                <a16:creationId xmlns:a16="http://schemas.microsoft.com/office/drawing/2014/main" id="{F0B1B727-B747-40E5-B57A-AED3066BEF83}"/>
              </a:ext>
            </a:extLst>
          </p:cNvPr>
          <p:cNvSpPr>
            <a:spLocks noGrp="1"/>
          </p:cNvSpPr>
          <p:nvPr>
            <p:ph sz="half" idx="2"/>
          </p:nvPr>
        </p:nvSpPr>
        <p:spPr/>
        <p:txBody>
          <a:bodyPr lIns="91440" tIns="45720" rIns="91440" bIns="45720" anchor="t"/>
          <a:lstStyle/>
          <a:p>
            <a:r>
              <a:rPr lang="nl-NL" dirty="0">
                <a:hlinkClick r:id="rId3"/>
              </a:rPr>
              <a:t>www.slachtofferhulp.nl</a:t>
            </a:r>
            <a:endParaRPr lang="nl-NL"/>
          </a:p>
          <a:p>
            <a:r>
              <a:rPr lang="nl-NL" dirty="0">
                <a:hlinkClick r:id="rId4"/>
              </a:rPr>
              <a:t>www.korrelatie.nl</a:t>
            </a:r>
            <a:endParaRPr lang="nl-NL" dirty="0"/>
          </a:p>
          <a:p>
            <a:r>
              <a:rPr lang="nl-NL" dirty="0"/>
              <a:t>www.anbo.nl/belangenbehartiging/gezondheid/ouderenmishandeling</a:t>
            </a:r>
          </a:p>
        </p:txBody>
      </p:sp>
      <p:sp>
        <p:nvSpPr>
          <p:cNvPr id="5" name="Tijdelijke aanduiding voor voettekst 4">
            <a:extLst>
              <a:ext uri="{FF2B5EF4-FFF2-40B4-BE49-F238E27FC236}">
                <a16:creationId xmlns:a16="http://schemas.microsoft.com/office/drawing/2014/main" id="{FD867DF9-7BED-47CF-BDE2-9A81EFA8FFF9}"/>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3778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172D5376-57D4-49D5-A5ED-C94AEF27CFD0}"/>
              </a:ext>
            </a:extLst>
          </p:cNvPr>
          <p:cNvSpPr>
            <a:spLocks noGrp="1"/>
          </p:cNvSpPr>
          <p:nvPr>
            <p:ph type="ftr" sz="quarter" idx="11"/>
          </p:nvPr>
        </p:nvSpPr>
        <p:spPr/>
        <p:txBody>
          <a:bodyPr/>
          <a:lstStyle/>
          <a:p>
            <a:r>
              <a:rPr lang="nl-NL"/>
              <a:t>ouderenmishandeling</a:t>
            </a:r>
          </a:p>
        </p:txBody>
      </p:sp>
      <p:sp>
        <p:nvSpPr>
          <p:cNvPr id="4" name="Tijdelijke aanduiding voor inhoud 3">
            <a:extLst>
              <a:ext uri="{FF2B5EF4-FFF2-40B4-BE49-F238E27FC236}">
                <a16:creationId xmlns:a16="http://schemas.microsoft.com/office/drawing/2014/main" id="{543083C7-A4D6-4FA4-AC9A-E2ABBFE47B07}"/>
              </a:ext>
            </a:extLst>
          </p:cNvPr>
          <p:cNvSpPr>
            <a:spLocks noGrp="1"/>
          </p:cNvSpPr>
          <p:nvPr>
            <p:ph sz="half" idx="1"/>
          </p:nvPr>
        </p:nvSpPr>
        <p:spPr>
          <a:xfrm>
            <a:off x="673100" y="1439538"/>
            <a:ext cx="11005670" cy="4737425"/>
          </a:xfrm>
        </p:spPr>
        <p:txBody>
          <a:bodyPr lIns="91440" tIns="45720" rIns="91440" bIns="45720" anchor="t"/>
          <a:lstStyle/>
          <a:p>
            <a:r>
              <a:rPr lang="nl-NL"/>
              <a:t>Bronnen:</a:t>
            </a:r>
          </a:p>
          <a:p>
            <a:endParaRPr lang="nl-NL" dirty="0"/>
          </a:p>
          <a:p>
            <a:r>
              <a:rPr lang="nl-NL" dirty="0">
                <a:ea typeface="+mn-lt"/>
                <a:cs typeface="+mn-lt"/>
                <a:hlinkClick r:id="rId3"/>
              </a:rPr>
              <a:t>- Ouderenmishandeling en ontspoorde mantelzorg | Vorm | Huiselijk Geweld</a:t>
            </a:r>
          </a:p>
          <a:p>
            <a:r>
              <a:rPr lang="nl-NL" dirty="0">
                <a:ea typeface="+mn-lt"/>
                <a:cs typeface="+mn-lt"/>
                <a:hlinkClick r:id="rId4"/>
              </a:rPr>
              <a:t>- Microsoft Word - 12082013Factsheet_ontspoorde_mantelzorg_DEF.doc (movisie.nl)</a:t>
            </a:r>
          </a:p>
          <a:p>
            <a:r>
              <a:rPr lang="nl-NL" dirty="0">
                <a:ea typeface="+mn-lt"/>
                <a:cs typeface="+mn-lt"/>
                <a:hlinkClick r:id="rId5"/>
              </a:rPr>
              <a:t>-</a:t>
            </a:r>
            <a:r>
              <a:rPr lang="nl-NL" dirty="0">
                <a:ea typeface="+mn-lt"/>
                <a:cs typeface="+mn-lt"/>
                <a:hlinkClick r:id="rId6"/>
              </a:rPr>
              <a:t>Meldcode.nu</a:t>
            </a:r>
            <a:endParaRPr lang="nl-NL">
              <a:ea typeface="+mn-lt"/>
              <a:cs typeface="+mn-lt"/>
            </a:endParaRPr>
          </a:p>
          <a:p>
            <a:r>
              <a:rPr lang="nl-NL" dirty="0">
                <a:ea typeface="+mn-lt"/>
                <a:cs typeface="+mn-lt"/>
                <a:hlinkClick r:id="rId6"/>
              </a:rPr>
              <a:t> - ouderenmishandeling</a:t>
            </a:r>
            <a:r>
              <a:rPr lang="nl-NL" dirty="0">
                <a:ea typeface="+mn-lt"/>
                <a:cs typeface="+mn-lt"/>
                <a:hlinkClick r:id="rId5"/>
              </a:rPr>
              <a:t> Stroomschemas ouderenmishandeling.pdf (richtlijnendatabase.nl)</a:t>
            </a:r>
            <a:r>
              <a:rPr lang="nl-NL" dirty="0">
                <a:ea typeface="+mn-lt"/>
                <a:cs typeface="+mn-lt"/>
              </a:rPr>
              <a:t> </a:t>
            </a:r>
            <a:endParaRPr lang="nl-NL"/>
          </a:p>
          <a:p>
            <a:r>
              <a:rPr lang="nl-NL" dirty="0">
                <a:ea typeface="+mn-lt"/>
                <a:cs typeface="+mn-lt"/>
                <a:hlinkClick r:id="rId7"/>
              </a:rPr>
              <a:t>- Aanpak Ouderenmishandeling - Aanpak Ouderenmishandeling (aanpak-ouderenmishandeling.nl)</a:t>
            </a:r>
            <a:endParaRPr lang="nl-NL"/>
          </a:p>
        </p:txBody>
      </p:sp>
    </p:spTree>
    <p:extLst>
      <p:ext uri="{BB962C8B-B14F-4D97-AF65-F5344CB8AC3E}">
        <p14:creationId xmlns:p14="http://schemas.microsoft.com/office/powerpoint/2010/main" val="187153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nl-NL" dirty="0"/>
              <a:t>Definitie ouderenmishandeling</a:t>
            </a: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9472764" cy="3751308"/>
          </a:xfrm>
        </p:spPr>
        <p:txBody>
          <a:bodyPr lIns="91440" tIns="45720" rIns="91440" bIns="45720" anchor="t"/>
          <a:lstStyle/>
          <a:p>
            <a:r>
              <a:rPr lang="nl-NL" dirty="0"/>
              <a:t>al het handelen of het nalaten van handelen van al diegenen die in een terugkerende persoonlijke of professionele relatie met de oudere (iemand van 65 jaar of ouder) staan, waardoor de oudere persoon lichamelijke en / of psychische e/of materiele schade lijdt en waarbij van de kant van de oudere sprake is van vorm van gedeeltelijke of volledige afhankelijkheid </a:t>
            </a:r>
          </a:p>
          <a:p>
            <a:endParaRPr lang="nl-NL" dirty="0"/>
          </a:p>
          <a:p>
            <a:r>
              <a:rPr lang="nl-NL" dirty="0"/>
              <a:t>Bij ouderen met migranten, verstandelijk beperkte patiënt:  &gt;55jr </a:t>
            </a:r>
          </a:p>
          <a:p>
            <a:endParaRPr lang="nl-NL" dirty="0"/>
          </a:p>
        </p:txBody>
      </p:sp>
      <p:sp>
        <p:nvSpPr>
          <p:cNvPr id="4" name="Tijdelijke aanduiding voor inhoud 3">
            <a:extLst>
              <a:ext uri="{FF2B5EF4-FFF2-40B4-BE49-F238E27FC236}">
                <a16:creationId xmlns:a16="http://schemas.microsoft.com/office/drawing/2014/main" id="{9A08948E-C970-48E9-931C-C48671D0BC65}"/>
              </a:ext>
            </a:extLst>
          </p:cNvPr>
          <p:cNvSpPr>
            <a:spLocks noGrp="1"/>
          </p:cNvSpPr>
          <p:nvPr>
            <p:ph sz="half" idx="2"/>
          </p:nvPr>
        </p:nvSpPr>
        <p:spPr/>
        <p:txBody>
          <a:bodyPr/>
          <a:lstStyle/>
          <a:p>
            <a:pPr marL="0" indent="0">
              <a:buNone/>
            </a:pPr>
            <a:endParaRPr lang="nl-NL" dirty="0"/>
          </a:p>
          <a:p>
            <a:pPr marL="0" indent="0">
              <a:buNone/>
            </a:pPr>
            <a:endParaRPr lang="nl-NL" dirty="0"/>
          </a:p>
          <a:p>
            <a:pPr marL="0" indent="0">
              <a:buNone/>
            </a:pPr>
            <a:r>
              <a:rPr lang="nl-NL" dirty="0"/>
              <a:t>	</a:t>
            </a:r>
          </a:p>
          <a:p>
            <a:pPr marL="0" indent="0">
              <a:buNone/>
            </a:pPr>
            <a:r>
              <a:rPr lang="nl-NL" dirty="0"/>
              <a:t>	</a:t>
            </a:r>
          </a:p>
        </p:txBody>
      </p:sp>
      <p:sp>
        <p:nvSpPr>
          <p:cNvPr id="5" name="Tijdelijke aanduiding voor voettekst 4">
            <a:extLst>
              <a:ext uri="{FF2B5EF4-FFF2-40B4-BE49-F238E27FC236}">
                <a16:creationId xmlns:a16="http://schemas.microsoft.com/office/drawing/2014/main" id="{3D25BD16-1A20-440C-BEEB-3AC564B63E5F}"/>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308521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8F50A-98F8-4884-BC4F-F9B450751D37}"/>
              </a:ext>
            </a:extLst>
          </p:cNvPr>
          <p:cNvSpPr>
            <a:spLocks noGrp="1"/>
          </p:cNvSpPr>
          <p:nvPr>
            <p:ph type="title"/>
          </p:nvPr>
        </p:nvSpPr>
        <p:spPr/>
        <p:txBody>
          <a:bodyPr/>
          <a:lstStyle/>
          <a:p>
            <a:r>
              <a:rPr lang="nl-NL" dirty="0"/>
              <a:t>Signaleren!</a:t>
            </a:r>
          </a:p>
        </p:txBody>
      </p:sp>
      <p:sp>
        <p:nvSpPr>
          <p:cNvPr id="3" name="Tijdelijke aanduiding voor inhoud 2">
            <a:extLst>
              <a:ext uri="{FF2B5EF4-FFF2-40B4-BE49-F238E27FC236}">
                <a16:creationId xmlns:a16="http://schemas.microsoft.com/office/drawing/2014/main" id="{2E4DD6E1-94B4-4CBF-AF07-7307186744E5}"/>
              </a:ext>
            </a:extLst>
          </p:cNvPr>
          <p:cNvSpPr>
            <a:spLocks noGrp="1"/>
          </p:cNvSpPr>
          <p:nvPr>
            <p:ph sz="half" idx="1"/>
          </p:nvPr>
        </p:nvSpPr>
        <p:spPr>
          <a:xfrm>
            <a:off x="673099" y="2425655"/>
            <a:ext cx="9469967" cy="3751308"/>
          </a:xfrm>
        </p:spPr>
        <p:txBody>
          <a:bodyPr lIns="91440" tIns="45720" rIns="91440" bIns="45720" anchor="t"/>
          <a:lstStyle/>
          <a:p>
            <a:r>
              <a:rPr lang="nl-NL" dirty="0"/>
              <a:t>Signalering/screening : grote mate van handelingsverlegenheid onder artsen/medisch specialisten als ook ontbrekende kennis. </a:t>
            </a:r>
          </a:p>
          <a:p>
            <a:endParaRPr lang="nl-NL" dirty="0"/>
          </a:p>
          <a:p>
            <a:r>
              <a:rPr lang="nl-NL"/>
              <a:t>Wie heeft een casus van ouderenmishandeling vanuit de praktijk?</a:t>
            </a:r>
            <a:endParaRPr lang="nl-NL" dirty="0"/>
          </a:p>
          <a:p>
            <a:r>
              <a:rPr lang="nl-NL"/>
              <a:t>Wat waren de signalen?</a:t>
            </a:r>
            <a:endParaRPr lang="nl-NL" dirty="0"/>
          </a:p>
          <a:p>
            <a:endParaRPr lang="nl-NL" dirty="0"/>
          </a:p>
          <a:p>
            <a:r>
              <a:rPr lang="nl-NL" dirty="0">
                <a:ea typeface="+mn-lt"/>
                <a:cs typeface="+mn-lt"/>
                <a:hlinkClick r:id="rId3"/>
              </a:rPr>
              <a:t>veiligthuis genv - YouTube</a:t>
            </a:r>
            <a:r>
              <a:rPr lang="nl-NL" dirty="0">
                <a:ea typeface="+mn-lt"/>
                <a:cs typeface="+mn-lt"/>
              </a:rPr>
              <a:t> </a:t>
            </a:r>
            <a:endParaRPr lang="nl-NL" dirty="0"/>
          </a:p>
          <a:p>
            <a:endParaRPr lang="nl-NL" dirty="0"/>
          </a:p>
        </p:txBody>
      </p:sp>
      <p:sp>
        <p:nvSpPr>
          <p:cNvPr id="5" name="Tijdelijke aanduiding voor voettekst 4">
            <a:extLst>
              <a:ext uri="{FF2B5EF4-FFF2-40B4-BE49-F238E27FC236}">
                <a16:creationId xmlns:a16="http://schemas.microsoft.com/office/drawing/2014/main" id="{D19A329D-722B-4174-B9FB-34897855AB4C}"/>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64834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21608-0D5E-4854-BD5E-722E89E78CB3}"/>
              </a:ext>
            </a:extLst>
          </p:cNvPr>
          <p:cNvSpPr>
            <a:spLocks noGrp="1"/>
          </p:cNvSpPr>
          <p:nvPr>
            <p:ph type="title"/>
          </p:nvPr>
        </p:nvSpPr>
        <p:spPr/>
        <p:txBody>
          <a:bodyPr/>
          <a:lstStyle/>
          <a:p>
            <a:r>
              <a:rPr lang="nl-NL" dirty="0"/>
              <a:t>Hoe vaak komt ouderenmishandeling voor:</a:t>
            </a:r>
          </a:p>
        </p:txBody>
      </p:sp>
      <p:sp>
        <p:nvSpPr>
          <p:cNvPr id="3" name="Tijdelijke aanduiding voor inhoud 2">
            <a:extLst>
              <a:ext uri="{FF2B5EF4-FFF2-40B4-BE49-F238E27FC236}">
                <a16:creationId xmlns:a16="http://schemas.microsoft.com/office/drawing/2014/main" id="{28E9BB81-9F07-44A7-B8D0-C35EB184BAD7}"/>
              </a:ext>
            </a:extLst>
          </p:cNvPr>
          <p:cNvSpPr>
            <a:spLocks noGrp="1"/>
          </p:cNvSpPr>
          <p:nvPr>
            <p:ph sz="half" idx="1"/>
          </p:nvPr>
        </p:nvSpPr>
        <p:spPr/>
        <p:txBody>
          <a:bodyPr/>
          <a:lstStyle/>
          <a:p>
            <a:r>
              <a:rPr lang="nl-NL" dirty="0"/>
              <a:t>1:50 ouderen van 65 jaar en ouder! </a:t>
            </a:r>
          </a:p>
        </p:txBody>
      </p:sp>
      <p:sp>
        <p:nvSpPr>
          <p:cNvPr id="5" name="Tijdelijke aanduiding voor voettekst 4">
            <a:extLst>
              <a:ext uri="{FF2B5EF4-FFF2-40B4-BE49-F238E27FC236}">
                <a16:creationId xmlns:a16="http://schemas.microsoft.com/office/drawing/2014/main" id="{8F216158-CB16-4562-AB17-CAE63E942E73}"/>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294382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5EE49-C8D5-429D-A2F9-DF3CF7C866F2}"/>
              </a:ext>
            </a:extLst>
          </p:cNvPr>
          <p:cNvSpPr>
            <a:spLocks noGrp="1"/>
          </p:cNvSpPr>
          <p:nvPr>
            <p:ph type="title"/>
          </p:nvPr>
        </p:nvSpPr>
        <p:spPr/>
        <p:txBody>
          <a:bodyPr/>
          <a:lstStyle/>
          <a:p>
            <a:r>
              <a:rPr lang="nl-NL" dirty="0"/>
              <a:t>Wat is de meest voorkomende vorm van oudermishandeling? </a:t>
            </a:r>
          </a:p>
        </p:txBody>
      </p:sp>
      <p:sp>
        <p:nvSpPr>
          <p:cNvPr id="3" name="Tijdelijke aanduiding voor inhoud 2">
            <a:extLst>
              <a:ext uri="{FF2B5EF4-FFF2-40B4-BE49-F238E27FC236}">
                <a16:creationId xmlns:a16="http://schemas.microsoft.com/office/drawing/2014/main" id="{DE7BFDFB-4823-4C8E-BD10-04C7D64B6FAB}"/>
              </a:ext>
            </a:extLst>
          </p:cNvPr>
          <p:cNvSpPr>
            <a:spLocks noGrp="1"/>
          </p:cNvSpPr>
          <p:nvPr>
            <p:ph sz="half" idx="1"/>
          </p:nvPr>
        </p:nvSpPr>
        <p:spPr/>
        <p:txBody>
          <a:bodyPr/>
          <a:lstStyle/>
          <a:p>
            <a:r>
              <a:rPr lang="nl-NL" dirty="0"/>
              <a:t>1. Financieel,</a:t>
            </a:r>
          </a:p>
          <a:p>
            <a:r>
              <a:rPr lang="nl-NL" dirty="0"/>
              <a:t>2. psychisch,</a:t>
            </a:r>
          </a:p>
          <a:p>
            <a:r>
              <a:rPr lang="nl-NL" dirty="0"/>
              <a:t>3. Lichamelijk</a:t>
            </a:r>
          </a:p>
          <a:p>
            <a:r>
              <a:rPr lang="nl-NL" dirty="0"/>
              <a:t>4. verwaarlozing, </a:t>
            </a:r>
          </a:p>
          <a:p>
            <a:r>
              <a:rPr lang="nl-NL" dirty="0"/>
              <a:t>5. Seksueel misbruik </a:t>
            </a:r>
          </a:p>
        </p:txBody>
      </p:sp>
      <p:sp>
        <p:nvSpPr>
          <p:cNvPr id="5" name="Tijdelijke aanduiding voor voettekst 4">
            <a:extLst>
              <a:ext uri="{FF2B5EF4-FFF2-40B4-BE49-F238E27FC236}">
                <a16:creationId xmlns:a16="http://schemas.microsoft.com/office/drawing/2014/main" id="{0106BCDE-3BBF-4A17-BF5E-87D1D405B263}"/>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102539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C1DEA-8292-41EC-9B19-0BE9245E70B9}"/>
              </a:ext>
            </a:extLst>
          </p:cNvPr>
          <p:cNvSpPr>
            <a:spLocks noGrp="1"/>
          </p:cNvSpPr>
          <p:nvPr>
            <p:ph type="title"/>
          </p:nvPr>
        </p:nvSpPr>
        <p:spPr/>
        <p:txBody>
          <a:bodyPr/>
          <a:lstStyle/>
          <a:p>
            <a:r>
              <a:rPr lang="nl-NL" dirty="0"/>
              <a:t>Signalen</a:t>
            </a:r>
          </a:p>
        </p:txBody>
      </p:sp>
      <p:sp>
        <p:nvSpPr>
          <p:cNvPr id="3" name="Tijdelijke aanduiding voor inhoud 2">
            <a:extLst>
              <a:ext uri="{FF2B5EF4-FFF2-40B4-BE49-F238E27FC236}">
                <a16:creationId xmlns:a16="http://schemas.microsoft.com/office/drawing/2014/main" id="{5D1D7DB3-A0BB-48BF-A28C-70668BF9817D}"/>
              </a:ext>
            </a:extLst>
          </p:cNvPr>
          <p:cNvSpPr>
            <a:spLocks noGrp="1"/>
          </p:cNvSpPr>
          <p:nvPr>
            <p:ph sz="half" idx="1"/>
          </p:nvPr>
        </p:nvSpPr>
        <p:spPr>
          <a:xfrm>
            <a:off x="689356" y="2103922"/>
            <a:ext cx="10274300" cy="3751308"/>
          </a:xfrm>
        </p:spPr>
        <p:txBody>
          <a:bodyPr lIns="91440" tIns="45720" rIns="91440" bIns="45720" anchor="t"/>
          <a:lstStyle/>
          <a:p>
            <a:endParaRPr lang="nl-NL" sz="2000" dirty="0"/>
          </a:p>
          <a:p>
            <a:r>
              <a:rPr lang="nl-NL" sz="2000"/>
              <a:t>Bedenk bij elke vorm van mishandeling welke signalen je zou kunnen krijgen.</a:t>
            </a:r>
            <a:endParaRPr lang="nl-NL" sz="2000" dirty="0"/>
          </a:p>
          <a:p>
            <a:endParaRPr lang="nl-NL" sz="2000" dirty="0"/>
          </a:p>
          <a:p>
            <a:endParaRPr lang="nl-NL" dirty="0"/>
          </a:p>
        </p:txBody>
      </p:sp>
      <p:sp>
        <p:nvSpPr>
          <p:cNvPr id="5" name="Tijdelijke aanduiding voor voettekst 4">
            <a:extLst>
              <a:ext uri="{FF2B5EF4-FFF2-40B4-BE49-F238E27FC236}">
                <a16:creationId xmlns:a16="http://schemas.microsoft.com/office/drawing/2014/main" id="{8F2B9564-432B-40B9-81F1-E5AE194C4F9F}"/>
              </a:ext>
            </a:extLst>
          </p:cNvPr>
          <p:cNvSpPr>
            <a:spLocks noGrp="1"/>
          </p:cNvSpPr>
          <p:nvPr>
            <p:ph type="ftr" sz="quarter" idx="11"/>
          </p:nvPr>
        </p:nvSpPr>
        <p:spPr/>
        <p:txBody>
          <a:bodyPr/>
          <a:lstStyle/>
          <a:p>
            <a:r>
              <a:rPr lang="nl-NL" dirty="0"/>
              <a:t>ouderenmishandeling</a:t>
            </a:r>
          </a:p>
        </p:txBody>
      </p:sp>
    </p:spTree>
    <p:extLst>
      <p:ext uri="{BB962C8B-B14F-4D97-AF65-F5344CB8AC3E}">
        <p14:creationId xmlns:p14="http://schemas.microsoft.com/office/powerpoint/2010/main" val="7820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48CF3153-8835-4F4F-AE88-C3D960A52F46}"/>
              </a:ext>
            </a:extLst>
          </p:cNvPr>
          <p:cNvPicPr>
            <a:picLocks noGrp="1" noChangeAspect="1"/>
          </p:cNvPicPr>
          <p:nvPr>
            <p:ph sz="half" idx="1"/>
          </p:nvPr>
        </p:nvPicPr>
        <p:blipFill rotWithShape="1">
          <a:blip r:embed="rId2"/>
          <a:srcRect l="8478" t="23152" r="71005" b="39472"/>
          <a:stretch/>
        </p:blipFill>
        <p:spPr>
          <a:xfrm>
            <a:off x="2316480" y="1507067"/>
            <a:ext cx="8190875" cy="4476272"/>
          </a:xfrm>
        </p:spPr>
      </p:pic>
      <p:sp>
        <p:nvSpPr>
          <p:cNvPr id="5" name="Tijdelijke aanduiding voor voettekst 4">
            <a:extLst>
              <a:ext uri="{FF2B5EF4-FFF2-40B4-BE49-F238E27FC236}">
                <a16:creationId xmlns:a16="http://schemas.microsoft.com/office/drawing/2014/main" id="{E7E0C126-8FA2-4FAF-8364-758121EA7F66}"/>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394227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DFEC6096-9A2F-42E9-B00B-B9738E5A9F2C}"/>
              </a:ext>
            </a:extLst>
          </p:cNvPr>
          <p:cNvPicPr>
            <a:picLocks noGrp="1" noChangeAspect="1"/>
          </p:cNvPicPr>
          <p:nvPr>
            <p:ph sz="half" idx="1"/>
          </p:nvPr>
        </p:nvPicPr>
        <p:blipFill rotWithShape="1">
          <a:blip r:embed="rId2"/>
          <a:srcRect l="15155" t="36471" r="62271" b="22358"/>
          <a:stretch/>
        </p:blipFill>
        <p:spPr>
          <a:xfrm>
            <a:off x="2143760" y="1145885"/>
            <a:ext cx="8402320" cy="5192843"/>
          </a:xfrm>
        </p:spPr>
      </p:pic>
      <p:sp>
        <p:nvSpPr>
          <p:cNvPr id="5" name="Tijdelijke aanduiding voor voettekst 4">
            <a:extLst>
              <a:ext uri="{FF2B5EF4-FFF2-40B4-BE49-F238E27FC236}">
                <a16:creationId xmlns:a16="http://schemas.microsoft.com/office/drawing/2014/main" id="{7D53B4AF-8F69-49EC-8946-5AD16D0D76E6}"/>
              </a:ext>
            </a:extLst>
          </p:cNvPr>
          <p:cNvSpPr>
            <a:spLocks noGrp="1"/>
          </p:cNvSpPr>
          <p:nvPr>
            <p:ph type="ftr" sz="quarter" idx="11"/>
          </p:nvPr>
        </p:nvSpPr>
        <p:spPr/>
        <p:txBody>
          <a:bodyPr/>
          <a:lstStyle/>
          <a:p>
            <a:r>
              <a:rPr lang="nl-NL"/>
              <a:t>ouderenmishandeling</a:t>
            </a:r>
          </a:p>
        </p:txBody>
      </p:sp>
    </p:spTree>
    <p:extLst>
      <p:ext uri="{BB962C8B-B14F-4D97-AF65-F5344CB8AC3E}">
        <p14:creationId xmlns:p14="http://schemas.microsoft.com/office/powerpoint/2010/main" val="131888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avoorbeeldumc" id="{388E65EF-7E1E-4AA1-BFE3-D86A323CC9FE}" vid="{B7514FBC-71BD-41F3-A205-27DCBBFA89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diavoorbeeldumc</Template>
  <TotalTime>304</TotalTime>
  <Words>1339</Words>
  <Application>Microsoft Office PowerPoint</Application>
  <PresentationFormat>Breedbeeld</PresentationFormat>
  <Paragraphs>153</Paragraphs>
  <Slides>23</Slides>
  <Notes>11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Calibri</vt:lpstr>
      <vt:lpstr>Helvetica Neue</vt:lpstr>
      <vt:lpstr>Trebuchet MS</vt:lpstr>
      <vt:lpstr>Kantoorthema</vt:lpstr>
      <vt:lpstr>Ouderenmishandeling</vt:lpstr>
      <vt:lpstr>Leerdoelen: </vt:lpstr>
      <vt:lpstr>Definitie ouderenmishandeling</vt:lpstr>
      <vt:lpstr>Signaleren!</vt:lpstr>
      <vt:lpstr>Hoe vaak komt ouderenmishandeling voor:</vt:lpstr>
      <vt:lpstr>Wat is de meest voorkomende vorm van oudermishandeling? </vt:lpstr>
      <vt:lpstr>Signalen</vt:lpstr>
      <vt:lpstr>PowerPoint-presentatie</vt:lpstr>
      <vt:lpstr>PowerPoint-presentatie</vt:lpstr>
      <vt:lpstr>2 profielen ouderenmishandeling: </vt:lpstr>
      <vt:lpstr>Wat zijn risicofactoren bij het slachtoffer?</vt:lpstr>
      <vt:lpstr>Wat zijn de risicofactoren bij de pleger?</vt:lpstr>
      <vt:lpstr>PowerPoint-presentatie</vt:lpstr>
      <vt:lpstr>Vaak voorkomende locaties non-accidenteel letsel</vt:lpstr>
      <vt:lpstr>Beschrijving van het letsel:</vt:lpstr>
      <vt:lpstr>PowerPoint-presentatie</vt:lpstr>
      <vt:lpstr>Lastig om ouderenmishandeling te herkennen door:</vt:lpstr>
      <vt:lpstr>Ontspoorde mantelzorger</vt:lpstr>
      <vt:lpstr>Waardoor ontspoorde mantelzorg? </vt:lpstr>
      <vt:lpstr>Beleid oudermishandeling in de relationele sfeer: ga in gesprek:  </vt:lpstr>
      <vt:lpstr>Beleid ouderenmishandeling in zorginstelling</vt:lpstr>
      <vt:lpstr>Mogelijkheden ter ondersteuning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Ouderenmishandeling</dc:title>
  <dc:creator>Monique P</dc:creator>
  <cp:lastModifiedBy>asperen</cp:lastModifiedBy>
  <cp:revision>212</cp:revision>
  <dcterms:created xsi:type="dcterms:W3CDTF">2021-02-02T14:36:29Z</dcterms:created>
  <dcterms:modified xsi:type="dcterms:W3CDTF">2021-02-19T13:06:47Z</dcterms:modified>
</cp:coreProperties>
</file>