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71" r:id="rId4"/>
    <p:sldId id="273" r:id="rId5"/>
    <p:sldId id="274" r:id="rId6"/>
    <p:sldId id="275" r:id="rId7"/>
    <p:sldId id="272" r:id="rId8"/>
    <p:sldId id="277" r:id="rId9"/>
    <p:sldId id="278" r:id="rId10"/>
    <p:sldId id="276" r:id="rId11"/>
    <p:sldId id="27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rit Kool" initials="" lastIdx="13" clrIdx="0"/>
  <p:cmAuthor id="2" name="Gert" initials="G" lastIdx="3" clrIdx="1"/>
  <p:cmAuthor id="3" name="Klaasen, JYB" initials="KJ" lastIdx="1" clrIdx="2">
    <p:extLst>
      <p:ext uri="{19B8F6BF-5375-455C-9EA6-DF929625EA0E}">
        <p15:presenceInfo xmlns:p15="http://schemas.microsoft.com/office/powerpoint/2012/main" userId="S-1-5-21-299502267-1284227242-682003330-1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E00"/>
    <a:srgbClr val="003741"/>
    <a:srgbClr val="6AB650"/>
    <a:srgbClr val="009CB4"/>
    <a:srgbClr val="F07814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99" autoAdjust="0"/>
  </p:normalViewPr>
  <p:slideViewPr>
    <p:cSldViewPr snapToGrid="0">
      <p:cViewPr varScale="1">
        <p:scale>
          <a:sx n="69" d="100"/>
          <a:sy n="69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4-08T09:49:50.061" idx="1">
    <p:pos x="10" y="10"/>
    <p:text>GR gezien 18.1MK 15-1 revisievoorstel en vragen PPT bij bouwsteen 'voorbereiding BCT'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44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hyperlink" Target="https://www.tvcn.nl/blogs/non-verbale-communicatie-in-verschillende-culturen/" TargetMode="Externa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i-leren.nl/files/llb_dc19_communicatie_cultuu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A807B0-489B-4712-9FDF-3A74AF3D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882" y="2408664"/>
            <a:ext cx="3448050" cy="37147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3122F2A-6EE5-4D06-A69A-82831C93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3088"/>
            <a:ext cx="3374378" cy="2848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1057048"/>
            <a:ext cx="10776857" cy="1351616"/>
          </a:xfrm>
        </p:spPr>
        <p:txBody>
          <a:bodyPr>
            <a:normAutofit/>
          </a:bodyPr>
          <a:lstStyle/>
          <a:p>
            <a:r>
              <a:rPr lang="en-US" sz="4000" dirty="0"/>
              <a:t>GEBAREN IN VERSCHILLENDE CULTUREN</a:t>
            </a:r>
            <a:endParaRPr lang="nl-NL" sz="4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8B46A-856F-4EBA-A8D6-373F134A2E6D}"/>
              </a:ext>
            </a:extLst>
          </p:cNvPr>
          <p:cNvSpPr txBox="1"/>
          <p:nvPr/>
        </p:nvSpPr>
        <p:spPr>
          <a:xfrm>
            <a:off x="4125951" y="4248615"/>
            <a:ext cx="45385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LEERLIJN DIVERSITEIT</a:t>
            </a:r>
          </a:p>
          <a:p>
            <a:r>
              <a:rPr lang="nl-NL" sz="2400" dirty="0"/>
              <a:t>HUISARTSOPLEIDING </a:t>
            </a:r>
            <a:r>
              <a:rPr lang="nl-NL" sz="2400" dirty="0" err="1"/>
              <a:t>HOVUmc</a:t>
            </a:r>
            <a:endParaRPr lang="nl-NL" sz="2400" dirty="0"/>
          </a:p>
          <a:p>
            <a:endParaRPr lang="nl-NL" sz="2400" dirty="0"/>
          </a:p>
          <a:p>
            <a:r>
              <a:rPr lang="nl-NL" sz="2000" dirty="0">
                <a:hlinkClick r:id="rId5"/>
              </a:rPr>
              <a:t>Bron: Tolk- en Vertaalcentrum NL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548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CC2B4-089D-4BF9-8C30-27D29123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CFF4E-FC16-4417-9FC3-A2CFA4AD1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2425655"/>
            <a:ext cx="10533876" cy="37513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Heb je (achteraf gezien) wel eens een ‘verkeerd gebaar’ gemaakt naar een patiënt van een andere cultuur?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Heb je een patiënt (achteraf gezien) wel eens een gebaar zien maken wat je verkeerd begreep?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Merk je andere misverstanden door non-verbaal gedrag in de spreekkamer?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voorkom je dat je non-verbale misverstanden?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A5AB57-C2B4-49BB-954A-BE31EB4E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23749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E896F-DBC7-40CB-8F2A-FC2B893A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 lezen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0CC31-60C8-4029-B525-36D71E5A1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099" y="2425655"/>
            <a:ext cx="10411213" cy="3751308"/>
          </a:xfrm>
        </p:spPr>
        <p:txBody>
          <a:bodyPr/>
          <a:lstStyle/>
          <a:p>
            <a:r>
              <a:rPr lang="nl-NL" dirty="0"/>
              <a:t>Verder lezen over dit onderwerp: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nl-NL" sz="2400" u="sng">
                <a:solidFill>
                  <a:srgbClr val="0066CC"/>
                </a:solidFill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http://www.profi-leren.nl/files/llb_dc19_communicatie_cultuur.pdf</a:t>
            </a:r>
            <a:r>
              <a:rPr lang="nl-NL" sz="240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CF683E-AD9C-49B8-9CA4-72F3D56F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42316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C6C33-A921-437B-BD06-3F5799F9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Gebaren zijn minder universeel dan je denkt…..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767ED9-E61B-43A8-AD08-0A7A3C752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099" y="2425655"/>
            <a:ext cx="9742139" cy="3751308"/>
          </a:xfrm>
        </p:spPr>
        <p:txBody>
          <a:bodyPr/>
          <a:lstStyle/>
          <a:p>
            <a:r>
              <a:rPr lang="nl-NL" dirty="0"/>
              <a:t>Op de volgende sheets staan gebaren die in een ander land of cultuur een andere betekenis hebben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betekenis heeft het in de NL cultuur?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betekenis heeft het in een andere cultuur of land?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0E0CD-8BFC-44EE-A38F-E856D621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42467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F0254-07F6-410B-BD97-71CA9124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1 Handdruk: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3EA17B1-7B5E-4FAC-85B7-0B17C6E7B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100" y="2522140"/>
            <a:ext cx="5346700" cy="355838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07B644-0AF1-40B4-A05B-1844BCBBA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345688"/>
            <a:ext cx="5148072" cy="5831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In Noord-Europa: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Snel en stevig</a:t>
            </a:r>
          </a:p>
          <a:p>
            <a:pPr>
              <a:lnSpc>
                <a:spcPct val="100000"/>
              </a:lnSpc>
            </a:pPr>
            <a:r>
              <a:rPr lang="nl-NL" dirty="0"/>
              <a:t>In Zuid-Europa, Centraal- en Midden-Amerika: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Lang en warm</a:t>
            </a:r>
          </a:p>
          <a:p>
            <a:pPr>
              <a:lnSpc>
                <a:spcPct val="100000"/>
              </a:lnSpc>
            </a:pPr>
            <a:r>
              <a:rPr lang="nl-NL" dirty="0"/>
              <a:t>In Turkije: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Snel en stevig = agressief</a:t>
            </a:r>
          </a:p>
          <a:p>
            <a:pPr>
              <a:lnSpc>
                <a:spcPct val="100000"/>
              </a:lnSpc>
            </a:pPr>
            <a:r>
              <a:rPr lang="nl-NL" dirty="0"/>
              <a:t>In Japan: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Niet gebruikelijk: men buigt bij kennismaking</a:t>
            </a:r>
          </a:p>
          <a:p>
            <a:pPr>
              <a:lnSpc>
                <a:spcPct val="100000"/>
              </a:lnSpc>
            </a:pPr>
            <a:r>
              <a:rPr lang="nl-NL" dirty="0"/>
              <a:t>In </a:t>
            </a:r>
            <a:r>
              <a:rPr lang="nl-NL" dirty="0" err="1"/>
              <a:t>moslim-cultuur</a:t>
            </a:r>
            <a:r>
              <a:rPr lang="nl-NL" dirty="0"/>
              <a:t>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Niet alle mannen geven onbekende vrouw een hand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59B80D-EDF2-4F36-A4B9-10B38501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26691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71FC183-7BE2-4A33-B03F-317F94EBC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9298" y="2432803"/>
            <a:ext cx="3311602" cy="48266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FC867E-3210-4CEC-A09E-72C721D4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612418-7471-4AFE-9670-C90E285E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1003610"/>
            <a:ext cx="5148072" cy="5173353"/>
          </a:xfrm>
        </p:spPr>
        <p:txBody>
          <a:bodyPr/>
          <a:lstStyle/>
          <a:p>
            <a:r>
              <a:rPr lang="nl-NL" dirty="0"/>
              <a:t>Dit gebaar betekent in:</a:t>
            </a:r>
          </a:p>
          <a:p>
            <a:endParaRPr lang="nl-NL" dirty="0"/>
          </a:p>
          <a:p>
            <a:r>
              <a:rPr lang="nl-NL" dirty="0"/>
              <a:t>Nederland:</a:t>
            </a:r>
          </a:p>
          <a:p>
            <a:pPr lvl="1"/>
            <a:r>
              <a:rPr lang="nl-NL" dirty="0"/>
              <a:t>‘</a:t>
            </a:r>
            <a:r>
              <a:rPr lang="nl-NL" i="1" dirty="0"/>
              <a:t>dat smaakt lekker</a:t>
            </a:r>
            <a:r>
              <a:rPr lang="nl-NL" dirty="0"/>
              <a:t>’</a:t>
            </a:r>
          </a:p>
          <a:p>
            <a:pPr lvl="1"/>
            <a:endParaRPr lang="nl-NL" dirty="0"/>
          </a:p>
          <a:p>
            <a:r>
              <a:rPr lang="nl-NL" dirty="0"/>
              <a:t>Andere landen:</a:t>
            </a:r>
          </a:p>
          <a:p>
            <a:pPr lvl="1"/>
            <a:r>
              <a:rPr lang="nl-NL" dirty="0"/>
              <a:t>onbekend gebaar óf</a:t>
            </a:r>
          </a:p>
          <a:p>
            <a:pPr lvl="1"/>
            <a:r>
              <a:rPr lang="nl-NL" dirty="0"/>
              <a:t>agressief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F49072-2F50-4874-96C4-B83B4642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476250"/>
          </a:xfrm>
        </p:spPr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13761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80371-75B6-445F-8EA0-D8D8B0F3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3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B6EC54-42FC-4F44-AB93-88CC58C0F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616" y="2425655"/>
            <a:ext cx="5870575" cy="499390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C28B73-6DB9-48C5-AAF3-3F835399C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657922"/>
            <a:ext cx="5148072" cy="5519041"/>
          </a:xfrm>
        </p:spPr>
        <p:txBody>
          <a:bodyPr/>
          <a:lstStyle/>
          <a:p>
            <a:r>
              <a:rPr lang="nl-NL" dirty="0"/>
              <a:t>Dit gebaar betekent in:</a:t>
            </a:r>
          </a:p>
          <a:p>
            <a:endParaRPr lang="nl-NL" dirty="0"/>
          </a:p>
          <a:p>
            <a:r>
              <a:rPr lang="nl-NL" dirty="0"/>
              <a:t>Nederland</a:t>
            </a:r>
          </a:p>
          <a:p>
            <a:pPr lvl="1"/>
            <a:r>
              <a:rPr lang="nl-NL" dirty="0"/>
              <a:t>‘</a:t>
            </a:r>
            <a:r>
              <a:rPr lang="nl-NL" i="1" dirty="0"/>
              <a:t>Kom hier</a:t>
            </a:r>
            <a:r>
              <a:rPr lang="nl-NL" dirty="0"/>
              <a:t>’</a:t>
            </a:r>
          </a:p>
          <a:p>
            <a:pPr lvl="1"/>
            <a:endParaRPr lang="nl-NL" dirty="0"/>
          </a:p>
          <a:p>
            <a:r>
              <a:rPr lang="nl-NL" dirty="0"/>
              <a:t>Somalië:</a:t>
            </a:r>
          </a:p>
          <a:p>
            <a:pPr lvl="1"/>
            <a:r>
              <a:rPr lang="nl-NL" dirty="0"/>
              <a:t>Onbekend: met handpalm </a:t>
            </a:r>
            <a:r>
              <a:rPr lang="nl-NL" u="sng" dirty="0"/>
              <a:t>naar beneden </a:t>
            </a:r>
            <a:r>
              <a:rPr lang="nl-NL" dirty="0"/>
              <a:t>is: ‘kom hier’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4C86B1-F57A-4E03-98C2-82807A22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7055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BF198-FC62-4A0D-BB38-2423875E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4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E8F0F32-E87A-45ED-B746-24656834E5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4712" y="2443956"/>
            <a:ext cx="4943475" cy="371475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6ADA8D-DA91-4057-814E-39745F37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635620"/>
            <a:ext cx="5484616" cy="5541343"/>
          </a:xfrm>
        </p:spPr>
        <p:txBody>
          <a:bodyPr/>
          <a:lstStyle/>
          <a:p>
            <a:r>
              <a:rPr lang="nl-NL" dirty="0"/>
              <a:t>Dit gebaar betekent in:</a:t>
            </a:r>
          </a:p>
          <a:p>
            <a:endParaRPr lang="nl-NL" dirty="0"/>
          </a:p>
          <a:p>
            <a:r>
              <a:rPr lang="nl-NL" dirty="0"/>
              <a:t>Nederland en veel andere Westerse landen:</a:t>
            </a:r>
          </a:p>
          <a:p>
            <a:pPr lvl="1"/>
            <a:r>
              <a:rPr lang="nl-NL" dirty="0"/>
              <a:t>‘</a:t>
            </a:r>
            <a:r>
              <a:rPr lang="nl-NL" i="1" dirty="0"/>
              <a:t>O.k.</a:t>
            </a:r>
            <a:r>
              <a:rPr lang="nl-NL" dirty="0"/>
              <a:t>’</a:t>
            </a:r>
          </a:p>
          <a:p>
            <a:endParaRPr lang="nl-NL" dirty="0"/>
          </a:p>
          <a:p>
            <a:r>
              <a:rPr lang="nl-NL" dirty="0"/>
              <a:t>Iran:</a:t>
            </a:r>
          </a:p>
          <a:p>
            <a:pPr lvl="1"/>
            <a:r>
              <a:rPr lang="nl-NL" dirty="0"/>
              <a:t>Wat in NL dit gebaar betekent… : 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B5995-6369-4E9A-9625-450EBFAD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E404D6-3B15-465F-B794-EF0F4146D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07" y="4142026"/>
            <a:ext cx="3231763" cy="16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18D06-2F05-44B4-8976-B5890CC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5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DDB3C61-3F29-4AA7-BCD0-BBC5A54E7D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912" y="2443956"/>
            <a:ext cx="4791075" cy="371475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E5007D-05CF-46CB-98E1-E1F886AAC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735980"/>
            <a:ext cx="5148072" cy="544098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Dit betekent in:</a:t>
            </a:r>
          </a:p>
          <a:p>
            <a:pPr>
              <a:lnSpc>
                <a:spcPct val="100000"/>
              </a:lnSpc>
            </a:pPr>
            <a:r>
              <a:rPr lang="nl-NL" dirty="0"/>
              <a:t>Nederland: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‘</a:t>
            </a:r>
            <a:r>
              <a:rPr lang="nl-NL" i="1" dirty="0"/>
              <a:t>O.k.</a:t>
            </a:r>
            <a:r>
              <a:rPr lang="nl-NL" dirty="0"/>
              <a:t>’</a:t>
            </a:r>
          </a:p>
          <a:p>
            <a:pPr>
              <a:lnSpc>
                <a:spcPct val="100000"/>
              </a:lnSpc>
            </a:pPr>
            <a:r>
              <a:rPr lang="nl-NL" dirty="0"/>
              <a:t>Duikersport: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‘</a:t>
            </a:r>
            <a:r>
              <a:rPr lang="nl-NL" i="1" dirty="0"/>
              <a:t>O.k.</a:t>
            </a:r>
            <a:r>
              <a:rPr lang="nl-NL" dirty="0"/>
              <a:t>’</a:t>
            </a:r>
          </a:p>
          <a:p>
            <a:pPr>
              <a:lnSpc>
                <a:spcPct val="100000"/>
              </a:lnSpc>
            </a:pPr>
            <a:r>
              <a:rPr lang="nl-NL" dirty="0"/>
              <a:t>Japan: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‘</a:t>
            </a:r>
            <a:r>
              <a:rPr lang="nl-NL" i="1" dirty="0"/>
              <a:t>Mag ik de rekening?’</a:t>
            </a:r>
          </a:p>
          <a:p>
            <a:pPr>
              <a:lnSpc>
                <a:spcPct val="100000"/>
              </a:lnSpc>
            </a:pPr>
            <a:r>
              <a:rPr lang="nl-NL" dirty="0"/>
              <a:t>Arabische landen: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nl-NL" dirty="0"/>
              <a:t>= het boze oog</a:t>
            </a:r>
          </a:p>
          <a:p>
            <a:pPr>
              <a:lnSpc>
                <a:spcPct val="100000"/>
              </a:lnSpc>
            </a:pPr>
            <a:r>
              <a:rPr lang="nl-NL" dirty="0"/>
              <a:t>Zuid-Amerika: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= obsceen gebaar…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3BDEBF-9C9F-48AA-922F-8709A6E9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4099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A4251-D2CD-492C-AB5B-AE4EBAD6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6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DF9B24C-96B7-4060-B0BB-265C057041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5187" y="2443956"/>
            <a:ext cx="4962525" cy="371475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4DD1C1-40AD-4C77-B8B3-C6FFFA3E9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657922"/>
            <a:ext cx="5148072" cy="55190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Dit betekent in:</a:t>
            </a:r>
          </a:p>
          <a:p>
            <a:pPr>
              <a:lnSpc>
                <a:spcPct val="150000"/>
              </a:lnSpc>
            </a:pPr>
            <a:r>
              <a:rPr lang="nl-NL" dirty="0"/>
              <a:t>Nederland: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‘</a:t>
            </a:r>
            <a:r>
              <a:rPr lang="nl-NL" i="1" dirty="0"/>
              <a:t>sorry</a:t>
            </a:r>
            <a:r>
              <a:rPr lang="nl-NL" dirty="0"/>
              <a:t>’</a:t>
            </a:r>
            <a:br>
              <a:rPr lang="nl-NL" dirty="0"/>
            </a:b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Griekenland: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‘</a:t>
            </a:r>
            <a:r>
              <a:rPr lang="nl-NL" i="1" dirty="0"/>
              <a:t>ik gooi stront in jouw gezicht</a:t>
            </a:r>
            <a:r>
              <a:rPr lang="nl-NL" dirty="0"/>
              <a:t>’(scheldgebaar)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5C0661-C682-4F4A-BD0D-907C6246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42893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D8022-6938-4718-B872-3BA4F0BC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Gebaar 7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2FED3D9-9047-4081-8BB9-C2BD0D35AC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2443956"/>
            <a:ext cx="5048250" cy="371475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298282-DA44-47D7-ADFF-3D941D312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802888"/>
            <a:ext cx="5148072" cy="5374075"/>
          </a:xfrm>
        </p:spPr>
        <p:txBody>
          <a:bodyPr/>
          <a:lstStyle/>
          <a:p>
            <a:r>
              <a:rPr lang="nl-NL" dirty="0"/>
              <a:t>Een tikkende of draaiende vinger bij de slaap betekent in:</a:t>
            </a:r>
          </a:p>
          <a:p>
            <a:endParaRPr lang="nl-NL" dirty="0"/>
          </a:p>
          <a:p>
            <a:r>
              <a:rPr lang="nl-NL" dirty="0"/>
              <a:t>Nederland</a:t>
            </a:r>
          </a:p>
          <a:p>
            <a:pPr lvl="1"/>
            <a:r>
              <a:rPr lang="nl-NL" dirty="0"/>
              <a:t>‘</a:t>
            </a:r>
            <a:r>
              <a:rPr lang="nl-NL" i="1" dirty="0"/>
              <a:t>slim!’</a:t>
            </a:r>
          </a:p>
          <a:p>
            <a:pPr lvl="1"/>
            <a:endParaRPr lang="nl-NL" dirty="0"/>
          </a:p>
          <a:p>
            <a:r>
              <a:rPr lang="nl-NL" dirty="0"/>
              <a:t>Frankrijk:</a:t>
            </a:r>
          </a:p>
          <a:p>
            <a:pPr lvl="1"/>
            <a:r>
              <a:rPr lang="nl-NL" dirty="0"/>
              <a:t>‘</a:t>
            </a:r>
            <a:r>
              <a:rPr lang="nl-NL" i="1" dirty="0"/>
              <a:t>je bent totaal gestoord</a:t>
            </a:r>
            <a:r>
              <a:rPr lang="nl-NL" dirty="0"/>
              <a:t>’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3E30A5-06EB-4978-AEBA-5E797776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Gebaren in verschillende culturen</a:t>
            </a:r>
          </a:p>
        </p:txBody>
      </p:sp>
    </p:spTree>
    <p:extLst>
      <p:ext uri="{BB962C8B-B14F-4D97-AF65-F5344CB8AC3E}">
        <p14:creationId xmlns:p14="http://schemas.microsoft.com/office/powerpoint/2010/main" val="10035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651</TotalTime>
  <Words>373</Words>
  <Application>Microsoft Office PowerPoint</Application>
  <PresentationFormat>Breedbeeld</PresentationFormat>
  <Paragraphs>91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Trebuchet MS</vt:lpstr>
      <vt:lpstr>Kantoorthema</vt:lpstr>
      <vt:lpstr>GEBAREN IN VERSCHILLENDE CULTUREN</vt:lpstr>
      <vt:lpstr>Gebaren zijn minder universeel dan je denkt…..</vt:lpstr>
      <vt:lpstr>Gebaar 1 Handdruk:</vt:lpstr>
      <vt:lpstr>Gebaar 2</vt:lpstr>
      <vt:lpstr>Gebaar 3</vt:lpstr>
      <vt:lpstr>Gebaar 4</vt:lpstr>
      <vt:lpstr>Gebaar 5 </vt:lpstr>
      <vt:lpstr>Gebaar 6</vt:lpstr>
      <vt:lpstr>Gebaar 7</vt:lpstr>
      <vt:lpstr>Nabespreken</vt:lpstr>
      <vt:lpstr>Verder lezen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hp</cp:lastModifiedBy>
  <cp:revision>53</cp:revision>
  <dcterms:created xsi:type="dcterms:W3CDTF">2018-06-28T15:32:29Z</dcterms:created>
  <dcterms:modified xsi:type="dcterms:W3CDTF">2019-07-15T12:47:05Z</dcterms:modified>
</cp:coreProperties>
</file>