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1" r:id="rId4"/>
    <p:sldId id="262" r:id="rId5"/>
    <p:sldId id="263" r:id="rId6"/>
    <p:sldId id="264" r:id="rId7"/>
    <p:sldId id="265" r:id="rId8"/>
    <p:sldId id="266" r:id="rId9"/>
    <p:sldId id="267" r:id="rId10"/>
    <p:sldId id="268" r:id="rId11"/>
    <p:sldId id="269" r:id="rId12"/>
    <p:sldId id="270" r:id="rId13"/>
    <p:sldId id="271" r:id="rId14"/>
    <p:sldId id="260" r:id="rId15"/>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F7F9"/>
    <a:srgbClr val="E7EFF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A61C37E1-264A-49DB-9E02-6DD2C275ECB4}" type="datetimeFigureOut">
              <a:rPr lang="nl-NL" smtClean="0"/>
              <a:t>17-4-2018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A96E9AE9-2100-4361-84F1-BEA85FC8A17F}" type="slidenum">
              <a:rPr lang="nl-NL" smtClean="0"/>
              <a:t>‹nr.›</a:t>
            </a:fld>
            <a:endParaRPr lang="nl-NL"/>
          </a:p>
        </p:txBody>
      </p:sp>
    </p:spTree>
    <p:extLst>
      <p:ext uri="{BB962C8B-B14F-4D97-AF65-F5344CB8AC3E}">
        <p14:creationId xmlns:p14="http://schemas.microsoft.com/office/powerpoint/2010/main" val="10181708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A61C37E1-264A-49DB-9E02-6DD2C275ECB4}" type="datetimeFigureOut">
              <a:rPr lang="nl-NL" smtClean="0"/>
              <a:t>17-4-2018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A96E9AE9-2100-4361-84F1-BEA85FC8A17F}" type="slidenum">
              <a:rPr lang="nl-NL" smtClean="0"/>
              <a:t>‹nr.›</a:t>
            </a:fld>
            <a:endParaRPr lang="nl-NL"/>
          </a:p>
        </p:txBody>
      </p:sp>
    </p:spTree>
    <p:extLst>
      <p:ext uri="{BB962C8B-B14F-4D97-AF65-F5344CB8AC3E}">
        <p14:creationId xmlns:p14="http://schemas.microsoft.com/office/powerpoint/2010/main" val="15227486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A61C37E1-264A-49DB-9E02-6DD2C275ECB4}" type="datetimeFigureOut">
              <a:rPr lang="nl-NL" smtClean="0"/>
              <a:t>17-4-2018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A96E9AE9-2100-4361-84F1-BEA85FC8A17F}" type="slidenum">
              <a:rPr lang="nl-NL" smtClean="0"/>
              <a:t>‹nr.›</a:t>
            </a:fld>
            <a:endParaRPr lang="nl-NL"/>
          </a:p>
        </p:txBody>
      </p:sp>
    </p:spTree>
    <p:extLst>
      <p:ext uri="{BB962C8B-B14F-4D97-AF65-F5344CB8AC3E}">
        <p14:creationId xmlns:p14="http://schemas.microsoft.com/office/powerpoint/2010/main" val="24480425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A61C37E1-264A-49DB-9E02-6DD2C275ECB4}" type="datetimeFigureOut">
              <a:rPr lang="nl-NL" smtClean="0"/>
              <a:t>17-4-2018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A96E9AE9-2100-4361-84F1-BEA85FC8A17F}" type="slidenum">
              <a:rPr lang="nl-NL" smtClean="0"/>
              <a:t>‹nr.›</a:t>
            </a:fld>
            <a:endParaRPr lang="nl-NL"/>
          </a:p>
        </p:txBody>
      </p:sp>
    </p:spTree>
    <p:extLst>
      <p:ext uri="{BB962C8B-B14F-4D97-AF65-F5344CB8AC3E}">
        <p14:creationId xmlns:p14="http://schemas.microsoft.com/office/powerpoint/2010/main" val="27826565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A61C37E1-264A-49DB-9E02-6DD2C275ECB4}" type="datetimeFigureOut">
              <a:rPr lang="nl-NL" smtClean="0"/>
              <a:t>17-4-2018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A96E9AE9-2100-4361-84F1-BEA85FC8A17F}" type="slidenum">
              <a:rPr lang="nl-NL" smtClean="0"/>
              <a:t>‹nr.›</a:t>
            </a:fld>
            <a:endParaRPr lang="nl-NL"/>
          </a:p>
        </p:txBody>
      </p:sp>
    </p:spTree>
    <p:extLst>
      <p:ext uri="{BB962C8B-B14F-4D97-AF65-F5344CB8AC3E}">
        <p14:creationId xmlns:p14="http://schemas.microsoft.com/office/powerpoint/2010/main" val="9533817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A61C37E1-264A-49DB-9E02-6DD2C275ECB4}" type="datetimeFigureOut">
              <a:rPr lang="nl-NL" smtClean="0"/>
              <a:t>17-4-2018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A96E9AE9-2100-4361-84F1-BEA85FC8A17F}" type="slidenum">
              <a:rPr lang="nl-NL" smtClean="0"/>
              <a:t>‹nr.›</a:t>
            </a:fld>
            <a:endParaRPr lang="nl-NL"/>
          </a:p>
        </p:txBody>
      </p:sp>
    </p:spTree>
    <p:extLst>
      <p:ext uri="{BB962C8B-B14F-4D97-AF65-F5344CB8AC3E}">
        <p14:creationId xmlns:p14="http://schemas.microsoft.com/office/powerpoint/2010/main" val="24114637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A61C37E1-264A-49DB-9E02-6DD2C275ECB4}" type="datetimeFigureOut">
              <a:rPr lang="nl-NL" smtClean="0"/>
              <a:t>17-4-2018</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A96E9AE9-2100-4361-84F1-BEA85FC8A17F}" type="slidenum">
              <a:rPr lang="nl-NL" smtClean="0"/>
              <a:t>‹nr.›</a:t>
            </a:fld>
            <a:endParaRPr lang="nl-NL"/>
          </a:p>
        </p:txBody>
      </p:sp>
    </p:spTree>
    <p:extLst>
      <p:ext uri="{BB962C8B-B14F-4D97-AF65-F5344CB8AC3E}">
        <p14:creationId xmlns:p14="http://schemas.microsoft.com/office/powerpoint/2010/main" val="28196116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A61C37E1-264A-49DB-9E02-6DD2C275ECB4}" type="datetimeFigureOut">
              <a:rPr lang="nl-NL" smtClean="0"/>
              <a:t>17-4-2018</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A96E9AE9-2100-4361-84F1-BEA85FC8A17F}" type="slidenum">
              <a:rPr lang="nl-NL" smtClean="0"/>
              <a:t>‹nr.›</a:t>
            </a:fld>
            <a:endParaRPr lang="nl-NL"/>
          </a:p>
        </p:txBody>
      </p:sp>
    </p:spTree>
    <p:extLst>
      <p:ext uri="{BB962C8B-B14F-4D97-AF65-F5344CB8AC3E}">
        <p14:creationId xmlns:p14="http://schemas.microsoft.com/office/powerpoint/2010/main" val="31300837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A61C37E1-264A-49DB-9E02-6DD2C275ECB4}" type="datetimeFigureOut">
              <a:rPr lang="nl-NL" smtClean="0"/>
              <a:t>17-4-2018</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A96E9AE9-2100-4361-84F1-BEA85FC8A17F}" type="slidenum">
              <a:rPr lang="nl-NL" smtClean="0"/>
              <a:t>‹nr.›</a:t>
            </a:fld>
            <a:endParaRPr lang="nl-NL"/>
          </a:p>
        </p:txBody>
      </p:sp>
    </p:spTree>
    <p:extLst>
      <p:ext uri="{BB962C8B-B14F-4D97-AF65-F5344CB8AC3E}">
        <p14:creationId xmlns:p14="http://schemas.microsoft.com/office/powerpoint/2010/main" val="36513677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A61C37E1-264A-49DB-9E02-6DD2C275ECB4}" type="datetimeFigureOut">
              <a:rPr lang="nl-NL" smtClean="0"/>
              <a:t>17-4-2018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A96E9AE9-2100-4361-84F1-BEA85FC8A17F}" type="slidenum">
              <a:rPr lang="nl-NL" smtClean="0"/>
              <a:t>‹nr.›</a:t>
            </a:fld>
            <a:endParaRPr lang="nl-NL"/>
          </a:p>
        </p:txBody>
      </p:sp>
    </p:spTree>
    <p:extLst>
      <p:ext uri="{BB962C8B-B14F-4D97-AF65-F5344CB8AC3E}">
        <p14:creationId xmlns:p14="http://schemas.microsoft.com/office/powerpoint/2010/main" val="41023426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A61C37E1-264A-49DB-9E02-6DD2C275ECB4}" type="datetimeFigureOut">
              <a:rPr lang="nl-NL" smtClean="0"/>
              <a:t>17-4-2018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A96E9AE9-2100-4361-84F1-BEA85FC8A17F}" type="slidenum">
              <a:rPr lang="nl-NL" smtClean="0"/>
              <a:t>‹nr.›</a:t>
            </a:fld>
            <a:endParaRPr lang="nl-NL"/>
          </a:p>
        </p:txBody>
      </p:sp>
    </p:spTree>
    <p:extLst>
      <p:ext uri="{BB962C8B-B14F-4D97-AF65-F5344CB8AC3E}">
        <p14:creationId xmlns:p14="http://schemas.microsoft.com/office/powerpoint/2010/main" val="29632852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5">
          <a:fgClr>
            <a:schemeClr val="accent1"/>
          </a:fgClr>
          <a:bgClr>
            <a:srgbClr val="EDF7F9"/>
          </a:bgClr>
        </a:pattFill>
        <a:effectLst/>
      </p:bgPr>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1C37E1-264A-49DB-9E02-6DD2C275ECB4}" type="datetimeFigureOut">
              <a:rPr lang="nl-NL" smtClean="0"/>
              <a:t>17-4-2018</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6E9AE9-2100-4361-84F1-BEA85FC8A17F}" type="slidenum">
              <a:rPr lang="nl-NL" smtClean="0"/>
              <a:t>‹nr.›</a:t>
            </a:fld>
            <a:endParaRPr lang="nl-NL"/>
          </a:p>
        </p:txBody>
      </p:sp>
    </p:spTree>
    <p:extLst>
      <p:ext uri="{BB962C8B-B14F-4D97-AF65-F5344CB8AC3E}">
        <p14:creationId xmlns:p14="http://schemas.microsoft.com/office/powerpoint/2010/main" val="5973975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p:cNvSpPr>
            <a:spLocks noGrp="1"/>
          </p:cNvSpPr>
          <p:nvPr>
            <p:ph type="subTitle" idx="1"/>
          </p:nvPr>
        </p:nvSpPr>
        <p:spPr>
          <a:xfrm>
            <a:off x="755576" y="836712"/>
            <a:ext cx="7776864" cy="4802088"/>
          </a:xfrm>
        </p:spPr>
        <p:txBody>
          <a:bodyPr/>
          <a:lstStyle/>
          <a:p>
            <a:endParaRPr lang="nl-NL" b="1" dirty="0" smtClean="0">
              <a:solidFill>
                <a:srgbClr val="002060"/>
              </a:solidFill>
            </a:endParaRPr>
          </a:p>
          <a:p>
            <a:endParaRPr lang="nl-NL" b="1" dirty="0">
              <a:solidFill>
                <a:srgbClr val="002060"/>
              </a:solidFill>
            </a:endParaRPr>
          </a:p>
          <a:p>
            <a:r>
              <a:rPr lang="nl-NL" b="1" dirty="0" smtClean="0">
                <a:solidFill>
                  <a:srgbClr val="002060"/>
                </a:solidFill>
              </a:rPr>
              <a:t>Diabetes &amp; ramadan</a:t>
            </a:r>
            <a:endParaRPr lang="nl-NL" b="1" dirty="0">
              <a:solidFill>
                <a:srgbClr val="002060"/>
              </a:solidFill>
            </a:endParaRPr>
          </a:p>
        </p:txBody>
      </p:sp>
      <p:sp>
        <p:nvSpPr>
          <p:cNvPr id="2" name="Tekstvak 1"/>
          <p:cNvSpPr txBox="1"/>
          <p:nvPr/>
        </p:nvSpPr>
        <p:spPr>
          <a:xfrm>
            <a:off x="539552" y="5949280"/>
            <a:ext cx="4824536" cy="369332"/>
          </a:xfrm>
          <a:prstGeom prst="rect">
            <a:avLst/>
          </a:prstGeom>
          <a:noFill/>
        </p:spPr>
        <p:txBody>
          <a:bodyPr wrap="square" rtlCol="0">
            <a:spAutoFit/>
          </a:bodyPr>
          <a:lstStyle/>
          <a:p>
            <a:r>
              <a:rPr lang="nl-NL" dirty="0">
                <a:solidFill>
                  <a:srgbClr val="002060"/>
                </a:solidFill>
              </a:rPr>
              <a:t>d</a:t>
            </a:r>
            <a:r>
              <a:rPr lang="nl-NL" dirty="0" smtClean="0">
                <a:solidFill>
                  <a:srgbClr val="002060"/>
                </a:solidFill>
              </a:rPr>
              <a:t>r</a:t>
            </a:r>
            <a:r>
              <a:rPr lang="nl-NL" dirty="0" smtClean="0">
                <a:solidFill>
                  <a:srgbClr val="002060"/>
                </a:solidFill>
              </a:rPr>
              <a:t>. P.G.H. Janssen, huisartsopleiding </a:t>
            </a:r>
            <a:r>
              <a:rPr lang="nl-NL" dirty="0" err="1" smtClean="0">
                <a:solidFill>
                  <a:srgbClr val="002060"/>
                </a:solidFill>
              </a:rPr>
              <a:t>VUmc</a:t>
            </a:r>
            <a:endParaRPr lang="nl-NL" dirty="0">
              <a:solidFill>
                <a:srgbClr val="002060"/>
              </a:solidFill>
            </a:endParaRPr>
          </a:p>
        </p:txBody>
      </p:sp>
    </p:spTree>
    <p:extLst>
      <p:ext uri="{BB962C8B-B14F-4D97-AF65-F5344CB8AC3E}">
        <p14:creationId xmlns:p14="http://schemas.microsoft.com/office/powerpoint/2010/main" val="32799792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p:cNvSpPr>
            <a:spLocks noGrp="1"/>
          </p:cNvSpPr>
          <p:nvPr>
            <p:ph type="subTitle" idx="1"/>
          </p:nvPr>
        </p:nvSpPr>
        <p:spPr>
          <a:xfrm>
            <a:off x="755576" y="836712"/>
            <a:ext cx="7776864" cy="4802088"/>
          </a:xfrm>
        </p:spPr>
        <p:txBody>
          <a:bodyPr/>
          <a:lstStyle/>
          <a:p>
            <a:pPr algn="l"/>
            <a:endParaRPr lang="nl-NL" dirty="0" smtClean="0"/>
          </a:p>
          <a:p>
            <a:pPr algn="l"/>
            <a:endParaRPr lang="nl-NL" dirty="0"/>
          </a:p>
        </p:txBody>
      </p:sp>
    </p:spTree>
    <p:extLst>
      <p:ext uri="{BB962C8B-B14F-4D97-AF65-F5344CB8AC3E}">
        <p14:creationId xmlns:p14="http://schemas.microsoft.com/office/powerpoint/2010/main" val="26291887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p:cNvSpPr>
            <a:spLocks noGrp="1"/>
          </p:cNvSpPr>
          <p:nvPr>
            <p:ph type="subTitle" idx="1"/>
          </p:nvPr>
        </p:nvSpPr>
        <p:spPr>
          <a:xfrm>
            <a:off x="755576" y="836712"/>
            <a:ext cx="7776864" cy="4802088"/>
          </a:xfrm>
        </p:spPr>
        <p:txBody>
          <a:bodyPr/>
          <a:lstStyle/>
          <a:p>
            <a:pPr algn="l"/>
            <a:endParaRPr lang="nl-NL" dirty="0" smtClean="0"/>
          </a:p>
          <a:p>
            <a:pPr algn="l"/>
            <a:endParaRPr lang="nl-NL" dirty="0"/>
          </a:p>
        </p:txBody>
      </p:sp>
    </p:spTree>
    <p:extLst>
      <p:ext uri="{BB962C8B-B14F-4D97-AF65-F5344CB8AC3E}">
        <p14:creationId xmlns:p14="http://schemas.microsoft.com/office/powerpoint/2010/main" val="26291887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p:cNvSpPr>
            <a:spLocks noGrp="1"/>
          </p:cNvSpPr>
          <p:nvPr>
            <p:ph type="subTitle" idx="1"/>
          </p:nvPr>
        </p:nvSpPr>
        <p:spPr>
          <a:xfrm>
            <a:off x="755576" y="836712"/>
            <a:ext cx="7776864" cy="4802088"/>
          </a:xfrm>
        </p:spPr>
        <p:txBody>
          <a:bodyPr/>
          <a:lstStyle/>
          <a:p>
            <a:pPr algn="l"/>
            <a:endParaRPr lang="nl-NL" dirty="0" smtClean="0"/>
          </a:p>
          <a:p>
            <a:pPr algn="l"/>
            <a:endParaRPr lang="nl-NL" dirty="0"/>
          </a:p>
        </p:txBody>
      </p:sp>
    </p:spTree>
    <p:extLst>
      <p:ext uri="{BB962C8B-B14F-4D97-AF65-F5344CB8AC3E}">
        <p14:creationId xmlns:p14="http://schemas.microsoft.com/office/powerpoint/2010/main" val="26291887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p:cNvSpPr>
            <a:spLocks noGrp="1"/>
          </p:cNvSpPr>
          <p:nvPr>
            <p:ph type="subTitle" idx="1"/>
          </p:nvPr>
        </p:nvSpPr>
        <p:spPr>
          <a:xfrm>
            <a:off x="755576" y="836712"/>
            <a:ext cx="7776864" cy="4802088"/>
          </a:xfrm>
        </p:spPr>
        <p:txBody>
          <a:bodyPr/>
          <a:lstStyle/>
          <a:p>
            <a:pPr algn="l"/>
            <a:endParaRPr lang="nl-NL" dirty="0" smtClean="0"/>
          </a:p>
          <a:p>
            <a:pPr algn="l"/>
            <a:endParaRPr lang="nl-NL" dirty="0"/>
          </a:p>
        </p:txBody>
      </p:sp>
    </p:spTree>
    <p:extLst>
      <p:ext uri="{BB962C8B-B14F-4D97-AF65-F5344CB8AC3E}">
        <p14:creationId xmlns:p14="http://schemas.microsoft.com/office/powerpoint/2010/main" val="26291887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p:cNvSpPr>
            <a:spLocks noGrp="1"/>
          </p:cNvSpPr>
          <p:nvPr>
            <p:ph type="subTitle" idx="1"/>
          </p:nvPr>
        </p:nvSpPr>
        <p:spPr>
          <a:xfrm>
            <a:off x="755576" y="836712"/>
            <a:ext cx="7776864" cy="4802088"/>
          </a:xfrm>
        </p:spPr>
        <p:txBody>
          <a:bodyPr/>
          <a:lstStyle/>
          <a:p>
            <a:pPr algn="l">
              <a:spcAft>
                <a:spcPts val="600"/>
              </a:spcAft>
            </a:pPr>
            <a:r>
              <a:rPr lang="nl-NL" sz="2400" b="1" dirty="0" smtClean="0">
                <a:solidFill>
                  <a:srgbClr val="FF0000"/>
                </a:solidFill>
              </a:rPr>
              <a:t>Antwoorden</a:t>
            </a:r>
          </a:p>
          <a:p>
            <a:pPr marL="514350" indent="-514350" algn="l">
              <a:buFont typeface="+mj-lt"/>
              <a:buAutoNum type="arabicPeriod"/>
            </a:pPr>
            <a:r>
              <a:rPr lang="nl-NL" sz="2400" dirty="0" smtClean="0">
                <a:solidFill>
                  <a:srgbClr val="FF0000"/>
                </a:solidFill>
              </a:rPr>
              <a:t>Onjuist</a:t>
            </a:r>
          </a:p>
          <a:p>
            <a:pPr marL="514350" indent="-514350" algn="l">
              <a:buFont typeface="+mj-lt"/>
              <a:buAutoNum type="arabicPeriod"/>
            </a:pPr>
            <a:r>
              <a:rPr lang="nl-NL" sz="2400" dirty="0" smtClean="0">
                <a:solidFill>
                  <a:srgbClr val="FF0000"/>
                </a:solidFill>
              </a:rPr>
              <a:t>Onjuist</a:t>
            </a:r>
          </a:p>
          <a:p>
            <a:pPr marL="514350" indent="-514350" algn="l">
              <a:buFont typeface="+mj-lt"/>
              <a:buAutoNum type="arabicPeriod"/>
            </a:pPr>
            <a:r>
              <a:rPr lang="nl-NL" sz="2400" dirty="0" smtClean="0">
                <a:solidFill>
                  <a:srgbClr val="FF0000"/>
                </a:solidFill>
              </a:rPr>
              <a:t>Juist</a:t>
            </a:r>
          </a:p>
          <a:p>
            <a:pPr marL="514350" indent="-514350" algn="l">
              <a:buFont typeface="+mj-lt"/>
              <a:buAutoNum type="arabicPeriod"/>
            </a:pPr>
            <a:r>
              <a:rPr lang="nl-NL" sz="2400" dirty="0" smtClean="0">
                <a:solidFill>
                  <a:srgbClr val="FF0000"/>
                </a:solidFill>
              </a:rPr>
              <a:t>Juist</a:t>
            </a:r>
          </a:p>
          <a:p>
            <a:pPr marL="514350" indent="-514350" algn="l">
              <a:buFont typeface="+mj-lt"/>
              <a:buAutoNum type="arabicPeriod"/>
            </a:pPr>
            <a:r>
              <a:rPr lang="nl-NL" sz="2400" dirty="0" smtClean="0">
                <a:solidFill>
                  <a:srgbClr val="FF0000"/>
                </a:solidFill>
              </a:rPr>
              <a:t>Juist</a:t>
            </a:r>
          </a:p>
          <a:p>
            <a:pPr marL="514350" indent="-514350" algn="l">
              <a:buFont typeface="+mj-lt"/>
              <a:buAutoNum type="arabicPeriod"/>
            </a:pPr>
            <a:r>
              <a:rPr lang="nl-NL" sz="2400" dirty="0" smtClean="0">
                <a:solidFill>
                  <a:srgbClr val="FF0000"/>
                </a:solidFill>
              </a:rPr>
              <a:t>Onjuist</a:t>
            </a:r>
          </a:p>
          <a:p>
            <a:pPr marL="514350" indent="-514350" algn="l">
              <a:buFont typeface="+mj-lt"/>
              <a:buAutoNum type="arabicPeriod"/>
            </a:pPr>
            <a:r>
              <a:rPr lang="nl-NL" sz="2400" smtClean="0">
                <a:solidFill>
                  <a:srgbClr val="FF0000"/>
                </a:solidFill>
              </a:rPr>
              <a:t>Juist</a:t>
            </a:r>
          </a:p>
          <a:p>
            <a:pPr marL="514350" indent="-514350" algn="l">
              <a:buFont typeface="+mj-lt"/>
              <a:buAutoNum type="arabicPeriod"/>
            </a:pPr>
            <a:endParaRPr lang="nl-NL" sz="2400" dirty="0" smtClean="0">
              <a:solidFill>
                <a:srgbClr val="FF0000"/>
              </a:solidFill>
            </a:endParaRPr>
          </a:p>
          <a:p>
            <a:pPr marL="514350" indent="-514350" algn="l">
              <a:buFont typeface="+mj-lt"/>
              <a:buAutoNum type="arabicPeriod"/>
            </a:pPr>
            <a:endParaRPr lang="nl-NL" sz="2400" dirty="0" smtClean="0">
              <a:solidFill>
                <a:srgbClr val="FF0000"/>
              </a:solidFill>
            </a:endParaRPr>
          </a:p>
          <a:p>
            <a:pPr marL="514350" indent="-514350" algn="l">
              <a:buFont typeface="+mj-lt"/>
              <a:buAutoNum type="arabicPeriod"/>
            </a:pPr>
            <a:endParaRPr lang="nl-NL" dirty="0" smtClean="0"/>
          </a:p>
          <a:p>
            <a:pPr algn="l"/>
            <a:endParaRPr lang="nl-NL" dirty="0"/>
          </a:p>
        </p:txBody>
      </p:sp>
    </p:spTree>
    <p:extLst>
      <p:ext uri="{BB962C8B-B14F-4D97-AF65-F5344CB8AC3E}">
        <p14:creationId xmlns:p14="http://schemas.microsoft.com/office/powerpoint/2010/main" val="32799792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p:cNvSpPr>
            <a:spLocks noGrp="1"/>
          </p:cNvSpPr>
          <p:nvPr>
            <p:ph type="subTitle" idx="1"/>
          </p:nvPr>
        </p:nvSpPr>
        <p:spPr>
          <a:xfrm>
            <a:off x="755576" y="836712"/>
            <a:ext cx="7776864" cy="4802088"/>
          </a:xfrm>
        </p:spPr>
        <p:txBody>
          <a:bodyPr/>
          <a:lstStyle/>
          <a:p>
            <a:pPr algn="l"/>
            <a:r>
              <a:rPr lang="nl-NL" sz="2400" b="1" dirty="0" smtClean="0">
                <a:solidFill>
                  <a:srgbClr val="FF0000"/>
                </a:solidFill>
              </a:rPr>
              <a:t>1</a:t>
            </a:r>
          </a:p>
          <a:p>
            <a:pPr algn="l"/>
            <a:r>
              <a:rPr lang="nl-NL" sz="2400" dirty="0" smtClean="0">
                <a:solidFill>
                  <a:srgbClr val="002060"/>
                </a:solidFill>
              </a:rPr>
              <a:t>Mw</a:t>
            </a:r>
            <a:r>
              <a:rPr lang="nl-NL" sz="2400" dirty="0">
                <a:solidFill>
                  <a:srgbClr val="002060"/>
                </a:solidFill>
              </a:rPr>
              <a:t>. Yildiz, 53 jaar, is ingesteld op een basaal-bolus schema. ’s Avonds spuit zij een 30 E NPH-insuline en bij de maaltijden neemt zij snelwerkend insuline (insuline </a:t>
            </a:r>
            <a:r>
              <a:rPr lang="nl-NL" sz="2400" dirty="0" err="1">
                <a:solidFill>
                  <a:srgbClr val="002060"/>
                </a:solidFill>
              </a:rPr>
              <a:t>aspart</a:t>
            </a:r>
            <a:r>
              <a:rPr lang="nl-NL" sz="2400" dirty="0">
                <a:solidFill>
                  <a:srgbClr val="002060"/>
                </a:solidFill>
              </a:rPr>
              <a:t>). </a:t>
            </a:r>
          </a:p>
          <a:p>
            <a:pPr algn="l"/>
            <a:r>
              <a:rPr lang="nl-NL" sz="2400" dirty="0">
                <a:solidFill>
                  <a:srgbClr val="002060"/>
                </a:solidFill>
              </a:rPr>
              <a:t>De huisarts adviseert mw. Yildiz tijdens ramadan geen snelwerkend insuline te spuiten</a:t>
            </a:r>
          </a:p>
          <a:p>
            <a:pPr lvl="0" algn="l"/>
            <a:endParaRPr lang="nl-NL" sz="2400" dirty="0" smtClean="0"/>
          </a:p>
          <a:p>
            <a:pPr marL="3086100" lvl="6" indent="-342900" algn="l">
              <a:buFont typeface="Wingdings" panose="05000000000000000000" pitchFamily="2" charset="2"/>
              <a:buChar char="q"/>
            </a:pPr>
            <a:r>
              <a:rPr lang="nl-NL" sz="2400" dirty="0" smtClean="0">
                <a:solidFill>
                  <a:srgbClr val="FF0000"/>
                </a:solidFill>
              </a:rPr>
              <a:t>Juist</a:t>
            </a:r>
          </a:p>
          <a:p>
            <a:pPr marL="3086100" lvl="6" indent="-342900" algn="l">
              <a:buFont typeface="Wingdings" panose="05000000000000000000" pitchFamily="2" charset="2"/>
              <a:buChar char="q"/>
            </a:pPr>
            <a:r>
              <a:rPr lang="nl-NL" sz="2400" dirty="0" smtClean="0">
                <a:solidFill>
                  <a:srgbClr val="FF0000"/>
                </a:solidFill>
              </a:rPr>
              <a:t>Onjuist</a:t>
            </a:r>
            <a:endParaRPr lang="nl-NL" sz="2400" dirty="0">
              <a:solidFill>
                <a:srgbClr val="FF0000"/>
              </a:solidFill>
            </a:endParaRPr>
          </a:p>
          <a:p>
            <a:endParaRPr lang="nl-NL" dirty="0"/>
          </a:p>
        </p:txBody>
      </p:sp>
    </p:spTree>
    <p:extLst>
      <p:ext uri="{BB962C8B-B14F-4D97-AF65-F5344CB8AC3E}">
        <p14:creationId xmlns:p14="http://schemas.microsoft.com/office/powerpoint/2010/main" val="32799792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ndertitel 4"/>
          <p:cNvSpPr>
            <a:spLocks noGrp="1"/>
          </p:cNvSpPr>
          <p:nvPr>
            <p:ph type="subTitle" idx="1"/>
          </p:nvPr>
        </p:nvSpPr>
        <p:spPr>
          <a:xfrm>
            <a:off x="755650" y="836613"/>
            <a:ext cx="7777163" cy="4007251"/>
          </a:xfrm>
          <a:prstGeom prst="rect">
            <a:avLst/>
          </a:prstGeom>
        </p:spPr>
        <p:txBody>
          <a:bodyPr>
            <a:spAutoFit/>
          </a:bodyPr>
          <a:lstStyle/>
          <a:p>
            <a:pPr algn="l"/>
            <a:r>
              <a:rPr lang="nl-NL" sz="2400" dirty="0" smtClean="0">
                <a:solidFill>
                  <a:srgbClr val="FF0000"/>
                </a:solidFill>
              </a:rPr>
              <a:t>2</a:t>
            </a:r>
          </a:p>
          <a:p>
            <a:pPr algn="l"/>
            <a:r>
              <a:rPr lang="nl-NL" sz="2400" dirty="0" smtClean="0">
                <a:solidFill>
                  <a:srgbClr val="002060"/>
                </a:solidFill>
              </a:rPr>
              <a:t>De </a:t>
            </a:r>
            <a:r>
              <a:rPr lang="nl-NL" sz="2400" dirty="0">
                <a:solidFill>
                  <a:srgbClr val="002060"/>
                </a:solidFill>
              </a:rPr>
              <a:t>heer </a:t>
            </a:r>
            <a:r>
              <a:rPr lang="nl-NL" sz="2400" dirty="0" smtClean="0">
                <a:solidFill>
                  <a:srgbClr val="002060"/>
                </a:solidFill>
              </a:rPr>
              <a:t>Hassan</a:t>
            </a:r>
            <a:r>
              <a:rPr lang="nl-NL" sz="2400" dirty="0">
                <a:solidFill>
                  <a:srgbClr val="002060"/>
                </a:solidFill>
              </a:rPr>
              <a:t>, 67 jaar, gebruikt als diabetesmedicatie 1 </a:t>
            </a:r>
            <a:r>
              <a:rPr lang="nl-NL" sz="2400" dirty="0" err="1">
                <a:solidFill>
                  <a:srgbClr val="002060"/>
                </a:solidFill>
              </a:rPr>
              <a:t>dd</a:t>
            </a:r>
            <a:r>
              <a:rPr lang="nl-NL" sz="2400" dirty="0">
                <a:solidFill>
                  <a:srgbClr val="002060"/>
                </a:solidFill>
              </a:rPr>
              <a:t> 60 mg </a:t>
            </a:r>
            <a:r>
              <a:rPr lang="nl-NL" sz="2400" dirty="0" err="1">
                <a:solidFill>
                  <a:srgbClr val="002060"/>
                </a:solidFill>
              </a:rPr>
              <a:t>gliclazide</a:t>
            </a:r>
            <a:r>
              <a:rPr lang="nl-NL" sz="2400" dirty="0">
                <a:solidFill>
                  <a:srgbClr val="002060"/>
                </a:solidFill>
              </a:rPr>
              <a:t> en 2 </a:t>
            </a:r>
            <a:r>
              <a:rPr lang="nl-NL" sz="2400" dirty="0" err="1">
                <a:solidFill>
                  <a:srgbClr val="002060"/>
                </a:solidFill>
              </a:rPr>
              <a:t>dd</a:t>
            </a:r>
            <a:r>
              <a:rPr lang="nl-NL" sz="2400" dirty="0">
                <a:solidFill>
                  <a:srgbClr val="002060"/>
                </a:solidFill>
              </a:rPr>
              <a:t> 500 metformine.</a:t>
            </a:r>
          </a:p>
          <a:p>
            <a:pPr algn="l"/>
            <a:r>
              <a:rPr lang="nl-NL" sz="2400" dirty="0">
                <a:solidFill>
                  <a:srgbClr val="002060"/>
                </a:solidFill>
              </a:rPr>
              <a:t>De heer Hassan kan tijdens ramadan zijn medicatie ongewijzigd continueren.</a:t>
            </a:r>
          </a:p>
          <a:p>
            <a:pPr lvl="6" algn="l"/>
            <a:endParaRPr lang="nl-NL" sz="2400" dirty="0" smtClean="0">
              <a:solidFill>
                <a:srgbClr val="002060"/>
              </a:solidFill>
            </a:endParaRPr>
          </a:p>
          <a:p>
            <a:pPr marL="3086100" lvl="6" indent="-342900" algn="l">
              <a:buFont typeface="Wingdings" panose="05000000000000000000" pitchFamily="2" charset="2"/>
              <a:buChar char="q"/>
            </a:pPr>
            <a:r>
              <a:rPr lang="nl-NL" sz="2400" dirty="0" smtClean="0">
                <a:solidFill>
                  <a:srgbClr val="FF0000"/>
                </a:solidFill>
              </a:rPr>
              <a:t>Juist</a:t>
            </a:r>
          </a:p>
          <a:p>
            <a:pPr marL="3086100" lvl="6" indent="-342900" algn="l">
              <a:buFont typeface="Wingdings" panose="05000000000000000000" pitchFamily="2" charset="2"/>
              <a:buChar char="q"/>
            </a:pPr>
            <a:r>
              <a:rPr lang="nl-NL" sz="2400" dirty="0" smtClean="0">
                <a:solidFill>
                  <a:srgbClr val="FF0000"/>
                </a:solidFill>
              </a:rPr>
              <a:t>Onjuist</a:t>
            </a:r>
          </a:p>
          <a:p>
            <a:endParaRPr lang="nl-NL" dirty="0"/>
          </a:p>
        </p:txBody>
      </p:sp>
    </p:spTree>
    <p:extLst>
      <p:ext uri="{BB962C8B-B14F-4D97-AF65-F5344CB8AC3E}">
        <p14:creationId xmlns:p14="http://schemas.microsoft.com/office/powerpoint/2010/main" val="32799792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p:cNvSpPr>
            <a:spLocks noGrp="1"/>
          </p:cNvSpPr>
          <p:nvPr>
            <p:ph type="subTitle" idx="1"/>
          </p:nvPr>
        </p:nvSpPr>
        <p:spPr>
          <a:xfrm>
            <a:off x="755576" y="836712"/>
            <a:ext cx="7776864" cy="4802088"/>
          </a:xfrm>
        </p:spPr>
        <p:txBody>
          <a:bodyPr/>
          <a:lstStyle/>
          <a:p>
            <a:pPr algn="l"/>
            <a:endParaRPr lang="nl-NL" dirty="0" smtClean="0"/>
          </a:p>
          <a:p>
            <a:pPr algn="l"/>
            <a:endParaRPr lang="nl-NL" dirty="0"/>
          </a:p>
        </p:txBody>
      </p:sp>
      <p:sp>
        <p:nvSpPr>
          <p:cNvPr id="2" name="Tekstvak 1"/>
          <p:cNvSpPr txBox="1"/>
          <p:nvPr/>
        </p:nvSpPr>
        <p:spPr>
          <a:xfrm>
            <a:off x="755576" y="1052736"/>
            <a:ext cx="7776864" cy="5078313"/>
          </a:xfrm>
          <a:prstGeom prst="rect">
            <a:avLst/>
          </a:prstGeom>
          <a:noFill/>
        </p:spPr>
        <p:txBody>
          <a:bodyPr wrap="square" rtlCol="0">
            <a:spAutoFit/>
          </a:bodyPr>
          <a:lstStyle/>
          <a:p>
            <a:r>
              <a:rPr lang="nl-NL" sz="2400" dirty="0" smtClean="0">
                <a:solidFill>
                  <a:srgbClr val="FF0000"/>
                </a:solidFill>
              </a:rPr>
              <a:t>3</a:t>
            </a:r>
          </a:p>
          <a:p>
            <a:r>
              <a:rPr lang="nl-NL" sz="2400" dirty="0" smtClean="0">
                <a:solidFill>
                  <a:srgbClr val="002060"/>
                </a:solidFill>
              </a:rPr>
              <a:t>De </a:t>
            </a:r>
            <a:r>
              <a:rPr lang="nl-NL" sz="2400" dirty="0">
                <a:solidFill>
                  <a:srgbClr val="002060"/>
                </a:solidFill>
              </a:rPr>
              <a:t>81-jarige heer </a:t>
            </a:r>
            <a:r>
              <a:rPr lang="nl-NL" sz="2400" dirty="0" err="1">
                <a:solidFill>
                  <a:srgbClr val="002060"/>
                </a:solidFill>
              </a:rPr>
              <a:t>Abdi</a:t>
            </a:r>
            <a:r>
              <a:rPr lang="nl-NL" sz="2400" dirty="0">
                <a:solidFill>
                  <a:srgbClr val="002060"/>
                </a:solidFill>
              </a:rPr>
              <a:t> kampt behalve met diabetes ook met hartfalen. Recent heeft hij een beroerte doorgemaakt waar hij evenwel redelijk van is hersteld. Ondanks krachtsvermindering in zijn linker arm en in mindere mate zijn linker been, weet hij zich redelijk te redden.</a:t>
            </a:r>
          </a:p>
          <a:p>
            <a:r>
              <a:rPr lang="nl-NL" sz="2400" dirty="0">
                <a:solidFill>
                  <a:srgbClr val="002060"/>
                </a:solidFill>
              </a:rPr>
              <a:t> </a:t>
            </a:r>
          </a:p>
          <a:p>
            <a:r>
              <a:rPr lang="nl-NL" sz="2400" dirty="0">
                <a:solidFill>
                  <a:srgbClr val="002060"/>
                </a:solidFill>
              </a:rPr>
              <a:t>De heer </a:t>
            </a:r>
            <a:r>
              <a:rPr lang="nl-NL" sz="2400" dirty="0" err="1">
                <a:solidFill>
                  <a:srgbClr val="002060"/>
                </a:solidFill>
              </a:rPr>
              <a:t>Abdi</a:t>
            </a:r>
            <a:r>
              <a:rPr lang="nl-NL" sz="2400" dirty="0">
                <a:solidFill>
                  <a:srgbClr val="002060"/>
                </a:solidFill>
              </a:rPr>
              <a:t> kan gebruik maken van de definitieve dispensatie van het vasten tijdens ramadan. </a:t>
            </a:r>
            <a:endParaRPr lang="nl-NL" sz="2400" dirty="0" smtClean="0">
              <a:solidFill>
                <a:srgbClr val="002060"/>
              </a:solidFill>
            </a:endParaRPr>
          </a:p>
          <a:p>
            <a:endParaRPr lang="nl-NL" sz="2400" dirty="0">
              <a:solidFill>
                <a:srgbClr val="002060"/>
              </a:solidFill>
            </a:endParaRPr>
          </a:p>
          <a:p>
            <a:pPr marL="3086100" lvl="6" indent="-342900">
              <a:buFont typeface="Wingdings" panose="05000000000000000000" pitchFamily="2" charset="2"/>
              <a:buChar char="q"/>
            </a:pPr>
            <a:r>
              <a:rPr lang="nl-NL" sz="2400" dirty="0">
                <a:solidFill>
                  <a:srgbClr val="FF0000"/>
                </a:solidFill>
              </a:rPr>
              <a:t>Juist</a:t>
            </a:r>
          </a:p>
          <a:p>
            <a:pPr marL="3086100" lvl="6" indent="-342900">
              <a:buFont typeface="Wingdings" panose="05000000000000000000" pitchFamily="2" charset="2"/>
              <a:buChar char="q"/>
            </a:pPr>
            <a:r>
              <a:rPr lang="nl-NL" sz="2400" dirty="0">
                <a:solidFill>
                  <a:srgbClr val="FF0000"/>
                </a:solidFill>
              </a:rPr>
              <a:t>Onjuist</a:t>
            </a:r>
          </a:p>
          <a:p>
            <a:r>
              <a:rPr lang="nl-NL" dirty="0"/>
              <a:t> </a:t>
            </a:r>
          </a:p>
          <a:p>
            <a:endParaRPr lang="nl-NL" dirty="0"/>
          </a:p>
        </p:txBody>
      </p:sp>
    </p:spTree>
    <p:extLst>
      <p:ext uri="{BB962C8B-B14F-4D97-AF65-F5344CB8AC3E}">
        <p14:creationId xmlns:p14="http://schemas.microsoft.com/office/powerpoint/2010/main" val="42037374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p:cNvSpPr>
            <a:spLocks noGrp="1"/>
          </p:cNvSpPr>
          <p:nvPr>
            <p:ph type="subTitle" idx="1"/>
          </p:nvPr>
        </p:nvSpPr>
        <p:spPr>
          <a:xfrm>
            <a:off x="755576" y="836712"/>
            <a:ext cx="7776864" cy="4802088"/>
          </a:xfrm>
        </p:spPr>
        <p:txBody>
          <a:bodyPr/>
          <a:lstStyle/>
          <a:p>
            <a:pPr algn="l"/>
            <a:endParaRPr lang="nl-NL" dirty="0" smtClean="0"/>
          </a:p>
          <a:p>
            <a:pPr algn="l"/>
            <a:endParaRPr lang="nl-NL" dirty="0"/>
          </a:p>
        </p:txBody>
      </p:sp>
      <p:sp>
        <p:nvSpPr>
          <p:cNvPr id="2" name="Tekstvak 1"/>
          <p:cNvSpPr txBox="1"/>
          <p:nvPr/>
        </p:nvSpPr>
        <p:spPr>
          <a:xfrm>
            <a:off x="827584" y="1043444"/>
            <a:ext cx="7632848" cy="3785652"/>
          </a:xfrm>
          <a:prstGeom prst="rect">
            <a:avLst/>
          </a:prstGeom>
          <a:noFill/>
        </p:spPr>
        <p:txBody>
          <a:bodyPr wrap="square" rtlCol="0">
            <a:spAutoFit/>
          </a:bodyPr>
          <a:lstStyle/>
          <a:p>
            <a:r>
              <a:rPr lang="nl-NL" sz="2400" dirty="0" smtClean="0">
                <a:solidFill>
                  <a:srgbClr val="FF0000"/>
                </a:solidFill>
              </a:rPr>
              <a:t>4</a:t>
            </a:r>
          </a:p>
          <a:p>
            <a:r>
              <a:rPr lang="nl-NL" sz="2400" dirty="0" smtClean="0">
                <a:solidFill>
                  <a:srgbClr val="002060"/>
                </a:solidFill>
              </a:rPr>
              <a:t>De </a:t>
            </a:r>
            <a:r>
              <a:rPr lang="nl-NL" sz="2400" dirty="0">
                <a:solidFill>
                  <a:srgbClr val="002060"/>
                </a:solidFill>
              </a:rPr>
              <a:t>heer Farah gebruikt tweemaal daags metformine en spuit ’s avonds 30 E van een langwerkend insuline. Hij heeft regelmatig tijdens ramadan ’s </a:t>
            </a:r>
            <a:r>
              <a:rPr lang="nl-NL" sz="2400" dirty="0" err="1">
                <a:solidFill>
                  <a:srgbClr val="002060"/>
                </a:solidFill>
              </a:rPr>
              <a:t>ochtends</a:t>
            </a:r>
            <a:r>
              <a:rPr lang="nl-NL" sz="2400" dirty="0">
                <a:solidFill>
                  <a:srgbClr val="002060"/>
                </a:solidFill>
              </a:rPr>
              <a:t> last van </a:t>
            </a:r>
            <a:r>
              <a:rPr lang="nl-NL" sz="2400" dirty="0" err="1">
                <a:solidFill>
                  <a:srgbClr val="002060"/>
                </a:solidFill>
              </a:rPr>
              <a:t>hypoglykemieën</a:t>
            </a:r>
            <a:r>
              <a:rPr lang="nl-NL" sz="2400" dirty="0">
                <a:solidFill>
                  <a:srgbClr val="002060"/>
                </a:solidFill>
              </a:rPr>
              <a:t>. </a:t>
            </a:r>
          </a:p>
          <a:p>
            <a:r>
              <a:rPr lang="nl-NL" sz="2400" dirty="0">
                <a:solidFill>
                  <a:srgbClr val="002060"/>
                </a:solidFill>
              </a:rPr>
              <a:t>De huisarts adviseert hem ’s avonds 20 E langwerkend insuline te injecteren</a:t>
            </a:r>
            <a:r>
              <a:rPr lang="nl-NL" sz="2400" dirty="0" smtClean="0">
                <a:solidFill>
                  <a:srgbClr val="002060"/>
                </a:solidFill>
              </a:rPr>
              <a:t>.</a:t>
            </a:r>
          </a:p>
          <a:p>
            <a:endParaRPr lang="nl-NL" sz="2400" dirty="0">
              <a:solidFill>
                <a:srgbClr val="002060"/>
              </a:solidFill>
            </a:endParaRPr>
          </a:p>
          <a:p>
            <a:pPr marL="2628900" lvl="5" indent="-342900">
              <a:buFont typeface="Wingdings" panose="05000000000000000000" pitchFamily="2" charset="2"/>
              <a:buChar char="q"/>
            </a:pPr>
            <a:r>
              <a:rPr lang="nl-NL" sz="2400" dirty="0">
                <a:solidFill>
                  <a:srgbClr val="FF0000"/>
                </a:solidFill>
              </a:rPr>
              <a:t>Juist</a:t>
            </a:r>
          </a:p>
          <a:p>
            <a:pPr marL="2628900" lvl="5" indent="-342900">
              <a:buFont typeface="Wingdings" panose="05000000000000000000" pitchFamily="2" charset="2"/>
              <a:buChar char="q"/>
            </a:pPr>
            <a:r>
              <a:rPr lang="nl-NL" sz="2400" dirty="0">
                <a:solidFill>
                  <a:srgbClr val="FF0000"/>
                </a:solidFill>
              </a:rPr>
              <a:t>Onjuist</a:t>
            </a:r>
          </a:p>
        </p:txBody>
      </p:sp>
    </p:spTree>
    <p:extLst>
      <p:ext uri="{BB962C8B-B14F-4D97-AF65-F5344CB8AC3E}">
        <p14:creationId xmlns:p14="http://schemas.microsoft.com/office/powerpoint/2010/main" val="26291887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p:cNvSpPr>
            <a:spLocks noGrp="1"/>
          </p:cNvSpPr>
          <p:nvPr>
            <p:ph type="subTitle" idx="1"/>
          </p:nvPr>
        </p:nvSpPr>
        <p:spPr>
          <a:xfrm>
            <a:off x="755576" y="836712"/>
            <a:ext cx="7776864" cy="4802088"/>
          </a:xfrm>
        </p:spPr>
        <p:txBody>
          <a:bodyPr/>
          <a:lstStyle/>
          <a:p>
            <a:pPr algn="l"/>
            <a:endParaRPr lang="nl-NL" dirty="0" smtClean="0"/>
          </a:p>
          <a:p>
            <a:pPr algn="l"/>
            <a:endParaRPr lang="nl-NL" dirty="0"/>
          </a:p>
        </p:txBody>
      </p:sp>
      <p:sp>
        <p:nvSpPr>
          <p:cNvPr id="2" name="Tekstvak 1"/>
          <p:cNvSpPr txBox="1"/>
          <p:nvPr/>
        </p:nvSpPr>
        <p:spPr>
          <a:xfrm>
            <a:off x="899592" y="1196752"/>
            <a:ext cx="7560840" cy="4431983"/>
          </a:xfrm>
          <a:prstGeom prst="rect">
            <a:avLst/>
          </a:prstGeom>
          <a:noFill/>
        </p:spPr>
        <p:txBody>
          <a:bodyPr wrap="square" rtlCol="0">
            <a:spAutoFit/>
          </a:bodyPr>
          <a:lstStyle/>
          <a:p>
            <a:r>
              <a:rPr lang="nl-NL" sz="2400" dirty="0" smtClean="0">
                <a:solidFill>
                  <a:srgbClr val="FF0000"/>
                </a:solidFill>
              </a:rPr>
              <a:t>5</a:t>
            </a:r>
          </a:p>
          <a:p>
            <a:r>
              <a:rPr lang="nl-NL" sz="2400" dirty="0" smtClean="0">
                <a:solidFill>
                  <a:srgbClr val="002060"/>
                </a:solidFill>
              </a:rPr>
              <a:t>Mw. Öztürk kan goed haar diabetesmedicatie reguleren tijdens ramadan. Sedert een half jaar gebruikt zij </a:t>
            </a:r>
            <a:r>
              <a:rPr lang="nl-NL" sz="2400" dirty="0" err="1" smtClean="0">
                <a:solidFill>
                  <a:srgbClr val="002060"/>
                </a:solidFill>
              </a:rPr>
              <a:t>liraglutide</a:t>
            </a:r>
            <a:r>
              <a:rPr lang="nl-NL" sz="2400" dirty="0" smtClean="0">
                <a:solidFill>
                  <a:srgbClr val="002060"/>
                </a:solidFill>
              </a:rPr>
              <a:t> die zij bij de avondmaaltijd injecteert. Vanwege onbekendheid met </a:t>
            </a:r>
            <a:r>
              <a:rPr lang="nl-NL" sz="2400" dirty="0" err="1" smtClean="0">
                <a:solidFill>
                  <a:srgbClr val="002060"/>
                </a:solidFill>
              </a:rPr>
              <a:t>liraglutide</a:t>
            </a:r>
            <a:r>
              <a:rPr lang="nl-NL" sz="2400" dirty="0" smtClean="0">
                <a:solidFill>
                  <a:srgbClr val="002060"/>
                </a:solidFill>
              </a:rPr>
              <a:t> vraagt zij aan haar huisarts of zij dit ook tijdens ramadan op deze manier kan blijven doen.</a:t>
            </a:r>
          </a:p>
          <a:p>
            <a:r>
              <a:rPr lang="nl-NL" sz="2400" dirty="0" smtClean="0">
                <a:solidFill>
                  <a:srgbClr val="002060"/>
                </a:solidFill>
              </a:rPr>
              <a:t>De huisarts zegt dat dat inderdaad kan.</a:t>
            </a:r>
          </a:p>
          <a:p>
            <a:endParaRPr lang="nl-NL" sz="2400" dirty="0" smtClean="0">
              <a:solidFill>
                <a:srgbClr val="002060"/>
              </a:solidFill>
            </a:endParaRPr>
          </a:p>
          <a:p>
            <a:pPr marL="2628900" lvl="5" indent="-342900">
              <a:buFont typeface="Wingdings" panose="05000000000000000000" pitchFamily="2" charset="2"/>
              <a:buChar char="q"/>
            </a:pPr>
            <a:r>
              <a:rPr lang="nl-NL" sz="2400" dirty="0" smtClean="0">
                <a:solidFill>
                  <a:srgbClr val="FF0000"/>
                </a:solidFill>
              </a:rPr>
              <a:t>Juist</a:t>
            </a:r>
          </a:p>
          <a:p>
            <a:pPr marL="2628900" lvl="5" indent="-342900">
              <a:buFont typeface="Wingdings" panose="05000000000000000000" pitchFamily="2" charset="2"/>
              <a:buChar char="q"/>
            </a:pPr>
            <a:r>
              <a:rPr lang="nl-NL" sz="2400" dirty="0" smtClean="0">
                <a:solidFill>
                  <a:srgbClr val="FF0000"/>
                </a:solidFill>
              </a:rPr>
              <a:t>Onjuist</a:t>
            </a:r>
          </a:p>
          <a:p>
            <a:endParaRPr lang="nl-NL" dirty="0"/>
          </a:p>
        </p:txBody>
      </p:sp>
    </p:spTree>
    <p:extLst>
      <p:ext uri="{BB962C8B-B14F-4D97-AF65-F5344CB8AC3E}">
        <p14:creationId xmlns:p14="http://schemas.microsoft.com/office/powerpoint/2010/main" val="26291887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p:cNvSpPr>
            <a:spLocks noGrp="1"/>
          </p:cNvSpPr>
          <p:nvPr>
            <p:ph type="subTitle" idx="1"/>
          </p:nvPr>
        </p:nvSpPr>
        <p:spPr>
          <a:xfrm>
            <a:off x="755576" y="836712"/>
            <a:ext cx="7776864" cy="4802088"/>
          </a:xfrm>
        </p:spPr>
        <p:txBody>
          <a:bodyPr/>
          <a:lstStyle/>
          <a:p>
            <a:pPr algn="l"/>
            <a:endParaRPr lang="nl-NL" dirty="0" smtClean="0"/>
          </a:p>
          <a:p>
            <a:pPr algn="l"/>
            <a:endParaRPr lang="nl-NL" dirty="0"/>
          </a:p>
        </p:txBody>
      </p:sp>
      <p:sp>
        <p:nvSpPr>
          <p:cNvPr id="2" name="Tekstvak 1"/>
          <p:cNvSpPr txBox="1"/>
          <p:nvPr/>
        </p:nvSpPr>
        <p:spPr>
          <a:xfrm>
            <a:off x="1115616" y="1052736"/>
            <a:ext cx="6336704" cy="2954655"/>
          </a:xfrm>
          <a:prstGeom prst="rect">
            <a:avLst/>
          </a:prstGeom>
          <a:noFill/>
        </p:spPr>
        <p:txBody>
          <a:bodyPr wrap="square" rtlCol="0">
            <a:spAutoFit/>
          </a:bodyPr>
          <a:lstStyle/>
          <a:p>
            <a:r>
              <a:rPr lang="nl-NL" sz="2400" dirty="0" smtClean="0">
                <a:solidFill>
                  <a:srgbClr val="FF0000"/>
                </a:solidFill>
              </a:rPr>
              <a:t>6</a:t>
            </a:r>
          </a:p>
          <a:p>
            <a:r>
              <a:rPr lang="nl-NL" sz="2400" dirty="0" smtClean="0">
                <a:solidFill>
                  <a:srgbClr val="002060"/>
                </a:solidFill>
              </a:rPr>
              <a:t>Het </a:t>
            </a:r>
            <a:r>
              <a:rPr lang="nl-NL" sz="2400" dirty="0">
                <a:solidFill>
                  <a:srgbClr val="002060"/>
                </a:solidFill>
              </a:rPr>
              <a:t>is voor patiënten die insuline en </a:t>
            </a:r>
            <a:r>
              <a:rPr lang="nl-NL" sz="2400" dirty="0" err="1">
                <a:solidFill>
                  <a:srgbClr val="002060"/>
                </a:solidFill>
              </a:rPr>
              <a:t>SU’s</a:t>
            </a:r>
            <a:r>
              <a:rPr lang="nl-NL" sz="2400" dirty="0">
                <a:solidFill>
                  <a:srgbClr val="002060"/>
                </a:solidFill>
              </a:rPr>
              <a:t> gebruiken niet nodig om tijdens ramadan vaker het bloedsuiker te controleren</a:t>
            </a:r>
            <a:r>
              <a:rPr lang="nl-NL" sz="2400" dirty="0" smtClean="0">
                <a:solidFill>
                  <a:srgbClr val="002060"/>
                </a:solidFill>
              </a:rPr>
              <a:t>.</a:t>
            </a:r>
          </a:p>
          <a:p>
            <a:endParaRPr lang="nl-NL" sz="2400" dirty="0">
              <a:solidFill>
                <a:srgbClr val="002060"/>
              </a:solidFill>
            </a:endParaRPr>
          </a:p>
          <a:p>
            <a:pPr marL="2743200" lvl="5" indent="-457200">
              <a:buFont typeface="Wingdings" panose="05000000000000000000" pitchFamily="2" charset="2"/>
              <a:buChar char="q"/>
            </a:pPr>
            <a:r>
              <a:rPr lang="nl-NL" sz="2400" dirty="0">
                <a:solidFill>
                  <a:srgbClr val="FF0000"/>
                </a:solidFill>
              </a:rPr>
              <a:t>Juist</a:t>
            </a:r>
          </a:p>
          <a:p>
            <a:pPr marL="2743200" lvl="5" indent="-457200">
              <a:buFont typeface="Wingdings" panose="05000000000000000000" pitchFamily="2" charset="2"/>
              <a:buChar char="q"/>
            </a:pPr>
            <a:r>
              <a:rPr lang="nl-NL" sz="2400" dirty="0">
                <a:solidFill>
                  <a:srgbClr val="FF0000"/>
                </a:solidFill>
              </a:rPr>
              <a:t>Onjuist</a:t>
            </a:r>
          </a:p>
          <a:p>
            <a:endParaRPr lang="nl-NL" dirty="0"/>
          </a:p>
        </p:txBody>
      </p:sp>
    </p:spTree>
    <p:extLst>
      <p:ext uri="{BB962C8B-B14F-4D97-AF65-F5344CB8AC3E}">
        <p14:creationId xmlns:p14="http://schemas.microsoft.com/office/powerpoint/2010/main" val="26291887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p:cNvSpPr>
            <a:spLocks noGrp="1"/>
          </p:cNvSpPr>
          <p:nvPr>
            <p:ph type="subTitle" idx="1"/>
          </p:nvPr>
        </p:nvSpPr>
        <p:spPr>
          <a:xfrm>
            <a:off x="755576" y="836712"/>
            <a:ext cx="7776864" cy="4802088"/>
          </a:xfrm>
        </p:spPr>
        <p:txBody>
          <a:bodyPr/>
          <a:lstStyle/>
          <a:p>
            <a:pPr algn="l"/>
            <a:endParaRPr lang="nl-NL" dirty="0" smtClean="0"/>
          </a:p>
          <a:p>
            <a:pPr algn="l"/>
            <a:endParaRPr lang="nl-NL" dirty="0"/>
          </a:p>
        </p:txBody>
      </p:sp>
      <p:sp>
        <p:nvSpPr>
          <p:cNvPr id="2" name="Rechthoek 1"/>
          <p:cNvSpPr/>
          <p:nvPr/>
        </p:nvSpPr>
        <p:spPr>
          <a:xfrm>
            <a:off x="1187624" y="908720"/>
            <a:ext cx="6768752" cy="2677656"/>
          </a:xfrm>
          <a:prstGeom prst="rect">
            <a:avLst/>
          </a:prstGeom>
        </p:spPr>
        <p:txBody>
          <a:bodyPr wrap="square">
            <a:spAutoFit/>
          </a:bodyPr>
          <a:lstStyle/>
          <a:p>
            <a:r>
              <a:rPr lang="nl-NL" sz="2400" dirty="0" smtClean="0">
                <a:solidFill>
                  <a:srgbClr val="FF0000"/>
                </a:solidFill>
              </a:rPr>
              <a:t>7</a:t>
            </a:r>
          </a:p>
          <a:p>
            <a:r>
              <a:rPr lang="nl-NL" sz="2400" dirty="0" smtClean="0">
                <a:solidFill>
                  <a:srgbClr val="002060"/>
                </a:solidFill>
              </a:rPr>
              <a:t>De </a:t>
            </a:r>
            <a:r>
              <a:rPr lang="nl-NL" sz="2400" dirty="0">
                <a:solidFill>
                  <a:srgbClr val="002060"/>
                </a:solidFill>
              </a:rPr>
              <a:t>POH-S legt aan mw. </a:t>
            </a:r>
            <a:r>
              <a:rPr lang="nl-NL" sz="2400" dirty="0" err="1">
                <a:solidFill>
                  <a:srgbClr val="002060"/>
                </a:solidFill>
              </a:rPr>
              <a:t>Hussein</a:t>
            </a:r>
            <a:r>
              <a:rPr lang="nl-NL" sz="2400" dirty="0">
                <a:solidFill>
                  <a:srgbClr val="002060"/>
                </a:solidFill>
              </a:rPr>
              <a:t> uit dat zij tijdens ramadan er goed aan doet ’s </a:t>
            </a:r>
            <a:r>
              <a:rPr lang="nl-NL" sz="2400" dirty="0" err="1">
                <a:solidFill>
                  <a:srgbClr val="002060"/>
                </a:solidFill>
              </a:rPr>
              <a:t>ochtends</a:t>
            </a:r>
            <a:r>
              <a:rPr lang="nl-NL" sz="2400" dirty="0">
                <a:solidFill>
                  <a:srgbClr val="002060"/>
                </a:solidFill>
              </a:rPr>
              <a:t> veel te drinken.</a:t>
            </a:r>
          </a:p>
          <a:p>
            <a:r>
              <a:rPr lang="nl-NL" sz="2400" dirty="0">
                <a:solidFill>
                  <a:srgbClr val="002060"/>
                </a:solidFill>
              </a:rPr>
              <a:t> </a:t>
            </a:r>
          </a:p>
          <a:p>
            <a:pPr marL="2628900" lvl="5" indent="-342900">
              <a:buFont typeface="Wingdings" panose="05000000000000000000" pitchFamily="2" charset="2"/>
              <a:buChar char="q"/>
            </a:pPr>
            <a:r>
              <a:rPr lang="nl-NL" sz="2400" dirty="0">
                <a:solidFill>
                  <a:srgbClr val="FF0000"/>
                </a:solidFill>
              </a:rPr>
              <a:t>Juist</a:t>
            </a:r>
          </a:p>
          <a:p>
            <a:pPr marL="2628900" lvl="5" indent="-342900">
              <a:buFont typeface="Wingdings" panose="05000000000000000000" pitchFamily="2" charset="2"/>
              <a:buChar char="q"/>
            </a:pPr>
            <a:r>
              <a:rPr lang="nl-NL" sz="2400" dirty="0">
                <a:solidFill>
                  <a:srgbClr val="FF0000"/>
                </a:solidFill>
              </a:rPr>
              <a:t>Onjuist</a:t>
            </a:r>
          </a:p>
        </p:txBody>
      </p:sp>
    </p:spTree>
    <p:extLst>
      <p:ext uri="{BB962C8B-B14F-4D97-AF65-F5344CB8AC3E}">
        <p14:creationId xmlns:p14="http://schemas.microsoft.com/office/powerpoint/2010/main" val="26291887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p:cNvSpPr>
            <a:spLocks noGrp="1"/>
          </p:cNvSpPr>
          <p:nvPr>
            <p:ph type="subTitle" idx="1"/>
          </p:nvPr>
        </p:nvSpPr>
        <p:spPr>
          <a:xfrm>
            <a:off x="755576" y="836712"/>
            <a:ext cx="7776864" cy="4802088"/>
          </a:xfrm>
        </p:spPr>
        <p:txBody>
          <a:bodyPr/>
          <a:lstStyle/>
          <a:p>
            <a:pPr algn="l"/>
            <a:endParaRPr lang="nl-NL" dirty="0" smtClean="0"/>
          </a:p>
          <a:p>
            <a:pPr algn="l"/>
            <a:endParaRPr lang="nl-NL" dirty="0"/>
          </a:p>
        </p:txBody>
      </p:sp>
    </p:spTree>
    <p:extLst>
      <p:ext uri="{BB962C8B-B14F-4D97-AF65-F5344CB8AC3E}">
        <p14:creationId xmlns:p14="http://schemas.microsoft.com/office/powerpoint/2010/main" val="2629188762"/>
      </p:ext>
    </p:extLst>
  </p:cSld>
  <p:clrMapOvr>
    <a:masterClrMapping/>
  </p:clrMapOvr>
  <p:timing>
    <p:tnLst>
      <p:par>
        <p:cTn id="1" dur="indefinite" restart="never" nodeType="tmRoot"/>
      </p:par>
    </p:tnLst>
  </p:timing>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TotalTime>
  <Words>301</Words>
  <Application>Microsoft Office PowerPoint</Application>
  <PresentationFormat>Diavoorstelling (4:3)</PresentationFormat>
  <Paragraphs>56</Paragraphs>
  <Slides>14</Slides>
  <Notes>0</Notes>
  <HiddenSlides>0</HiddenSlides>
  <MMClips>0</MMClips>
  <ScaleCrop>false</ScaleCrop>
  <HeadingPairs>
    <vt:vector size="4" baseType="variant">
      <vt:variant>
        <vt:lpstr>Thema</vt:lpstr>
      </vt:variant>
      <vt:variant>
        <vt:i4>1</vt:i4>
      </vt:variant>
      <vt:variant>
        <vt:lpstr>Diatitels</vt:lpstr>
      </vt:variant>
      <vt:variant>
        <vt:i4>14</vt:i4>
      </vt:variant>
    </vt:vector>
  </HeadingPairs>
  <TitlesOfParts>
    <vt:vector size="15" baseType="lpstr">
      <vt:lpstr>Kantoorthema</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Company>VU medisch centrum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Janssen, Paul</dc:creator>
  <cp:lastModifiedBy>Janssen, Paul</cp:lastModifiedBy>
  <cp:revision>4</cp:revision>
  <dcterms:created xsi:type="dcterms:W3CDTF">2018-04-16T19:57:32Z</dcterms:created>
  <dcterms:modified xsi:type="dcterms:W3CDTF">2018-04-17T11:49:44Z</dcterms:modified>
</cp:coreProperties>
</file>