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comments/comment4.xml" ContentType="application/vnd.openxmlformats-officedocument.presentationml.comments+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comments/comment6.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7.xml" ContentType="application/vnd.openxmlformats-officedocument.presentationml.comments+xml"/>
  <Override PartName="/ppt/notesSlides/notesSlide10.xml" ContentType="application/vnd.openxmlformats-officedocument.presentationml.notesSlide+xml"/>
  <Override PartName="/ppt/comments/comment8.xml" ContentType="application/vnd.openxmlformats-officedocument.presentationml.comment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62" r:id="rId4"/>
    <p:sldId id="264" r:id="rId5"/>
    <p:sldId id="265" r:id="rId6"/>
    <p:sldId id="266" r:id="rId7"/>
    <p:sldId id="259" r:id="rId8"/>
    <p:sldId id="260" r:id="rId9"/>
    <p:sldId id="268" r:id="rId10"/>
    <p:sldId id="261" r:id="rId11"/>
    <p:sldId id="26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E00"/>
    <a:srgbClr val="003741"/>
    <a:srgbClr val="6AB650"/>
    <a:srgbClr val="009CB4"/>
    <a:srgbClr val="F07814"/>
    <a:srgbClr val="CED9E5"/>
    <a:srgbClr val="00373E"/>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599" autoAdjust="0"/>
  </p:normalViewPr>
  <p:slideViewPr>
    <p:cSldViewPr snapToGrid="0">
      <p:cViewPr varScale="1">
        <p:scale>
          <a:sx n="101" d="100"/>
          <a:sy n="101" d="100"/>
        </p:scale>
        <p:origin x="8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4-08T09:49:50.061" idx="1">
    <p:pos x="10" y="10"/>
    <p:text>GR gezien 18.1MK 15-1 revisievoorstel en vragen PPT bij bouwsteen 'voorbereiding BCT'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1-15T20:33:28.603" idx="3">
    <p:pos x="4031" y="2677"/>
    <p:text>Vraagteken expres? Prioriteiten of liever knelpunten? Aandachtspunten?</p:text>
  </p:cm>
  <p:cm authorId="1" dt="2019-01-15T20:40:52.510" idx="1">
    <p:pos x="3087" y="1825"/>
    <p:text>Er wordt in deze ppt verder  alleen zijdelings (op volgende slide 'beoordeeld' en op voorlaatste slide over onderdeel 3) aandacht besteed aan de bct, hier dus verwarrend. Weglaten hier? Of: slide 3 splitsen in twee slides: 1 waarop het onderscheid tussen APC onderwijs in fase 1 en 2 tegenover elkaar wordt gezet, en een slide waar uitleg wordt gegeven over de BCT. Daar dan ook de info uit de voorlaatse slide toevoegen ipv daar in zn eentje achteraan?  </p:text>
  </p:cm>
  <p:cm authorId="1" dt="2019-01-15T20:44:06.167" idx="13">
    <p:pos x="10" y="10"/>
    <p:text/>
  </p:cm>
  <p:cm authorId="1" dt="2019-01-15T20:44:50.043" idx="2">
    <p:pos x="5169" y="2051"/>
    <p:text>Op volgende slide staat veel tekst, het is niet direct duidelijk dat het om het onderscheid tussen deze fases gaat. Wil je dat visueel nog duidelijker hebben? Kan makkelijk, bullet FASE 1 met toelichting en bullet FASE 2 etc. Eigenlijk een beetje zoals de laatste slide in deze ppt, waarom staat die achteraan? Zou die niet na deze slide passen? 
</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9-01-15T20:34:21.183" idx="4">
    <p:pos x="677" y="1026"/>
    <p:text>Wat mij betreft teveel tekst over teveel dingen, zie ook toelichting vorige slide. Saneren? Onderschrift erg duidelijk over belang van slide, dus minder tekst op slide moet kunnen zonder verlies van informatie
</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9-01-15T20:34:32.166" idx="5">
    <p:pos x="4646" y="1261"/>
    <p:text>Afbeelding bijgesneden</p:text>
  </p:cm>
  <p:cm authorId="1" dt="2019-01-15T20:34:48.426" idx="6">
    <p:pos x="1733" y="441"/>
    <p:text>Titel aangepast zodat het correspondeert met wiki en silverman
</p:text>
  </p:cm>
  <p:cm authorId="1" dt="2019-01-15T20:42:36.314" idx="11">
    <p:pos x="10" y="10"/>
    <p:text>De rol van de weergaven van dit schema binnen deze presentatie wordt niet heel duidelijk voor de lezer denk ik, misschien benadrukken in (volgende) slide?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9-01-15T20:43:25.764" idx="7">
    <p:pos x="1702" y="431"/>
    <p:text>Titel aangepast zodat het correspondeert met wiki en silverman - zie ook opmerking op vorige slide over duideljker samenhang afbeelding en maasglobaal (zoals je onder deze slide hebt toegelicht)</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9-01-15T20:35:00.729" idx="8">
    <p:pos x="2205" y="236"/>
    <p:text>Titel toegevoegd</p:text>
  </p:cm>
  <p:cm authorId="1" dt="2019-01-15T20:35:23.656" idx="9">
    <p:pos x="4127" y="864"/>
    <p:text>Is het de bedoeling dat deze afbeelding en de volgende niet passend zijn in het kader? </p:text>
  </p:cm>
  <p:cm authorId="2" dt="2019-01-18T07:09:55.486" idx="1">
    <p:pos x="4127" y="768"/>
    <p:text>Ik zie geen probleem wat betreft afbeelding en kader. Als het er is en jij het kan oplossen, be my guest!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9-01-15T20:37:43.377" idx="10">
    <p:pos x="1190" y="441"/>
    <p:text>Is het voor de rode draad in het verhaal misschien overzichtelijker om deze slide in te delen met eenzelfde afbeelding van de MAAS globaal als op vorige slide, met een rode cirkel om het emotie-kopje, en dan daar omheen getypt in de slide de aanvullende tekst die je hier typt? Dan is het meteen duidelijk in welk kader deze slide hoort 
</p:text>
  </p:cm>
  <p:cm authorId="2" dt="2019-01-18T07:11:08.094" idx="2">
    <p:pos x="10" y="10"/>
    <p:text>Ja, ben ik eens. De relatie met de vorige slide/MAAS noem ik wel maar moet ook zichtbaar zijn. Kun jij het aanpassen zodat het voor jou klopt? Wel met behoud van deze tekst?
</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9-01-15T20:43:46.874" idx="12">
    <p:pos x="10" y="10"/>
    <p:text>Zie eerdere slide: onderdeel maken van slide(s) over bct
</p:text>
  </p:cm>
  <p:cm authorId="2" dt="2019-01-18T07:11:57.643" idx="3">
    <p:pos x="146" y="146"/>
    <p:text>Of het hele BCT verhaal weglaten, omdat het nu ook uit de openingsslide is verdwenen?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8-4-2019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BE8A1BD9-1485-432A-A1B9-E1F7C6F58217}" type="slidenum">
              <a:rPr lang="nl-NL" smtClean="0"/>
              <a:t>1</a:t>
            </a:fld>
            <a:endParaRPr lang="nl-NL"/>
          </a:p>
        </p:txBody>
      </p:sp>
    </p:spTree>
    <p:extLst>
      <p:ext uri="{BB962C8B-B14F-4D97-AF65-F5344CB8AC3E}">
        <p14:creationId xmlns:p14="http://schemas.microsoft.com/office/powerpoint/2010/main" val="1582440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vervalt bij de BCT omdat niet alle beoordelaars artsen zijn, maar facultatief kan het wel ingebracht worden.</a:t>
            </a:r>
            <a:r>
              <a:rPr lang="nl-NL" baseline="0" dirty="0"/>
              <a:t> Niet bijdragend aan de score.</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10</a:t>
            </a:fld>
            <a:endParaRPr lang="nl-NL"/>
          </a:p>
        </p:txBody>
      </p:sp>
    </p:spTree>
    <p:extLst>
      <p:ext uri="{BB962C8B-B14F-4D97-AF65-F5344CB8AC3E}">
        <p14:creationId xmlns:p14="http://schemas.microsoft.com/office/powerpoint/2010/main" val="123559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 gaat om voorkomen van ‘</a:t>
            </a:r>
            <a:r>
              <a:rPr lang="nl-NL" dirty="0" err="1"/>
              <a:t>complexse</a:t>
            </a:r>
            <a:r>
              <a:rPr lang="nl-NL" dirty="0"/>
              <a:t> consulten’. SOLK wordt nogal eens onvoldoende herkend door </a:t>
            </a:r>
            <a:r>
              <a:rPr lang="nl-NL" dirty="0" err="1"/>
              <a:t>aios</a:t>
            </a:r>
            <a:r>
              <a:rPr lang="nl-NL" dirty="0"/>
              <a:t> in de beginfase, de opleider kan daarbij mogelijk ondersteunen. Ook heel breedsprakige</a:t>
            </a:r>
            <a:r>
              <a:rPr lang="nl-NL" baseline="0" dirty="0"/>
              <a:t> patiënten vormen een aparte </a:t>
            </a:r>
            <a:r>
              <a:rPr lang="nl-NL" baseline="0" dirty="0" err="1"/>
              <a:t>cagegorie</a:t>
            </a:r>
            <a:r>
              <a:rPr lang="nl-NL" baseline="0" dirty="0"/>
              <a:t> die een consult complexer kunnen maken.</a:t>
            </a:r>
          </a:p>
          <a:p>
            <a:r>
              <a:rPr lang="nl-NL" baseline="0" dirty="0"/>
              <a:t>Aandachtspunt 4 komt uit onderzoek van Esther </a:t>
            </a:r>
            <a:r>
              <a:rPr lang="nl-NL" baseline="0" dirty="0" err="1"/>
              <a:t>Giroldi</a:t>
            </a:r>
            <a:r>
              <a:rPr lang="nl-NL" baseline="0" dirty="0"/>
              <a:t>: kies een doel en ga daar wat langer (2 weken bijv.) mee aan de gang in leergesprekken, consultselectie etc. Bereid ‘helpende zinnetjes’ voor </a:t>
            </a:r>
            <a:r>
              <a:rPr lang="nl-NL" baseline="0"/>
              <a:t>en probeer die uit.</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11</a:t>
            </a:fld>
            <a:endParaRPr lang="nl-NL"/>
          </a:p>
        </p:txBody>
      </p:sp>
    </p:spTree>
    <p:extLst>
      <p:ext uri="{BB962C8B-B14F-4D97-AF65-F5344CB8AC3E}">
        <p14:creationId xmlns:p14="http://schemas.microsoft.com/office/powerpoint/2010/main" val="118361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kan worden toegelicht wat het belangrijke verschil is tussen de eerste zes maanden en daarna. Eerst</a:t>
            </a:r>
            <a:r>
              <a:rPr lang="nl-NL" baseline="0" dirty="0"/>
              <a:t> leer je het basisgereedschap kennen en gebruiken, daarna ga je het gericht inzetten in al die verschillende soorten consulten die je als huisarts tegenkomt. Dat ‘gebruik’ van de basisvaardigheden heet ‘</a:t>
            </a:r>
            <a:r>
              <a:rPr lang="nl-NL" baseline="0" dirty="0" err="1"/>
              <a:t>contextspecifiek</a:t>
            </a:r>
            <a:r>
              <a:rPr lang="nl-NL" baseline="0" dirty="0"/>
              <a:t> en doelgericht communiceren’. Dat leer je in de rest van de opleiding.</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2</a:t>
            </a:fld>
            <a:endParaRPr lang="nl-NL"/>
          </a:p>
        </p:txBody>
      </p:sp>
    </p:spTree>
    <p:extLst>
      <p:ext uri="{BB962C8B-B14F-4D97-AF65-F5344CB8AC3E}">
        <p14:creationId xmlns:p14="http://schemas.microsoft.com/office/powerpoint/2010/main" val="1024908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Praktisch voor de BCT</a:t>
            </a:r>
            <a:r>
              <a:rPr lang="nl-NL" baseline="0" dirty="0"/>
              <a:t> (zie evt. Ook de link in de </a:t>
            </a:r>
            <a:r>
              <a:rPr lang="nl-NL" baseline="0" dirty="0" err="1"/>
              <a:t>WiKi</a:t>
            </a:r>
            <a:r>
              <a:rPr lang="nl-NL" baseline="0" dirty="0"/>
              <a:t> communicatie vaardigheden):</a:t>
            </a:r>
          </a:p>
          <a:p>
            <a:r>
              <a:rPr lang="nl-NL" baseline="0" dirty="0"/>
              <a:t>Selecteer simpele consulten (enkelvoudige klacht, geen SOLK </a:t>
            </a:r>
            <a:r>
              <a:rPr lang="nl-NL" baseline="0" dirty="0" err="1"/>
              <a:t>patient</a:t>
            </a:r>
            <a:r>
              <a:rPr lang="nl-NL" baseline="0" dirty="0"/>
              <a:t>) en bewaak de duur van het consult (max. 20 minuten).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3</a:t>
            </a:fld>
            <a:endParaRPr lang="nl-NL"/>
          </a:p>
        </p:txBody>
      </p:sp>
    </p:spTree>
    <p:extLst>
      <p:ext uri="{BB962C8B-B14F-4D97-AF65-F5344CB8AC3E}">
        <p14:creationId xmlns:p14="http://schemas.microsoft.com/office/powerpoint/2010/main" val="1825204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Deel</a:t>
            </a:r>
            <a:r>
              <a:rPr lang="nl-NL" baseline="0" dirty="0"/>
              <a:t> hiervan is herhaling van wat eerder is besproken. Onderste </a:t>
            </a:r>
            <a:r>
              <a:rPr lang="nl-NL" baseline="0" dirty="0" err="1"/>
              <a:t>bullets</a:t>
            </a:r>
            <a:r>
              <a:rPr lang="nl-NL" baseline="0" dirty="0"/>
              <a:t>: uit veel onderzoek blijkt dat </a:t>
            </a:r>
            <a:r>
              <a:rPr lang="nl-NL" baseline="0" dirty="0" err="1"/>
              <a:t>aios</a:t>
            </a:r>
            <a:r>
              <a:rPr lang="nl-NL" baseline="0" dirty="0"/>
              <a:t> het leren van generieke vaardigheden aan de hand van checklijstjes (zoals MAAS) minder inspirerend vinden. Het kan goed zijn om dit te vermelden, en aansluitend (nogmaals) te benadrukken wat het belang is. </a:t>
            </a:r>
            <a:r>
              <a:rPr lang="nl-NL" baseline="0" dirty="0" err="1"/>
              <a:t>Zònder</a:t>
            </a:r>
            <a:r>
              <a:rPr lang="nl-NL" baseline="0" dirty="0"/>
              <a:t> die inspanning </a:t>
            </a:r>
            <a:r>
              <a:rPr lang="nl-NL" baseline="0" dirty="0" err="1"/>
              <a:t>zul</a:t>
            </a:r>
            <a:r>
              <a:rPr lang="nl-NL" baseline="0" dirty="0"/>
              <a:t> je onvoldoende basisvaardigheid hebben voor later onderwijs. Dus ‘eerst wat schools leren zoals bij je rijbewijs, daarna ga je er </a:t>
            </a:r>
            <a:r>
              <a:rPr lang="nl-NL" baseline="0" dirty="0" err="1"/>
              <a:t>mèt</a:t>
            </a:r>
            <a:r>
              <a:rPr lang="nl-NL" baseline="0" dirty="0"/>
              <a:t> die kennis op uit en gebruik je het creatief’</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4</a:t>
            </a:fld>
            <a:endParaRPr lang="nl-NL"/>
          </a:p>
        </p:txBody>
      </p:sp>
    </p:spTree>
    <p:extLst>
      <p:ext uri="{BB962C8B-B14F-4D97-AF65-F5344CB8AC3E}">
        <p14:creationId xmlns:p14="http://schemas.microsoft.com/office/powerpoint/2010/main" val="627337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Basis</a:t>
            </a:r>
            <a:r>
              <a:rPr lang="nl-NL" baseline="0" dirty="0"/>
              <a:t> Silverman model, dat de taken in een consult weergeeft.  </a:t>
            </a:r>
          </a:p>
          <a:p>
            <a:r>
              <a:rPr lang="nl-NL" baseline="0" dirty="0"/>
              <a:t>zie voor verdere toelichting de ‘Silverman leeswijzer’ op de </a:t>
            </a:r>
            <a:r>
              <a:rPr lang="nl-NL" baseline="0" dirty="0" err="1"/>
              <a:t>WiKi</a:t>
            </a:r>
            <a:r>
              <a:rPr lang="nl-NL" baseline="0" dirty="0"/>
              <a:t> bij ‘APC - basisgespreksvaardigheden.</a:t>
            </a:r>
          </a:p>
          <a:p>
            <a:r>
              <a:rPr lang="nl-NL" baseline="0" dirty="0"/>
              <a:t>De bouwstenen op de Wiki voor basisgespreksvaardigheden zijn gerangschikt naar dit model. </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5</a:t>
            </a:fld>
            <a:endParaRPr lang="nl-NL"/>
          </a:p>
        </p:txBody>
      </p:sp>
    </p:spTree>
    <p:extLst>
      <p:ext uri="{BB962C8B-B14F-4D97-AF65-F5344CB8AC3E}">
        <p14:creationId xmlns:p14="http://schemas.microsoft.com/office/powerpoint/2010/main" val="1231406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Belangrijkste ‘communicatietaken’ zijn hier ingevuld.</a:t>
            </a:r>
            <a:r>
              <a:rPr lang="nl-NL" baseline="0" dirty="0"/>
              <a:t> De MAAS globaal is een praktische uitwerking, gericht op het ‘toetsen’ hiervan.</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6</a:t>
            </a:fld>
            <a:endParaRPr lang="nl-NL"/>
          </a:p>
        </p:txBody>
      </p:sp>
    </p:spTree>
    <p:extLst>
      <p:ext uri="{BB962C8B-B14F-4D97-AF65-F5344CB8AC3E}">
        <p14:creationId xmlns:p14="http://schemas.microsoft.com/office/powerpoint/2010/main" val="395428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Uitleg:</a:t>
            </a:r>
            <a:r>
              <a:rPr lang="nl-NL" baseline="0" dirty="0"/>
              <a:t> opbouw MAAS in ‘fases’ en ‘basisvaardigheden’. De rode cirkels benadrukken wat vaak niet optimaal loopt:</a:t>
            </a:r>
            <a:endParaRPr lang="nl-NL" dirty="0"/>
          </a:p>
          <a:p>
            <a:r>
              <a:rPr lang="nl-NL" dirty="0"/>
              <a:t>Hulpvraag: niet te snel klaar zijn,</a:t>
            </a:r>
            <a:r>
              <a:rPr lang="nl-NL" baseline="0" dirty="0"/>
              <a:t> ICE leads the way. Zie de bouwsteen over ‘hulpvraag’ op de </a:t>
            </a:r>
            <a:r>
              <a:rPr lang="nl-NL" baseline="0" dirty="0" err="1"/>
              <a:t>WiKi</a:t>
            </a:r>
            <a:r>
              <a:rPr lang="nl-NL" baseline="0" dirty="0"/>
              <a:t> communicatie ‘basisvaardigheden’</a:t>
            </a:r>
          </a:p>
          <a:p>
            <a:r>
              <a:rPr lang="nl-NL" baseline="0" dirty="0"/>
              <a:t> Diagnose: benoemen </a:t>
            </a:r>
            <a:r>
              <a:rPr lang="nl-NL" baseline="0" dirty="0" err="1"/>
              <a:t>lòs</a:t>
            </a:r>
            <a:r>
              <a:rPr lang="nl-NL" baseline="0" dirty="0"/>
              <a:t> van het beleid, tijd voor reageren van de </a:t>
            </a:r>
            <a:r>
              <a:rPr lang="nl-NL" baseline="0" dirty="0" err="1"/>
              <a:t>patient</a:t>
            </a:r>
            <a:r>
              <a:rPr lang="nl-NL" baseline="0" dirty="0"/>
              <a:t>. Beleid: afstemmen op de </a:t>
            </a:r>
            <a:r>
              <a:rPr lang="nl-NL" baseline="0" dirty="0" err="1"/>
              <a:t>patient</a:t>
            </a:r>
            <a:r>
              <a:rPr lang="nl-NL" baseline="0" dirty="0"/>
              <a:t> en diens hulpvraag ! (hulpvraag noemen, daarna beleidsvoorstel). Kleine stukjes informatie, checken van begrip. (Begin van SDM)</a:t>
            </a:r>
            <a:endParaRPr lang="nl-NL" dirty="0"/>
          </a:p>
        </p:txBody>
      </p:sp>
      <p:sp>
        <p:nvSpPr>
          <p:cNvPr id="4" name="Tijdelijke aanduiding voor dianummer 3"/>
          <p:cNvSpPr>
            <a:spLocks noGrp="1"/>
          </p:cNvSpPr>
          <p:nvPr>
            <p:ph type="sldNum" sz="quarter" idx="10"/>
          </p:nvPr>
        </p:nvSpPr>
        <p:spPr/>
        <p:txBody>
          <a:bodyPr/>
          <a:lstStyle/>
          <a:p>
            <a:fld id="{BFF725DA-D537-6E46-B8F5-4C44C09441DD}" type="slidenum">
              <a:rPr lang="nl-NL" smtClean="0"/>
              <a:t>7</a:t>
            </a:fld>
            <a:endParaRPr lang="nl-NL"/>
          </a:p>
        </p:txBody>
      </p:sp>
    </p:spTree>
    <p:extLst>
      <p:ext uri="{BB962C8B-B14F-4D97-AF65-F5344CB8AC3E}">
        <p14:creationId xmlns:p14="http://schemas.microsoft.com/office/powerpoint/2010/main" val="23414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Emotionele</a:t>
            </a:r>
            <a:r>
              <a:rPr lang="nl-NL" baseline="0" dirty="0"/>
              <a:t> reflectie onderscheiden van doorvragen op gevoel, en van empathie! Daarover is veel verwarring en de volgende slide zet dat op een rijtje.</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8</a:t>
            </a:fld>
            <a:endParaRPr lang="nl-NL"/>
          </a:p>
        </p:txBody>
      </p:sp>
    </p:spTree>
    <p:extLst>
      <p:ext uri="{BB962C8B-B14F-4D97-AF65-F5344CB8AC3E}">
        <p14:creationId xmlns:p14="http://schemas.microsoft.com/office/powerpoint/2010/main" val="178351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drie zaken lopen bij </a:t>
            </a:r>
            <a:r>
              <a:rPr lang="nl-NL" baseline="0" dirty="0" err="1"/>
              <a:t>aios</a:t>
            </a:r>
            <a:r>
              <a:rPr lang="nl-NL" baseline="0" dirty="0"/>
              <a:t> vaak door elkaar. Met name de eerste twee. </a:t>
            </a:r>
          </a:p>
          <a:p>
            <a:r>
              <a:rPr lang="nl-NL" baseline="0" dirty="0"/>
              <a:t>Emotionele reflecties weerspiegel de emotie die er </a:t>
            </a:r>
            <a:r>
              <a:rPr lang="nl-NL" b="1" baseline="0" dirty="0"/>
              <a:t>op dat moment (!) </a:t>
            </a:r>
            <a:r>
              <a:rPr lang="nl-NL" b="0" baseline="0" dirty="0"/>
              <a:t>is bij de </a:t>
            </a:r>
            <a:r>
              <a:rPr lang="nl-NL" b="0" baseline="0" dirty="0" err="1"/>
              <a:t>patient</a:t>
            </a:r>
            <a:r>
              <a:rPr lang="nl-NL" b="0" baseline="0" dirty="0"/>
              <a:t>. Dat kan om </a:t>
            </a:r>
            <a:r>
              <a:rPr lang="nl-NL" b="0" baseline="0" dirty="0" err="1"/>
              <a:t>bezorgheid</a:t>
            </a:r>
            <a:r>
              <a:rPr lang="nl-NL" b="0" baseline="0" dirty="0"/>
              <a:t> gaan, om verdriet of angst, maar ook om irritatie!</a:t>
            </a:r>
          </a:p>
          <a:p>
            <a:r>
              <a:rPr lang="nl-NL" b="0" baseline="0" dirty="0"/>
              <a:t>Voor een reflectie heb je dus iets ‘zichtbaars’ bij de </a:t>
            </a:r>
            <a:r>
              <a:rPr lang="nl-NL" b="0" baseline="0" dirty="0" err="1"/>
              <a:t>patient</a:t>
            </a:r>
            <a:r>
              <a:rPr lang="nl-NL" b="0" baseline="0" dirty="0"/>
              <a:t> nodig, de andere twee vaardigheden kun je als dokter altijd </a:t>
            </a:r>
            <a:r>
              <a:rPr lang="nl-NL" b="0" baseline="0" dirty="0" err="1"/>
              <a:t>zèlf</a:t>
            </a:r>
            <a:r>
              <a:rPr lang="nl-NL" b="0" baseline="0" dirty="0"/>
              <a:t> inzetten. (en dat moet ook zichtbaar zijn in de BCT)</a:t>
            </a:r>
            <a:endParaRPr lang="nl-NL" dirty="0"/>
          </a:p>
        </p:txBody>
      </p:sp>
      <p:sp>
        <p:nvSpPr>
          <p:cNvPr id="4" name="Tijdelijke aanduiding voor dianummer 3"/>
          <p:cNvSpPr>
            <a:spLocks noGrp="1"/>
          </p:cNvSpPr>
          <p:nvPr>
            <p:ph type="sldNum" sz="quarter" idx="10"/>
          </p:nvPr>
        </p:nvSpPr>
        <p:spPr/>
        <p:txBody>
          <a:bodyPr/>
          <a:lstStyle/>
          <a:p>
            <a:fld id="{B1BF1463-61F1-D246-90FD-1049EA840C71}" type="slidenum">
              <a:rPr lang="nl-NL" smtClean="0"/>
              <a:t>9</a:t>
            </a:fld>
            <a:endParaRPr lang="nl-NL"/>
          </a:p>
        </p:txBody>
      </p:sp>
    </p:spTree>
    <p:extLst>
      <p:ext uri="{BB962C8B-B14F-4D97-AF65-F5344CB8AC3E}">
        <p14:creationId xmlns:p14="http://schemas.microsoft.com/office/powerpoint/2010/main" val="1444264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8-4-2019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a:t>
            </a:fld>
            <a:endParaRPr lang="nl-NL"/>
          </a:p>
        </p:txBody>
      </p:sp>
    </p:spTree>
    <p:extLst>
      <p:ext uri="{BB962C8B-B14F-4D97-AF65-F5344CB8AC3E}">
        <p14:creationId xmlns:p14="http://schemas.microsoft.com/office/powerpoint/2010/main" val="3038575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763895" y="1524000"/>
            <a:ext cx="8664211"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nl-NL"/>
              <a:t>Titelstijl van model bewerken</a:t>
            </a:r>
            <a:endParaRPr/>
          </a:p>
        </p:txBody>
      </p:sp>
      <p:sp>
        <p:nvSpPr>
          <p:cNvPr id="3" name="Subtitle 2"/>
          <p:cNvSpPr>
            <a:spLocks noGrp="1"/>
          </p:cNvSpPr>
          <p:nvPr>
            <p:ph type="subTitle" idx="1"/>
          </p:nvPr>
        </p:nvSpPr>
        <p:spPr>
          <a:xfrm>
            <a:off x="1763895" y="3299013"/>
            <a:ext cx="8664212"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dirty="0"/>
          </a:p>
        </p:txBody>
      </p:sp>
      <p:sp>
        <p:nvSpPr>
          <p:cNvPr id="4" name="Date Placeholder 3"/>
          <p:cNvSpPr>
            <a:spLocks noGrp="1"/>
          </p:cNvSpPr>
          <p:nvPr>
            <p:ph type="dt" sz="half" idx="10"/>
          </p:nvPr>
        </p:nvSpPr>
        <p:spPr/>
        <p:txBody>
          <a:bodyPr/>
          <a:lstStyle/>
          <a:p>
            <a:fld id="{20BB9DDE-F4E2-9F46-AACE-4823786A7F38}" type="datetimeFigureOut">
              <a:rPr lang="nl-NL" smtClean="0"/>
              <a:t>8-4-2019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0ADB78F8-38AE-6E40-91B7-D76193ECAE78}" type="slidenum">
              <a:rPr lang="nl-NL" smtClean="0"/>
              <a:t>‹#›</a:t>
            </a:fld>
            <a:endParaRPr lang="nl-NL"/>
          </a:p>
        </p:txBody>
      </p:sp>
    </p:spTree>
    <p:extLst>
      <p:ext uri="{BB962C8B-B14F-4D97-AF65-F5344CB8AC3E}">
        <p14:creationId xmlns:p14="http://schemas.microsoft.com/office/powerpoint/2010/main" val="19081026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BB9DDE-F4E2-9F46-AACE-4823786A7F38}" type="datetimeFigureOut">
              <a:rPr lang="nl-NL" smtClean="0"/>
              <a:t>8-4-2019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0ADB78F8-38AE-6E40-91B7-D76193ECAE78}" type="slidenum">
              <a:rPr lang="nl-NL" smtClean="0"/>
              <a:t>‹#›</a:t>
            </a:fld>
            <a:endParaRPr lang="nl-NL"/>
          </a:p>
        </p:txBody>
      </p:sp>
    </p:spTree>
    <p:extLst>
      <p:ext uri="{BB962C8B-B14F-4D97-AF65-F5344CB8AC3E}">
        <p14:creationId xmlns:p14="http://schemas.microsoft.com/office/powerpoint/2010/main" val="86356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Voorbeeld voettekst | juli 2018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Voorbeeld voettekst | juli 2018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30"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8.xml"/><Relationship Id="rId1" Type="http://schemas.openxmlformats.org/officeDocument/2006/relationships/vmlDrawing" Target="../drawings/vmlDrawing3.vml"/><Relationship Id="rId6" Type="http://schemas.openxmlformats.org/officeDocument/2006/relationships/comments" Target="../comments/comment8.xml"/><Relationship Id="rId5" Type="http://schemas.openxmlformats.org/officeDocument/2006/relationships/image" Target="../media/image29.png"/><Relationship Id="rId4" Type="http://schemas.openxmlformats.org/officeDocument/2006/relationships/oleObject" Target="!OLE_LINK6"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comments" Target="../comments/commen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comments" Target="../comments/comment6.xml"/><Relationship Id="rId5" Type="http://schemas.openxmlformats.org/officeDocument/2006/relationships/image" Target="../media/image27.png"/><Relationship Id="rId4" Type="http://schemas.openxmlformats.org/officeDocument/2006/relationships/oleObject" Target="!OLE_LINK4"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8.xml"/><Relationship Id="rId1" Type="http://schemas.openxmlformats.org/officeDocument/2006/relationships/vmlDrawing" Target="../drawings/vmlDrawing2.vml"/><Relationship Id="rId5" Type="http://schemas.openxmlformats.org/officeDocument/2006/relationships/image" Target="../media/image28.png"/><Relationship Id="rId4" Type="http://schemas.openxmlformats.org/officeDocument/2006/relationships/oleObject" Target="!OLE_LINK5" TargetMode="Externa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r>
              <a:rPr lang="en-US" sz="4000" dirty="0"/>
              <a:t>De </a:t>
            </a:r>
            <a:r>
              <a:rPr lang="en-US" sz="4000" dirty="0" err="1"/>
              <a:t>brug</a:t>
            </a:r>
            <a:r>
              <a:rPr lang="en-US" sz="4000" dirty="0"/>
              <a:t> </a:t>
            </a:r>
            <a:r>
              <a:rPr lang="en-US" sz="4000" dirty="0" err="1"/>
              <a:t>tussen</a:t>
            </a:r>
            <a:r>
              <a:rPr lang="en-US" sz="4000" dirty="0"/>
              <a:t> de MAAS-</a:t>
            </a:r>
            <a:r>
              <a:rPr lang="en-US" sz="4000" dirty="0" err="1"/>
              <a:t>Globaal</a:t>
            </a:r>
            <a:r>
              <a:rPr lang="en-US" sz="4000" dirty="0"/>
              <a:t> &amp;</a:t>
            </a:r>
            <a:br>
              <a:rPr lang="en-US" sz="4000" dirty="0"/>
            </a:br>
            <a:r>
              <a:rPr lang="en-US" sz="4000" dirty="0"/>
              <a:t>het APC-</a:t>
            </a:r>
            <a:r>
              <a:rPr lang="en-US" sz="4000" dirty="0" err="1"/>
              <a:t>onderwijs</a:t>
            </a:r>
            <a:endParaRPr lang="nl-NL" sz="4000" dirty="0"/>
          </a:p>
        </p:txBody>
      </p:sp>
      <p:pic>
        <p:nvPicPr>
          <p:cNvPr id="7" name="Picture Placeholder 6">
            <a:extLst>
              <a:ext uri="{FF2B5EF4-FFF2-40B4-BE49-F238E27FC236}">
                <a16:creationId xmlns:a16="http://schemas.microsoft.com/office/drawing/2014/main" id="{AC7AE006-2D92-4CFB-BF8F-7286C31B611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rcRect/>
          <a:stretch>
            <a:fillRect/>
          </a:stretch>
        </p:blipFill>
        <p:spPr/>
      </p:pic>
      <p:pic>
        <p:nvPicPr>
          <p:cNvPr id="9" name="Picture 8" descr="Unknown.jpg">
            <a:extLst>
              <a:ext uri="{FF2B5EF4-FFF2-40B4-BE49-F238E27FC236}">
                <a16:creationId xmlns:a16="http://schemas.microsoft.com/office/drawing/2014/main" id="{B0159C73-89B9-477C-BC8F-7577429C5643}"/>
              </a:ext>
            </a:extLst>
          </p:cNvPr>
          <p:cNvPicPr>
            <a:picLocks noChangeAspect="1"/>
          </p:cNvPicPr>
          <p:nvPr/>
        </p:nvPicPr>
        <p:blipFill>
          <a:blip r:embed="rId4"/>
          <a:stretch>
            <a:fillRect/>
          </a:stretch>
        </p:blipFill>
        <p:spPr>
          <a:xfrm>
            <a:off x="8329798" y="2585923"/>
            <a:ext cx="3862202" cy="1686153"/>
          </a:xfrm>
          <a:prstGeom prst="rect">
            <a:avLst/>
          </a:prstGeom>
        </p:spPr>
      </p:pic>
      <p:sp>
        <p:nvSpPr>
          <p:cNvPr id="10" name="TextBox 9">
            <a:extLst>
              <a:ext uri="{FF2B5EF4-FFF2-40B4-BE49-F238E27FC236}">
                <a16:creationId xmlns:a16="http://schemas.microsoft.com/office/drawing/2014/main" id="{C2A8515A-9608-4EC0-A509-CED63EFB95AC}"/>
              </a:ext>
            </a:extLst>
          </p:cNvPr>
          <p:cNvSpPr txBox="1"/>
          <p:nvPr/>
        </p:nvSpPr>
        <p:spPr>
          <a:xfrm>
            <a:off x="9349468" y="952500"/>
            <a:ext cx="2549096" cy="369332"/>
          </a:xfrm>
          <a:prstGeom prst="rect">
            <a:avLst/>
          </a:prstGeom>
          <a:noFill/>
        </p:spPr>
        <p:txBody>
          <a:bodyPr wrap="none" rtlCol="0">
            <a:spAutoFit/>
          </a:bodyPr>
          <a:lstStyle/>
          <a:p>
            <a:r>
              <a:rPr lang="nl-NL" dirty="0">
                <a:solidFill>
                  <a:schemeClr val="bg1">
                    <a:lumMod val="95000"/>
                  </a:schemeClr>
                </a:solidFill>
              </a:rPr>
              <a:t>GR gezien 18.1MK 15-1</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nvGraphicFramePr>
        <p:xfrm>
          <a:off x="2800350" y="2184400"/>
          <a:ext cx="6591300" cy="2489200"/>
        </p:xfrm>
        <a:graphic>
          <a:graphicData uri="http://schemas.openxmlformats.org/presentationml/2006/ole">
            <mc:AlternateContent xmlns:mc="http://schemas.openxmlformats.org/markup-compatibility/2006">
              <mc:Choice xmlns:v="urn:schemas-microsoft-com:vml" Requires="v">
                <p:oleObj spid="_x0000_s3076" name="Document" r:id="rId4" imgW="6591300" imgH="2489200" progId="Word.Document.12">
                  <p:link updateAutomatic="1"/>
                </p:oleObj>
              </mc:Choice>
              <mc:Fallback>
                <p:oleObj name="Document" r:id="rId4" imgW="6591300" imgH="2489200" progId="Word.Document.12">
                  <p:link updateAutomatic="1"/>
                  <p:pic>
                    <p:nvPicPr>
                      <p:cNvPr id="2253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0350" y="2184400"/>
                        <a:ext cx="6591300" cy="248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0933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76287" y="781533"/>
            <a:ext cx="10515600" cy="1325563"/>
          </a:xfrm>
        </p:spPr>
        <p:txBody>
          <a:bodyPr/>
          <a:lstStyle/>
          <a:p>
            <a:pPr algn="ctr"/>
            <a:r>
              <a:rPr lang="nl-NL" dirty="0"/>
              <a:t>Basic ConsultvoeringsToets</a:t>
            </a:r>
          </a:p>
        </p:txBody>
      </p:sp>
      <p:sp>
        <p:nvSpPr>
          <p:cNvPr id="3" name="Tijdelijke aanduiding voor inhoud 2"/>
          <p:cNvSpPr>
            <a:spLocks noGrp="1"/>
          </p:cNvSpPr>
          <p:nvPr>
            <p:ph idx="1"/>
          </p:nvPr>
        </p:nvSpPr>
        <p:spPr/>
        <p:txBody>
          <a:bodyPr/>
          <a:lstStyle/>
          <a:p>
            <a:pPr marL="0" indent="0">
              <a:buNone/>
            </a:pPr>
            <a:endParaRPr lang="nl-NL" dirty="0"/>
          </a:p>
        </p:txBody>
      </p:sp>
      <p:sp>
        <p:nvSpPr>
          <p:cNvPr id="4" name="Tijdelijke aanduiding voor inhoud 2">
            <a:extLst>
              <a:ext uri="{FF2B5EF4-FFF2-40B4-BE49-F238E27FC236}">
                <a16:creationId xmlns:a16="http://schemas.microsoft.com/office/drawing/2014/main" id="{8D1CF2EF-2844-452E-9290-1EBB9EB3648F}"/>
              </a:ext>
            </a:extLst>
          </p:cNvPr>
          <p:cNvSpPr txBox="1">
            <a:spLocks/>
          </p:cNvSpPr>
          <p:nvPr/>
        </p:nvSpPr>
        <p:spPr>
          <a:xfrm>
            <a:off x="549274" y="2107096"/>
            <a:ext cx="10969626" cy="371723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3200" dirty="0"/>
              <a:t>Simpele, enkelvoudige consulten van max. 20 minuten.</a:t>
            </a:r>
          </a:p>
          <a:p>
            <a:r>
              <a:rPr lang="nl-NL" sz="3200" dirty="0"/>
              <a:t>Cave: SOLK, zeer breedsprakig mensen, meervoudige klachten, begeleidingsconsulten etc.</a:t>
            </a:r>
          </a:p>
          <a:p>
            <a:r>
              <a:rPr lang="nl-NL" sz="3200" dirty="0"/>
              <a:t>Check het overzicht ‘meest gemaakte fouten’ in de bouwsteen ‘voorbereiding BCT’</a:t>
            </a:r>
          </a:p>
          <a:p>
            <a:r>
              <a:rPr lang="nl-NL" sz="3200" dirty="0"/>
              <a:t>Focus mèt je opleider op 1 doel tot dit ‘goed genoeg’ is. Begin op tijd!</a:t>
            </a:r>
          </a:p>
          <a:p>
            <a:pPr marL="0" indent="0">
              <a:buFont typeface="Arial" panose="020B0604020202020204" pitchFamily="34" charset="0"/>
              <a:buNone/>
            </a:pPr>
            <a:endParaRPr lang="nl-NL" dirty="0"/>
          </a:p>
        </p:txBody>
      </p:sp>
    </p:spTree>
    <p:extLst>
      <p:ext uri="{BB962C8B-B14F-4D97-AF65-F5344CB8AC3E}">
        <p14:creationId xmlns:p14="http://schemas.microsoft.com/office/powerpoint/2010/main" val="10157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Doelen vandaag:</a:t>
            </a:r>
          </a:p>
        </p:txBody>
      </p:sp>
      <p:sp>
        <p:nvSpPr>
          <p:cNvPr id="3" name="Tijdelijke aanduiding voor inhoud 2"/>
          <p:cNvSpPr>
            <a:spLocks noGrp="1"/>
          </p:cNvSpPr>
          <p:nvPr>
            <p:ph idx="1"/>
          </p:nvPr>
        </p:nvSpPr>
        <p:spPr>
          <a:xfrm>
            <a:off x="2073275" y="2492896"/>
            <a:ext cx="8042276" cy="3450705"/>
          </a:xfrm>
        </p:spPr>
        <p:txBody>
          <a:bodyPr/>
          <a:lstStyle/>
          <a:p>
            <a:r>
              <a:rPr lang="nl-NL" sz="3600" dirty="0"/>
              <a:t>Bewust worden van belang MAAS-Globaal bij communicatie-onderwijs </a:t>
            </a:r>
          </a:p>
          <a:p>
            <a:r>
              <a:rPr lang="nl-NL" sz="3600" dirty="0"/>
              <a:t>Verschil tussen communicatie-onderwijs in fase 1 en fase 2</a:t>
            </a:r>
          </a:p>
          <a:p>
            <a:r>
              <a:rPr lang="nl-NL" sz="3600" dirty="0"/>
              <a:t>Prioriteiten binnen de MAAS-Globaal.</a:t>
            </a:r>
          </a:p>
        </p:txBody>
      </p:sp>
    </p:spTree>
    <p:extLst>
      <p:ext uri="{BB962C8B-B14F-4D97-AF65-F5344CB8AC3E}">
        <p14:creationId xmlns:p14="http://schemas.microsoft.com/office/powerpoint/2010/main" val="390252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2870A88-AC78-4FC5-9883-B91B771C918E}"/>
              </a:ext>
            </a:extLst>
          </p:cNvPr>
          <p:cNvSpPr/>
          <p:nvPr/>
        </p:nvSpPr>
        <p:spPr>
          <a:xfrm>
            <a:off x="258416" y="954157"/>
            <a:ext cx="11748053" cy="3876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tle 3"/>
          <p:cNvSpPr>
            <a:spLocks noGrp="1"/>
          </p:cNvSpPr>
          <p:nvPr>
            <p:ph type="ctrTitle"/>
          </p:nvPr>
        </p:nvSpPr>
        <p:spPr>
          <a:xfrm>
            <a:off x="2846921" y="954157"/>
            <a:ext cx="6498158" cy="1542221"/>
          </a:xfrm>
        </p:spPr>
        <p:txBody>
          <a:bodyPr/>
          <a:lstStyle/>
          <a:p>
            <a:r>
              <a:rPr lang="en-US" dirty="0">
                <a:solidFill>
                  <a:srgbClr val="E89E00"/>
                </a:solidFill>
              </a:rPr>
              <a:t>O</a:t>
            </a:r>
            <a:r>
              <a:rPr lang="en-US" dirty="0" err="1">
                <a:solidFill>
                  <a:srgbClr val="E89E00"/>
                </a:solidFill>
              </a:rPr>
              <a:t>nderwijs</a:t>
            </a:r>
            <a:r>
              <a:rPr lang="en-US" dirty="0">
                <a:solidFill>
                  <a:srgbClr val="E89E00"/>
                </a:solidFill>
              </a:rPr>
              <a:t> Arts Patient </a:t>
            </a:r>
            <a:r>
              <a:rPr lang="en-US" dirty="0" err="1">
                <a:solidFill>
                  <a:srgbClr val="E89E00"/>
                </a:solidFill>
              </a:rPr>
              <a:t>Communicatie</a:t>
            </a:r>
            <a:r>
              <a:rPr lang="en-US" dirty="0">
                <a:solidFill>
                  <a:srgbClr val="E89E00"/>
                </a:solidFill>
              </a:rPr>
              <a:t> (APC)</a:t>
            </a:r>
          </a:p>
        </p:txBody>
      </p:sp>
      <p:sp>
        <p:nvSpPr>
          <p:cNvPr id="5" name="Subtitle 4"/>
          <p:cNvSpPr>
            <a:spLocks noGrp="1"/>
          </p:cNvSpPr>
          <p:nvPr>
            <p:ph type="subTitle" idx="1"/>
          </p:nvPr>
        </p:nvSpPr>
        <p:spPr>
          <a:xfrm>
            <a:off x="1345733" y="2733261"/>
            <a:ext cx="9573418" cy="3548270"/>
          </a:xfrm>
        </p:spPr>
        <p:txBody>
          <a:bodyPr/>
          <a:lstStyle/>
          <a:p>
            <a:pPr marL="342900" indent="-342900" algn="l">
              <a:buFont typeface="+mj-lt"/>
              <a:buAutoNum type="arabicPeriod"/>
            </a:pPr>
            <a:r>
              <a:rPr lang="en-US" sz="2800" dirty="0" err="1"/>
              <a:t>Eerste</a:t>
            </a:r>
            <a:r>
              <a:rPr lang="en-US" sz="2800" dirty="0"/>
              <a:t> </a:t>
            </a:r>
            <a:r>
              <a:rPr lang="en-US" sz="2800" dirty="0" err="1"/>
              <a:t>jaar</a:t>
            </a:r>
            <a:r>
              <a:rPr lang="en-US" sz="2800" dirty="0"/>
              <a:t>: basis </a:t>
            </a:r>
            <a:r>
              <a:rPr lang="en-US" sz="2800" dirty="0" err="1"/>
              <a:t>vaardigheden</a:t>
            </a:r>
            <a:r>
              <a:rPr lang="en-US" sz="2800" dirty="0"/>
              <a:t> </a:t>
            </a:r>
            <a:r>
              <a:rPr lang="en-US" sz="2800" dirty="0" err="1"/>
              <a:t>leren</a:t>
            </a:r>
            <a:r>
              <a:rPr lang="en-US" sz="2800" dirty="0"/>
              <a:t> </a:t>
            </a:r>
            <a:r>
              <a:rPr lang="en-US" sz="2800" dirty="0" err="1"/>
              <a:t>kennen</a:t>
            </a:r>
            <a:r>
              <a:rPr lang="en-US" sz="2800" dirty="0"/>
              <a:t> en </a:t>
            </a:r>
            <a:r>
              <a:rPr lang="en-US" sz="2800" dirty="0" err="1"/>
              <a:t>leren</a:t>
            </a:r>
            <a:r>
              <a:rPr lang="en-US" sz="2800" dirty="0"/>
              <a:t> </a:t>
            </a:r>
            <a:r>
              <a:rPr lang="en-US" sz="2800" dirty="0" err="1"/>
              <a:t>toepassen</a:t>
            </a:r>
            <a:r>
              <a:rPr lang="en-US" sz="2800" dirty="0"/>
              <a:t>:</a:t>
            </a:r>
          </a:p>
          <a:p>
            <a:pPr lvl="1" algn="l">
              <a:buFont typeface="Arial"/>
              <a:buChar char="•"/>
            </a:pPr>
            <a:r>
              <a:rPr lang="en-US" dirty="0"/>
              <a:t>MAAS </a:t>
            </a:r>
            <a:r>
              <a:rPr lang="en-US" dirty="0" err="1"/>
              <a:t>globaal</a:t>
            </a:r>
            <a:r>
              <a:rPr lang="en-US" dirty="0"/>
              <a:t> </a:t>
            </a:r>
            <a:r>
              <a:rPr lang="en-US" dirty="0" err="1"/>
              <a:t>levert</a:t>
            </a:r>
            <a:r>
              <a:rPr lang="en-US" dirty="0"/>
              <a:t> </a:t>
            </a:r>
            <a:r>
              <a:rPr lang="en-US" dirty="0" err="1"/>
              <a:t>overzicht/checklijst</a:t>
            </a:r>
            <a:endParaRPr lang="en-US" dirty="0"/>
          </a:p>
          <a:p>
            <a:pPr lvl="1" algn="l">
              <a:buFont typeface="Arial"/>
              <a:buChar char="•"/>
            </a:pPr>
            <a:r>
              <a:rPr lang="en-US" dirty="0" err="1"/>
              <a:t>Praktijk</a:t>
            </a:r>
            <a:r>
              <a:rPr lang="en-US" dirty="0"/>
              <a:t>: ‘</a:t>
            </a:r>
            <a:r>
              <a:rPr lang="en-US" dirty="0" err="1"/>
              <a:t>klaarstomen</a:t>
            </a:r>
            <a:r>
              <a:rPr lang="en-US" dirty="0"/>
              <a:t>’ </a:t>
            </a:r>
            <a:r>
              <a:rPr lang="en-US" dirty="0" err="1"/>
              <a:t>voor</a:t>
            </a:r>
            <a:r>
              <a:rPr lang="en-US" dirty="0"/>
              <a:t> de ‘</a:t>
            </a:r>
            <a:r>
              <a:rPr lang="en-US" dirty="0" err="1"/>
              <a:t>rijbewijstoets</a:t>
            </a:r>
            <a:r>
              <a:rPr lang="en-US" dirty="0"/>
              <a:t> !</a:t>
            </a:r>
          </a:p>
          <a:p>
            <a:pPr lvl="1" algn="l">
              <a:buFont typeface="Arial"/>
              <a:buChar char="•"/>
            </a:pPr>
            <a:r>
              <a:rPr lang="en-US" dirty="0" err="1"/>
              <a:t>Goede</a:t>
            </a:r>
            <a:r>
              <a:rPr lang="en-US" dirty="0"/>
              <a:t> </a:t>
            </a:r>
            <a:r>
              <a:rPr lang="en-US" dirty="0" err="1"/>
              <a:t>selectie</a:t>
            </a:r>
            <a:r>
              <a:rPr lang="en-US" dirty="0"/>
              <a:t> van je </a:t>
            </a:r>
            <a:r>
              <a:rPr lang="en-US" dirty="0" err="1"/>
              <a:t>consulten</a:t>
            </a:r>
            <a:r>
              <a:rPr lang="en-US" dirty="0"/>
              <a:t>!!</a:t>
            </a:r>
          </a:p>
          <a:p>
            <a:pPr lvl="1" algn="l"/>
            <a:endParaRPr lang="en-US" dirty="0"/>
          </a:p>
          <a:p>
            <a:pPr marL="342900" indent="-342900" algn="l">
              <a:buFont typeface="+mj-lt"/>
              <a:buAutoNum type="arabicPeriod"/>
            </a:pPr>
            <a:r>
              <a:rPr lang="en-US" sz="2800" dirty="0"/>
              <a:t>APC training ‘</a:t>
            </a:r>
            <a:r>
              <a:rPr lang="en-US" sz="2800" dirty="0" err="1"/>
              <a:t>contextspecifiek</a:t>
            </a:r>
            <a:r>
              <a:rPr lang="en-US" sz="2800" dirty="0"/>
              <a:t>, </a:t>
            </a:r>
            <a:r>
              <a:rPr lang="en-US" sz="2800" dirty="0" err="1"/>
              <a:t>doelgericht</a:t>
            </a:r>
            <a:r>
              <a:rPr lang="en-US" sz="2800" dirty="0"/>
              <a:t>’ </a:t>
            </a:r>
            <a:r>
              <a:rPr lang="en-US" sz="2800" dirty="0" err="1"/>
              <a:t>voor</a:t>
            </a:r>
            <a:r>
              <a:rPr lang="en-US" sz="2800" dirty="0"/>
              <a:t> </a:t>
            </a:r>
            <a:r>
              <a:rPr lang="en-US" sz="2800" dirty="0" err="1"/>
              <a:t>periode</a:t>
            </a:r>
            <a:r>
              <a:rPr lang="en-US" sz="2800" dirty="0"/>
              <a:t> </a:t>
            </a:r>
            <a:r>
              <a:rPr lang="en-US" sz="2800" dirty="0" err="1"/>
              <a:t>daarna</a:t>
            </a:r>
            <a:endParaRPr lang="en-US" sz="2800" dirty="0"/>
          </a:p>
          <a:p>
            <a:pPr algn="l">
              <a:buFont typeface="Arial"/>
              <a:buChar char="•"/>
            </a:pPr>
            <a:endParaRPr lang="en-US" dirty="0"/>
          </a:p>
          <a:p>
            <a:pPr>
              <a:buFont typeface="Arial"/>
              <a:buChar char="•"/>
            </a:pPr>
            <a:endParaRPr lang="en-US" dirty="0"/>
          </a:p>
        </p:txBody>
      </p:sp>
    </p:spTree>
    <p:extLst>
      <p:ext uri="{BB962C8B-B14F-4D97-AF65-F5344CB8AC3E}">
        <p14:creationId xmlns:p14="http://schemas.microsoft.com/office/powerpoint/2010/main" val="329041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1000"/>
                                        <p:tgtEl>
                                          <p:spTgt spid="5">
                                            <p:txEl>
                                              <p:pRg st="5" end="5"/>
                                            </p:txEl>
                                          </p:spTgt>
                                        </p:tgtEl>
                                      </p:cBhvr>
                                    </p:animEffect>
                                    <p:anim calcmode="lin" valueType="num">
                                      <p:cBhvr>
                                        <p:cTn id="3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3100" y="1100092"/>
            <a:ext cx="10515600" cy="1325563"/>
          </a:xfrm>
        </p:spPr>
        <p:txBody>
          <a:bodyPr>
            <a:normAutofit/>
          </a:bodyPr>
          <a:lstStyle/>
          <a:p>
            <a:pPr algn="ctr"/>
            <a:r>
              <a:rPr lang="nl-NL" sz="3600" dirty="0" err="1"/>
              <a:t>Bassisvaardigheden</a:t>
            </a:r>
            <a:r>
              <a:rPr lang="nl-NL" sz="3600" dirty="0"/>
              <a:t> leren en toetsen </a:t>
            </a:r>
            <a:br>
              <a:rPr lang="nl-NL" sz="3600" dirty="0"/>
            </a:br>
            <a:r>
              <a:rPr lang="nl-NL" sz="3600" dirty="0"/>
              <a:t>(= generieke vaardigheden)</a:t>
            </a:r>
          </a:p>
        </p:txBody>
      </p:sp>
      <p:sp>
        <p:nvSpPr>
          <p:cNvPr id="3" name="Tijdelijke aanduiding voor inhoud 2"/>
          <p:cNvSpPr>
            <a:spLocks noGrp="1"/>
          </p:cNvSpPr>
          <p:nvPr>
            <p:ph idx="1"/>
          </p:nvPr>
        </p:nvSpPr>
        <p:spPr>
          <a:xfrm>
            <a:off x="1816100" y="2534141"/>
            <a:ext cx="8818770" cy="3541192"/>
          </a:xfrm>
        </p:spPr>
        <p:txBody>
          <a:bodyPr>
            <a:normAutofit/>
          </a:bodyPr>
          <a:lstStyle/>
          <a:p>
            <a:r>
              <a:rPr lang="nl-NL" sz="2400" b="1" dirty="0"/>
              <a:t>Definitie</a:t>
            </a:r>
            <a:r>
              <a:rPr lang="nl-NL" sz="2400" dirty="0"/>
              <a:t>: </a:t>
            </a:r>
            <a:r>
              <a:rPr lang="nl-NL" sz="2400" b="1" i="1" dirty="0"/>
              <a:t>algemene communicatievaardigheden en taken</a:t>
            </a:r>
            <a:r>
              <a:rPr lang="nl-NL" sz="2400" dirty="0"/>
              <a:t> (bijv. hulpvraag verhelderen, exploreren)</a:t>
            </a:r>
          </a:p>
          <a:p>
            <a:r>
              <a:rPr lang="nl-NL" sz="2400" dirty="0"/>
              <a:t>Zijn in elk consult (meer of minder) aan de orde</a:t>
            </a:r>
          </a:p>
          <a:p>
            <a:r>
              <a:rPr lang="nl-NL" sz="2400" dirty="0"/>
              <a:t>Instrument van beoordeling = Maastrichtse Anamnese en Advies Scorelijst = MAAS-Globaal</a:t>
            </a:r>
          </a:p>
          <a:p>
            <a:r>
              <a:rPr lang="nl-NL" sz="2400" dirty="0"/>
              <a:t>Is dat leuk?</a:t>
            </a:r>
          </a:p>
          <a:p>
            <a:r>
              <a:rPr lang="nl-NL" sz="2400" dirty="0"/>
              <a:t>Is dat belangrijk?</a:t>
            </a:r>
          </a:p>
          <a:p>
            <a:r>
              <a:rPr lang="nl-NL" sz="2400" dirty="0"/>
              <a:t>‘Eerst het rijbewijs, dan de wereld in...’</a:t>
            </a:r>
          </a:p>
          <a:p>
            <a:endParaRPr lang="nl-NL" sz="2400" dirty="0"/>
          </a:p>
          <a:p>
            <a:endParaRPr lang="nl-NL" sz="2400" dirty="0"/>
          </a:p>
        </p:txBody>
      </p:sp>
    </p:spTree>
    <p:extLst>
      <p:ext uri="{BB962C8B-B14F-4D97-AF65-F5344CB8AC3E}">
        <p14:creationId xmlns:p14="http://schemas.microsoft.com/office/powerpoint/2010/main" val="4391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8691" y="675862"/>
            <a:ext cx="10720700" cy="1610645"/>
          </a:xfrm>
        </p:spPr>
        <p:txBody>
          <a:bodyPr/>
          <a:lstStyle/>
          <a:p>
            <a:pPr algn="ctr"/>
            <a:r>
              <a:rPr lang="nl-NL" dirty="0"/>
              <a:t>Consult-opbouw (Silverman)</a:t>
            </a:r>
          </a:p>
        </p:txBody>
      </p:sp>
      <p:pic>
        <p:nvPicPr>
          <p:cNvPr id="4" name="Picture 1"/>
          <p:cNvPicPr>
            <a:picLocks noGrp="1"/>
          </p:cNvPicPr>
          <p:nvPr>
            <p:ph idx="1"/>
          </p:nvPr>
        </p:nvPicPr>
        <p:blipFill rotWithShape="1">
          <a:blip r:embed="rId3"/>
          <a:srcRect l="3493" t="5138" r="2688" b="14648"/>
          <a:stretch/>
        </p:blipFill>
        <p:spPr bwMode="auto">
          <a:xfrm>
            <a:off x="2882349" y="2126973"/>
            <a:ext cx="6341164" cy="4055165"/>
          </a:xfrm>
          <a:prstGeom prst="rect">
            <a:avLst/>
          </a:prstGeom>
          <a:noFill/>
          <a:ln w="9525">
            <a:noFill/>
            <a:miter lim="800000"/>
            <a:headEnd/>
            <a:tailEnd/>
          </a:ln>
        </p:spPr>
      </p:pic>
    </p:spTree>
    <p:extLst>
      <p:ext uri="{BB962C8B-B14F-4D97-AF65-F5344CB8AC3E}">
        <p14:creationId xmlns:p14="http://schemas.microsoft.com/office/powerpoint/2010/main" val="1490803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74862" y="944811"/>
            <a:ext cx="8042276" cy="1102650"/>
          </a:xfrm>
        </p:spPr>
        <p:txBody>
          <a:bodyPr>
            <a:normAutofit/>
          </a:bodyPr>
          <a:lstStyle/>
          <a:p>
            <a:r>
              <a:rPr lang="nl-NL" dirty="0"/>
              <a:t>Consult-taken en MAAS-Globaal</a:t>
            </a:r>
          </a:p>
        </p:txBody>
      </p:sp>
      <p:pic>
        <p:nvPicPr>
          <p:cNvPr id="4" name="Picture 6" descr="fig 2 Comm.png"/>
          <p:cNvPicPr>
            <a:picLocks noGrp="1"/>
          </p:cNvPicPr>
          <p:nvPr>
            <p:ph idx="1"/>
          </p:nvPr>
        </p:nvPicPr>
        <p:blipFill>
          <a:blip r:embed="rId3"/>
          <a:srcRect l="-24904" r="-24904"/>
          <a:stretch>
            <a:fillRect/>
          </a:stretch>
        </p:blipFill>
        <p:spPr>
          <a:prstGeom prst="rect">
            <a:avLst/>
          </a:prstGeom>
        </p:spPr>
      </p:pic>
      <p:pic>
        <p:nvPicPr>
          <p:cNvPr id="5" name="Picture 6" descr="fig 2 Comm.png">
            <a:extLst>
              <a:ext uri="{FF2B5EF4-FFF2-40B4-BE49-F238E27FC236}">
                <a16:creationId xmlns:a16="http://schemas.microsoft.com/office/drawing/2014/main" id="{087C625C-8044-4A46-A471-48CF149FE4B8}"/>
              </a:ext>
            </a:extLst>
          </p:cNvPr>
          <p:cNvPicPr>
            <a:picLocks/>
          </p:cNvPicPr>
          <p:nvPr/>
        </p:nvPicPr>
        <p:blipFill>
          <a:blip r:embed="rId3"/>
          <a:srcRect l="-24904" r="-24904"/>
          <a:stretch>
            <a:fillRect/>
          </a:stretch>
        </p:blipFill>
        <p:spPr>
          <a:xfrm>
            <a:off x="2074862" y="2047461"/>
            <a:ext cx="7739959" cy="4118158"/>
          </a:xfrm>
          <a:prstGeom prst="rect">
            <a:avLst/>
          </a:prstGeom>
        </p:spPr>
      </p:pic>
    </p:spTree>
    <p:extLst>
      <p:ext uri="{BB962C8B-B14F-4D97-AF65-F5344CB8AC3E}">
        <p14:creationId xmlns:p14="http://schemas.microsoft.com/office/powerpoint/2010/main" val="531725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248400" y="2819400"/>
            <a:ext cx="184666" cy="369332"/>
          </a:xfrm>
          <a:prstGeom prst="rect">
            <a:avLst/>
          </a:prstGeom>
          <a:noFill/>
        </p:spPr>
        <p:txBody>
          <a:bodyPr wrap="none" rtlCol="0">
            <a:spAutoFit/>
          </a:bodyPr>
          <a:lstStyle/>
          <a:p>
            <a:endParaRPr lang="en-US" dirty="0"/>
          </a:p>
        </p:txBody>
      </p:sp>
      <p:graphicFrame>
        <p:nvGraphicFramePr>
          <p:cNvPr id="18439" name="Object 7"/>
          <p:cNvGraphicFramePr>
            <a:graphicFrameLocks noChangeAspect="1"/>
          </p:cNvGraphicFramePr>
          <p:nvPr>
            <p:extLst>
              <p:ext uri="{D42A27DB-BD31-4B8C-83A1-F6EECF244321}">
                <p14:modId xmlns:p14="http://schemas.microsoft.com/office/powerpoint/2010/main" val="2411982288"/>
              </p:ext>
            </p:extLst>
          </p:nvPr>
        </p:nvGraphicFramePr>
        <p:xfrm>
          <a:off x="4003476" y="2819400"/>
          <a:ext cx="4071937" cy="5486400"/>
        </p:xfrm>
        <a:graphic>
          <a:graphicData uri="http://schemas.openxmlformats.org/presentationml/2006/ole">
            <mc:AlternateContent xmlns:mc="http://schemas.openxmlformats.org/markup-compatibility/2006">
              <mc:Choice xmlns:v="urn:schemas-microsoft-com:vml" Requires="v">
                <p:oleObj spid="_x0000_s1029" name="Document" r:id="rId4" imgW="5486400" imgH="7391400" progId="Word.Document.12">
                  <p:link updateAutomatic="1"/>
                </p:oleObj>
              </mc:Choice>
              <mc:Fallback>
                <p:oleObj name="Document" r:id="rId4" imgW="5486400" imgH="7391400" progId="Word.Document.12">
                  <p:link updateAutomatic="1"/>
                  <p:pic>
                    <p:nvPicPr>
                      <p:cNvPr id="18439"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476" y="2819400"/>
                        <a:ext cx="4071937" cy="5486400"/>
                      </a:xfrm>
                      <a:prstGeom prst="rect">
                        <a:avLst/>
                      </a:prstGeom>
                      <a:noFill/>
                      <a:ln>
                        <a:solidFill>
                          <a:srgbClr val="FF0000"/>
                        </a:solidFill>
                      </a:ln>
                      <a:extLst/>
                    </p:spPr>
                  </p:pic>
                </p:oleObj>
              </mc:Fallback>
            </mc:AlternateContent>
          </a:graphicData>
        </a:graphic>
      </p:graphicFrame>
      <p:sp>
        <p:nvSpPr>
          <p:cNvPr id="4" name="Ovaal 3"/>
          <p:cNvSpPr/>
          <p:nvPr/>
        </p:nvSpPr>
        <p:spPr>
          <a:xfrm>
            <a:off x="3829413" y="2264142"/>
            <a:ext cx="1394292" cy="55525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Ovaal 4"/>
          <p:cNvSpPr/>
          <p:nvPr/>
        </p:nvSpPr>
        <p:spPr>
          <a:xfrm>
            <a:off x="4003476" y="3548075"/>
            <a:ext cx="723254" cy="4141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3718974" y="4404030"/>
            <a:ext cx="2153560" cy="95259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Titel 1"/>
          <p:cNvSpPr txBox="1">
            <a:spLocks/>
          </p:cNvSpPr>
          <p:nvPr/>
        </p:nvSpPr>
        <p:spPr>
          <a:xfrm>
            <a:off x="2074862" y="1274968"/>
            <a:ext cx="8042276" cy="1102650"/>
          </a:xfrm>
          <a:prstGeom prst="rect">
            <a:avLst/>
          </a:prstGeom>
        </p:spPr>
        <p:txBody>
          <a:bodyPr>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dirty="0">
                <a:solidFill>
                  <a:srgbClr val="E89E00"/>
                </a:solidFill>
              </a:rPr>
              <a:t>Prioriteiten MAAS-Globaal </a:t>
            </a:r>
          </a:p>
        </p:txBody>
      </p:sp>
    </p:spTree>
    <p:extLst>
      <p:ext uri="{BB962C8B-B14F-4D97-AF65-F5344CB8AC3E}">
        <p14:creationId xmlns:p14="http://schemas.microsoft.com/office/powerpoint/2010/main" val="391599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nvPr>
        </p:nvGraphicFramePr>
        <p:xfrm>
          <a:off x="3352800" y="1389764"/>
          <a:ext cx="5486400" cy="6070600"/>
        </p:xfrm>
        <a:graphic>
          <a:graphicData uri="http://schemas.openxmlformats.org/presentationml/2006/ole">
            <mc:AlternateContent xmlns:mc="http://schemas.openxmlformats.org/markup-compatibility/2006">
              <mc:Choice xmlns:v="urn:schemas-microsoft-com:vml" Requires="v">
                <p:oleObj spid="_x0000_s2053" name="Document" r:id="rId4" imgW="5486400" imgH="6070600" progId="Word.Document.12">
                  <p:link updateAutomatic="1"/>
                </p:oleObj>
              </mc:Choice>
              <mc:Fallback>
                <p:oleObj name="Document" r:id="rId4" imgW="5486400" imgH="6070600" progId="Word.Document.12">
                  <p:link updateAutomatic="1"/>
                  <p:pic>
                    <p:nvPicPr>
                      <p:cNvPr id="2048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89764"/>
                        <a:ext cx="5486400" cy="6070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2" name="Ovaal 1"/>
          <p:cNvSpPr/>
          <p:nvPr/>
        </p:nvSpPr>
        <p:spPr>
          <a:xfrm>
            <a:off x="3180584" y="1767135"/>
            <a:ext cx="3078486" cy="89737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Titel 1"/>
          <p:cNvSpPr txBox="1">
            <a:spLocks/>
          </p:cNvSpPr>
          <p:nvPr/>
        </p:nvSpPr>
        <p:spPr>
          <a:xfrm>
            <a:off x="2073275" y="341882"/>
            <a:ext cx="8042276" cy="1102650"/>
          </a:xfrm>
          <a:prstGeom prst="rect">
            <a:avLst/>
          </a:prstGeom>
        </p:spPr>
        <p:txBody>
          <a:bodyPr>
            <a:norm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nl-NL" dirty="0">
                <a:solidFill>
                  <a:srgbClr val="E89E00"/>
                </a:solidFill>
              </a:rPr>
              <a:t>Prioriteiten MAAS-Globaal </a:t>
            </a:r>
          </a:p>
          <a:p>
            <a:endParaRPr lang="nl-NL" dirty="0"/>
          </a:p>
        </p:txBody>
      </p:sp>
    </p:spTree>
    <p:extLst>
      <p:ext uri="{BB962C8B-B14F-4D97-AF65-F5344CB8AC3E}">
        <p14:creationId xmlns:p14="http://schemas.microsoft.com/office/powerpoint/2010/main" val="240604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t>Hanteren van emoties:</a:t>
            </a:r>
          </a:p>
        </p:txBody>
      </p:sp>
      <p:sp>
        <p:nvSpPr>
          <p:cNvPr id="3" name="Tijdelijke aanduiding voor inhoud 2"/>
          <p:cNvSpPr>
            <a:spLocks noGrp="1"/>
          </p:cNvSpPr>
          <p:nvPr>
            <p:ph idx="1"/>
          </p:nvPr>
        </p:nvSpPr>
        <p:spPr/>
        <p:txBody>
          <a:bodyPr/>
          <a:lstStyle/>
          <a:p>
            <a:endParaRPr lang="nl-NL" b="1" dirty="0"/>
          </a:p>
        </p:txBody>
      </p:sp>
      <p:sp>
        <p:nvSpPr>
          <p:cNvPr id="4" name="Rectangle 3">
            <a:extLst>
              <a:ext uri="{FF2B5EF4-FFF2-40B4-BE49-F238E27FC236}">
                <a16:creationId xmlns:a16="http://schemas.microsoft.com/office/drawing/2014/main" id="{8B8AF627-CD7D-4E7B-8415-97D081AA1F8D}"/>
              </a:ext>
            </a:extLst>
          </p:cNvPr>
          <p:cNvSpPr/>
          <p:nvPr/>
        </p:nvSpPr>
        <p:spPr>
          <a:xfrm>
            <a:off x="854765" y="2425654"/>
            <a:ext cx="10515599" cy="351378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nl-NL" sz="3200" dirty="0">
                <a:solidFill>
                  <a:prstClr val="black"/>
                </a:solidFill>
              </a:rPr>
              <a:t>Emotionele reflectie: erkennen van aanwezige emotie bij de patiënt: ik zie dat u......</a:t>
            </a:r>
          </a:p>
          <a:p>
            <a:pPr marL="228600" lvl="0" indent="-228600">
              <a:lnSpc>
                <a:spcPct val="90000"/>
              </a:lnSpc>
              <a:spcBef>
                <a:spcPts val="1000"/>
              </a:spcBef>
              <a:buFont typeface="Arial" panose="020B0604020202020204" pitchFamily="34" charset="0"/>
              <a:buChar char="•"/>
            </a:pPr>
            <a:endParaRPr lang="nl-NL" sz="900" dirty="0">
              <a:solidFill>
                <a:prstClr val="black"/>
              </a:solidFill>
            </a:endParaRPr>
          </a:p>
          <a:p>
            <a:pPr marL="228600" lvl="0" indent="-228600">
              <a:lnSpc>
                <a:spcPct val="90000"/>
              </a:lnSpc>
              <a:spcBef>
                <a:spcPts val="1000"/>
              </a:spcBef>
              <a:buFont typeface="Arial" panose="020B0604020202020204" pitchFamily="34" charset="0"/>
              <a:buChar char="•"/>
            </a:pPr>
            <a:r>
              <a:rPr lang="nl-NL" sz="3200" dirty="0">
                <a:solidFill>
                  <a:prstClr val="black"/>
                </a:solidFill>
              </a:rPr>
              <a:t>Exploreren/doorvragen op emotie: onderzoeken welke emotie speelt: hoe raakt dat u? </a:t>
            </a:r>
          </a:p>
          <a:p>
            <a:pPr marL="228600" lvl="0" indent="-228600">
              <a:lnSpc>
                <a:spcPct val="90000"/>
              </a:lnSpc>
              <a:spcBef>
                <a:spcPts val="1000"/>
              </a:spcBef>
              <a:buFont typeface="Arial" panose="020B0604020202020204" pitchFamily="34" charset="0"/>
              <a:buChar char="•"/>
            </a:pPr>
            <a:endParaRPr lang="nl-NL" sz="900" dirty="0">
              <a:solidFill>
                <a:prstClr val="black"/>
              </a:solidFill>
            </a:endParaRPr>
          </a:p>
          <a:p>
            <a:pPr marL="228600" lvl="0" indent="-228600">
              <a:lnSpc>
                <a:spcPct val="90000"/>
              </a:lnSpc>
              <a:spcBef>
                <a:spcPts val="1000"/>
              </a:spcBef>
              <a:buFont typeface="Arial" panose="020B0604020202020204" pitchFamily="34" charset="0"/>
              <a:buChar char="•"/>
            </a:pPr>
            <a:r>
              <a:rPr lang="nl-NL" sz="3200" dirty="0">
                <a:solidFill>
                  <a:prstClr val="black"/>
                </a:solidFill>
              </a:rPr>
              <a:t>‘Goh, wat akelig’, ‘ik kan me voorstellen dat dat heel naar is’ etc. = uiting van </a:t>
            </a:r>
            <a:r>
              <a:rPr lang="nl-NL" sz="3200" b="1" dirty="0">
                <a:solidFill>
                  <a:prstClr val="black"/>
                </a:solidFill>
              </a:rPr>
              <a:t>empathie!</a:t>
            </a:r>
          </a:p>
        </p:txBody>
      </p:sp>
    </p:spTree>
    <p:extLst>
      <p:ext uri="{BB962C8B-B14F-4D97-AF65-F5344CB8AC3E}">
        <p14:creationId xmlns:p14="http://schemas.microsoft.com/office/powerpoint/2010/main" val="310085394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525</TotalTime>
  <Words>876</Words>
  <Application>Microsoft Office PowerPoint</Application>
  <PresentationFormat>Widescreen</PresentationFormat>
  <Paragraphs>64</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Links</vt:lpstr>
      </vt:variant>
      <vt:variant>
        <vt:i4>3</vt:i4>
      </vt:variant>
      <vt:variant>
        <vt:lpstr>Slide Titles</vt:lpstr>
      </vt:variant>
      <vt:variant>
        <vt:i4>11</vt:i4>
      </vt:variant>
    </vt:vector>
  </HeadingPairs>
  <TitlesOfParts>
    <vt:vector size="19" baseType="lpstr">
      <vt:lpstr>Arial</vt:lpstr>
      <vt:lpstr>Calibri</vt:lpstr>
      <vt:lpstr>Trebuchet MS</vt:lpstr>
      <vt:lpstr>Wingdings 2</vt:lpstr>
      <vt:lpstr>Kantoorthema</vt:lpstr>
      <vt:lpstr>!OLE_LINK4</vt:lpstr>
      <vt:lpstr>!OLE_LINK5</vt:lpstr>
      <vt:lpstr>!OLE_LINK6</vt:lpstr>
      <vt:lpstr>De brug tussen de MAAS-Globaal &amp; het APC-onderwijs</vt:lpstr>
      <vt:lpstr>Doelen vandaag:</vt:lpstr>
      <vt:lpstr>Onderwijs Arts Patient Communicatie (APC)</vt:lpstr>
      <vt:lpstr>Bassisvaardigheden leren en toetsen  (= generieke vaardigheden)</vt:lpstr>
      <vt:lpstr>Consult-opbouw (Silverman)</vt:lpstr>
      <vt:lpstr>Consult-taken en MAAS-Globaal</vt:lpstr>
      <vt:lpstr>PowerPoint Presentation</vt:lpstr>
      <vt:lpstr>PowerPoint Presentation</vt:lpstr>
      <vt:lpstr>Hanteren van emoties:</vt:lpstr>
      <vt:lpstr>PowerPoint Presentation</vt:lpstr>
      <vt:lpstr>Basic ConsultvoeringsToets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Klaasen, JYB</cp:lastModifiedBy>
  <cp:revision>40</cp:revision>
  <dcterms:created xsi:type="dcterms:W3CDTF">2018-06-28T15:32:29Z</dcterms:created>
  <dcterms:modified xsi:type="dcterms:W3CDTF">2019-04-08T07:51:27Z</dcterms:modified>
</cp:coreProperties>
</file>