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4E3F4"/>
          </a:solidFill>
        </a:fill>
      </a:tcStyle>
    </a:wholeTbl>
    <a:band2H>
      <a:tcTxStyle/>
      <a:tcStyle>
        <a:tcBdr/>
        <a:fill>
          <a:solidFill>
            <a:srgbClr val="EBF2FA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4D7"/>
          </a:solidFill>
        </a:fill>
      </a:tcStyle>
    </a:wholeTbl>
    <a:band2H>
      <a:tcTxStyle/>
      <a:tcStyle>
        <a:tcBdr/>
        <a:fill>
          <a:solidFill>
            <a:srgbClr val="FFF9EC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EFE2F9"/>
          </a:solidFill>
        </a:fill>
      </a:tcStyle>
    </a:wholeTbl>
    <a:band2H>
      <a:tcTxStyle/>
      <a:tcStyle>
        <a:tcBdr/>
        <a:fill>
          <a:solidFill>
            <a:srgbClr val="F7F1FC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BC00FF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00FF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BC00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BC00FF">
              <a:alpha val="20000"/>
            </a:srgbClr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508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6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7633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51562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1270000" y="5207000"/>
            <a:ext cx="10464800" cy="4546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181100" y="6718300"/>
            <a:ext cx="10642600" cy="16637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1371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609600" y="0"/>
            <a:ext cx="5994400" cy="47244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Titeltekst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"/>
          </p:nvPr>
        </p:nvSpPr>
        <p:spPr>
          <a:xfrm>
            <a:off x="609600" y="4762500"/>
            <a:ext cx="59944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270000" y="5791"/>
            <a:ext cx="10464800" cy="293481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270000" y="199570"/>
            <a:ext cx="10464800" cy="254726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1270000" y="2746828"/>
            <a:ext cx="10464800" cy="5783944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270000" y="158043"/>
            <a:ext cx="10464800" cy="263031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half" idx="1"/>
          </p:nvPr>
        </p:nvSpPr>
        <p:spPr>
          <a:xfrm>
            <a:off x="1270000" y="2788354"/>
            <a:ext cx="5270500" cy="6412092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j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BC00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ctrTitle"/>
          </p:nvPr>
        </p:nvSpPr>
        <p:spPr>
          <a:xfrm>
            <a:off x="889296" y="2616200"/>
            <a:ext cx="11226208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Verklaringsmodellen SOLK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ubTitle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Uit proefschrift Tim olde Hartman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384047">
              <a:defRPr sz="60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Autonome zenuwstelsel dysregulatie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Gezonden: na stress =&gt; rust, respons gaat 'uit' 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SOLK: stress-respons blijft 'aan'.....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29768">
              <a:defRPr sz="67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Abnormale proprioceptie theorie 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Sterkere proprioceptie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Méér/sterkere sensaties (roodharigen = méér pijn)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Wordt geïnterpreteerd als afwijking/ziekte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CGT-model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Meta-model: Multi-factorieel bepaalde en zichzelf in stand houdende cyclus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Predisponerende én in stand houdende factoren in één model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Casus 'Duizeligheid'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Video/rollenspel van uitleg aan pat. met duizeligheid </a:t>
            </a:r>
          </a:p>
          <a:p>
            <a:pPr>
              <a:buBlip>
                <a:blip r:embed="rId2"/>
              </a:buBlip>
            </a:pPr>
            <a:r>
              <a:t>Schrijf op welke theorie(n) gebruikt worden in de uitleg aan de patient.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341918" y="306952"/>
            <a:ext cx="12320964" cy="2547259"/>
          </a:xfrm>
          <a:prstGeom prst="rect">
            <a:avLst/>
          </a:prstGeom>
        </p:spPr>
        <p:txBody>
          <a:bodyPr/>
          <a:lstStyle/>
          <a:p>
            <a:r>
              <a:t>Casus 'Steken in de flank'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Uitleg aan pat. met steken in de flank aan de hand van angstcirkel</a:t>
            </a:r>
          </a:p>
          <a:p>
            <a:pPr>
              <a:buBlip>
                <a:blip r:embed="rId2"/>
              </a:buBlip>
            </a:pPr>
            <a:r>
              <a:t>Schrijf op welke theorie(n) gebruikt worden.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0502" y="-101600"/>
            <a:ext cx="8093035" cy="10476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72309" y="199570"/>
            <a:ext cx="12060182" cy="2547260"/>
          </a:xfrm>
          <a:prstGeom prst="rect">
            <a:avLst/>
          </a:prstGeom>
        </p:spPr>
        <p:txBody>
          <a:bodyPr/>
          <a:lstStyle/>
          <a:p>
            <a:r>
              <a:t>Oefenen in rollenspel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Neem een eigen patient met SOLK</a:t>
            </a:r>
          </a:p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Bespreek in tweetallen welk verklaringsmodel e/o uitleg toepasbaar is bij je casus</a:t>
            </a:r>
          </a:p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Oefen in een rollenspel met het geven van uitleg cq. gebruiken model</a:t>
            </a:r>
          </a:p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Bespreek na: tops/tips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957784" y="3241701"/>
            <a:ext cx="5988292" cy="4587427"/>
          </a:xfrm>
          <a:prstGeom prst="rect">
            <a:avLst/>
          </a:prstGeom>
        </p:spPr>
        <p:txBody>
          <a:bodyPr/>
          <a:lstStyle/>
          <a:p>
            <a:pPr marL="635635" indent="-635635" algn="l" defTabSz="288036">
              <a:spcBef>
                <a:spcPts val="2200"/>
              </a:spcBef>
              <a:buSzPct val="43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</a:rPr>
              <a:t>Somatosensorische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amplificatie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dirty="0" err="1" smtClean="0">
                <a:solidFill>
                  <a:srgbClr val="FFFFFF"/>
                </a:solidFill>
              </a:rPr>
              <a:t>Sensitisatie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dirty="0" err="1" smtClean="0">
                <a:solidFill>
                  <a:srgbClr val="FFFFFF"/>
                </a:solidFill>
              </a:rPr>
              <a:t>Sensitiviteit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dirty="0" err="1" smtClean="0">
                <a:solidFill>
                  <a:srgbClr val="FFFFFF"/>
                </a:solidFill>
              </a:rPr>
              <a:t>Imuun-sensitisatie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dirty="0" err="1" smtClean="0">
                <a:solidFill>
                  <a:srgbClr val="FFFFFF"/>
                </a:solidFill>
              </a:rPr>
              <a:t>Endocriene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dysregulatie</a:t>
            </a:r>
            <a:r>
              <a:rPr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half" idx="1"/>
          </p:nvPr>
        </p:nvSpPr>
        <p:spPr>
          <a:xfrm>
            <a:off x="6502400" y="4300736"/>
            <a:ext cx="6299630" cy="5080160"/>
          </a:xfrm>
          <a:prstGeom prst="rect">
            <a:avLst/>
          </a:prstGeom>
        </p:spPr>
        <p:txBody>
          <a:bodyPr/>
          <a:lstStyle/>
          <a:p>
            <a:pPr marL="635635" indent="-635635" algn="l" defTabSz="288036">
              <a:spcBef>
                <a:spcPts val="2200"/>
              </a:spcBef>
              <a:buSzPct val="43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</a:rPr>
              <a:t>Signaal</a:t>
            </a:r>
            <a:r>
              <a:rPr dirty="0">
                <a:solidFill>
                  <a:srgbClr val="FFFFFF"/>
                </a:solidFill>
              </a:rPr>
              <a:t>-filter </a:t>
            </a:r>
            <a:r>
              <a:rPr dirty="0" err="1">
                <a:solidFill>
                  <a:srgbClr val="FFFFFF"/>
                </a:solidFill>
              </a:rPr>
              <a:t>theorie</a:t>
            </a:r>
            <a:endParaRPr dirty="0">
              <a:solidFill>
                <a:srgbClr val="FFFFFF"/>
              </a:solidFill>
            </a:endParaRPr>
          </a:p>
          <a:p>
            <a:pPr marL="635635" indent="-635635" algn="l" defTabSz="288036">
              <a:spcBef>
                <a:spcPts val="2200"/>
              </a:spcBef>
              <a:buSzPct val="43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</a:rPr>
              <a:t>Ziektegedrag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theorie</a:t>
            </a:r>
            <a:endParaRPr dirty="0">
              <a:solidFill>
                <a:srgbClr val="FFFFFF"/>
              </a:solidFill>
            </a:endParaRPr>
          </a:p>
          <a:p>
            <a:pPr marL="635635" indent="-635635" algn="l" defTabSz="288036">
              <a:spcBef>
                <a:spcPts val="2200"/>
              </a:spcBef>
              <a:buSzPct val="43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</a:rPr>
              <a:t>Autonome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zenuwstelsel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dysfunctie</a:t>
            </a:r>
            <a:endParaRPr dirty="0">
              <a:solidFill>
                <a:srgbClr val="FFFFFF"/>
              </a:solidFill>
            </a:endParaRPr>
          </a:p>
          <a:p>
            <a:pPr marL="635635" indent="-635635" algn="l" defTabSz="288036">
              <a:spcBef>
                <a:spcPts val="2200"/>
              </a:spcBef>
              <a:buSzPct val="43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</a:rPr>
              <a:t>Abnormale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propriocepsis</a:t>
            </a:r>
            <a:endParaRPr dirty="0">
              <a:solidFill>
                <a:srgbClr val="FFFFFF"/>
              </a:solidFill>
            </a:endParaRPr>
          </a:p>
          <a:p>
            <a:pPr marL="635635" indent="-635635" algn="l" defTabSz="288036">
              <a:spcBef>
                <a:spcPts val="2200"/>
              </a:spcBef>
              <a:buSzPct val="43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CGT - </a:t>
            </a:r>
            <a:r>
              <a:rPr dirty="0" err="1">
                <a:solidFill>
                  <a:srgbClr val="FFFFFF"/>
                </a:solidFill>
              </a:rPr>
              <a:t>theorie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829935" y="815642"/>
            <a:ext cx="8949766" cy="155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10 Theorieën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878168"/>
            <a:ext cx="10464800" cy="25400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Somatosensorische Amplificatie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2286000" indent="-2286000">
              <a:buBlip>
                <a:blip r:embed="rId2"/>
              </a:buBlip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Sensatie</a:t>
            </a:r>
            <a:r>
              <a:rPr sz="3600" dirty="0">
                <a:solidFill>
                  <a:srgbClr val="FFFFFF"/>
                </a:solidFill>
              </a:rPr>
              <a:t> =&gt; </a:t>
            </a:r>
            <a:r>
              <a:rPr sz="3600" dirty="0" err="1">
                <a:solidFill>
                  <a:srgbClr val="FFFFFF"/>
                </a:solidFill>
              </a:rPr>
              <a:t>aandacht</a:t>
            </a:r>
            <a:r>
              <a:rPr sz="3600" dirty="0">
                <a:solidFill>
                  <a:srgbClr val="FFFFFF"/>
                </a:solidFill>
              </a:rPr>
              <a:t> =&gt; </a:t>
            </a:r>
            <a:r>
              <a:rPr sz="3600" dirty="0" smtClean="0">
                <a:solidFill>
                  <a:srgbClr val="FFFFFF"/>
                </a:solidFill>
              </a:rPr>
              <a:t>arousal </a:t>
            </a:r>
            <a:r>
              <a:rPr sz="3600" dirty="0">
                <a:solidFill>
                  <a:srgbClr val="FFFFFF"/>
                </a:solidFill>
              </a:rPr>
              <a:t>=&gt; </a:t>
            </a:r>
            <a:r>
              <a:rPr sz="3600" dirty="0" err="1">
                <a:solidFill>
                  <a:srgbClr val="FFFFFF"/>
                </a:solidFill>
              </a:rPr>
              <a:t>wordt</a:t>
            </a:r>
            <a:r>
              <a:rPr sz="3600" dirty="0">
                <a:solidFill>
                  <a:srgbClr val="FFFFFF"/>
                </a:solidFill>
              </a:rPr>
              <a:t> </a:t>
            </a:r>
            <a:r>
              <a:rPr sz="3600" dirty="0" err="1">
                <a:solidFill>
                  <a:srgbClr val="FFFFFF"/>
                </a:solidFill>
              </a:rPr>
              <a:t>groter</a:t>
            </a:r>
            <a:r>
              <a:rPr sz="3600" dirty="0">
                <a:solidFill>
                  <a:srgbClr val="FFFFFF"/>
                </a:solidFill>
              </a:rPr>
              <a:t> =&gt; </a:t>
            </a:r>
            <a:r>
              <a:rPr sz="3600" dirty="0" err="1">
                <a:solidFill>
                  <a:srgbClr val="FFFFFF"/>
                </a:solidFill>
              </a:rPr>
              <a:t>méér</a:t>
            </a:r>
            <a:r>
              <a:rPr sz="3600" dirty="0">
                <a:solidFill>
                  <a:srgbClr val="FFFFFF"/>
                </a:solidFill>
              </a:rPr>
              <a:t> </a:t>
            </a:r>
            <a:r>
              <a:rPr sz="3600" dirty="0" err="1">
                <a:solidFill>
                  <a:srgbClr val="FFFFFF"/>
                </a:solidFill>
              </a:rPr>
              <a:t>aandacht</a:t>
            </a:r>
            <a:r>
              <a:rPr sz="3600" dirty="0">
                <a:solidFill>
                  <a:srgbClr val="FFFFFF"/>
                </a:solidFill>
              </a:rPr>
              <a:t> =&gt; etc. </a:t>
            </a:r>
            <a:r>
              <a:rPr sz="3600" dirty="0" err="1">
                <a:solidFill>
                  <a:srgbClr val="FFFFFF"/>
                </a:solidFill>
              </a:rPr>
              <a:t>etc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Sensitisatie-theorie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194560" indent="-2194560" defTabSz="438911">
              <a:spcBef>
                <a:spcPts val="3400"/>
              </a:spcBef>
              <a:buBlip>
                <a:blip r:embed="rId2"/>
              </a:buBlip>
              <a:defRPr sz="1727">
                <a:solidFill>
                  <a:srgbClr val="000000"/>
                </a:solidFill>
              </a:defRPr>
            </a:pPr>
            <a:r>
              <a:rPr sz="3455">
                <a:solidFill>
                  <a:srgbClr val="FFFFFF"/>
                </a:solidFill>
              </a:rPr>
              <a:t>Versterkte respons door eerdere ervaringen.</a:t>
            </a:r>
          </a:p>
          <a:p>
            <a:pPr marL="2194560" indent="-2194560" defTabSz="438911">
              <a:spcBef>
                <a:spcPts val="3400"/>
              </a:spcBef>
              <a:buBlip>
                <a:blip r:embed="rId2"/>
              </a:buBlip>
              <a:defRPr sz="1727">
                <a:solidFill>
                  <a:srgbClr val="000000"/>
                </a:solidFill>
              </a:defRPr>
            </a:pPr>
            <a:r>
              <a:rPr sz="3455">
                <a:solidFill>
                  <a:srgbClr val="FFFFFF"/>
                </a:solidFill>
              </a:rPr>
              <a:t>Uitgebreid geheugen-complex bij betrokken</a:t>
            </a:r>
          </a:p>
          <a:p>
            <a:pPr marL="2194560" indent="-2194560" defTabSz="438911">
              <a:spcBef>
                <a:spcPts val="3400"/>
              </a:spcBef>
              <a:buBlip>
                <a:blip r:embed="rId2"/>
              </a:buBlip>
              <a:defRPr sz="1727">
                <a:solidFill>
                  <a:srgbClr val="000000"/>
                </a:solidFill>
              </a:defRPr>
            </a:pPr>
            <a:r>
              <a:rPr sz="3455">
                <a:solidFill>
                  <a:srgbClr val="FFFFFF"/>
                </a:solidFill>
              </a:rPr>
              <a:t>Soort 'ingesleten spoor'. . . .</a:t>
            </a:r>
          </a:p>
          <a:p>
            <a:pPr marL="2194560" indent="-2194560" defTabSz="438911">
              <a:spcBef>
                <a:spcPts val="3400"/>
              </a:spcBef>
              <a:buBlip>
                <a:blip r:embed="rId2"/>
              </a:buBlip>
              <a:defRPr sz="1727">
                <a:solidFill>
                  <a:srgbClr val="000000"/>
                </a:solidFill>
              </a:defRPr>
            </a:pPr>
            <a:r>
              <a:rPr sz="3455">
                <a:solidFill>
                  <a:srgbClr val="FFFFFF"/>
                </a:solidFill>
              </a:rPr>
              <a:t>Vergelijk met sensitisatie bij allergie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Sensitiviteit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De een is gevoeliger dan de ander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Gevoeligheid cq sensitiviteit icm niet adequate cognities (=&gt; angst) maakt kwetsbaar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954017" y="218428"/>
            <a:ext cx="11096767" cy="25400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Immuun-sensitisatie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934981" y="2768600"/>
            <a:ext cx="11401329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Cytokinen komen eerder en méér vrij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Bij geringe stress al véél cytokines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Cytokinen = wat bij griep/koorts vrijkomt en de 'malaise-verschijnselen' veroorzaakt.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1431785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Endocriene dysregulatie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Hypothalamus- Hypofyse-Bijnierschors-as (HPA-as) dysregulatie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Vroeg-kinderlijke (0-4jr) stress =&gt; continu te hoog afgestelde stress respons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Signaal-Filter theorie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Organen produceren continu geluiden/prikkels.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Bij 'gezonden':  goed filter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Bij SOLK =&gt; slecht/geen filter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Ziekte-gedrag theorie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Opvattingen beïnvloeden gedrag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Door 'verkeerd' gedrag meer klachten/symptomen</a:t>
            </a:r>
          </a:p>
          <a:p>
            <a:pPr marL="228600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Bv igv Rugklachten: nemen van rust =&gt; spierzwakte. Bij activiteit =&gt; meer pijn.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00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00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320</Words>
  <Application>Microsoft Office PowerPoint</Application>
  <PresentationFormat>Aangepast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Default</vt:lpstr>
      <vt:lpstr>Verklaringsmodellen SOLK</vt:lpstr>
      <vt:lpstr>Somatosensorische amplificatie  Sensitisatie  Sensitiviteit  Imuun-sensitisatie  Endocriene dysregulatie </vt:lpstr>
      <vt:lpstr>Somatosensorische Amplificatie</vt:lpstr>
      <vt:lpstr>Sensitisatie-theorie</vt:lpstr>
      <vt:lpstr>Sensitiviteit</vt:lpstr>
      <vt:lpstr>Immuun-sensitisatie</vt:lpstr>
      <vt:lpstr>Endocriene dysregulatie</vt:lpstr>
      <vt:lpstr>Signaal-Filter theorie</vt:lpstr>
      <vt:lpstr>Ziekte-gedrag theorie</vt:lpstr>
      <vt:lpstr>Autonome zenuwstelsel dysregulatie</vt:lpstr>
      <vt:lpstr>Abnormale proprioceptie theorie </vt:lpstr>
      <vt:lpstr>CGT-model</vt:lpstr>
      <vt:lpstr>Casus 'Duizeligheid'</vt:lpstr>
      <vt:lpstr>Casus 'Steken in de flank'</vt:lpstr>
      <vt:lpstr>PowerPoint-presentatie</vt:lpstr>
      <vt:lpstr>Oefenen in rollenspel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Verklaringsmodellen SOLK</dc:title>
  <dc:creator>Walstock, Dick</dc:creator>
  <cp:lastModifiedBy>Blankenstein, Nettie</cp:lastModifiedBy>
  <cp:revision>2</cp:revision>
  <dcterms:modified xsi:type="dcterms:W3CDTF">2017-01-09T12:46:00Z</dcterms:modified>
</cp:coreProperties>
</file>