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67" r:id="rId2"/>
    <p:sldId id="268" r:id="rId3"/>
    <p:sldId id="260" r:id="rId4"/>
    <p:sldId id="270" r:id="rId5"/>
    <p:sldId id="259" r:id="rId6"/>
    <p:sldId id="264" r:id="rId7"/>
    <p:sldId id="265" r:id="rId8"/>
    <p:sldId id="262" r:id="rId9"/>
    <p:sldId id="269" r:id="rId10"/>
    <p:sldId id="263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0905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8752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35954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3908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74219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722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1283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979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765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690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1437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992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943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399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425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22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September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6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16A14-488F-41DA-922E-4CF82859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err="1"/>
              <a:t>Blended</a:t>
            </a:r>
            <a:r>
              <a:rPr lang="nl-NL" sz="3600" dirty="0"/>
              <a:t> </a:t>
            </a:r>
            <a:r>
              <a:rPr lang="nl-NL" sz="3600" dirty="0" err="1"/>
              <a:t>learning</a:t>
            </a:r>
            <a:r>
              <a:rPr lang="nl-NL" sz="3600" dirty="0"/>
              <a:t> tijdens de huisartsopleiding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A14A8D17-DB52-4A66-8549-DFD5A5BF8B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2408" y="1925312"/>
            <a:ext cx="7212563" cy="453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3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FCEB6-DB6C-48F7-95B8-9663D0A2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963" y="624110"/>
            <a:ext cx="9952649" cy="1280890"/>
          </a:xfrm>
        </p:spPr>
        <p:txBody>
          <a:bodyPr/>
          <a:lstStyle/>
          <a:p>
            <a:r>
              <a:rPr lang="nl-NL" dirty="0"/>
              <a:t>Wat vraagt dit van docenten?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417ECA-CDE1-4370-A4BC-C00BA8B38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4910" y="2545445"/>
            <a:ext cx="9759702" cy="3365777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Flexibiliteit</a:t>
            </a:r>
          </a:p>
          <a:p>
            <a:r>
              <a:rPr lang="nl-NL" sz="2400" dirty="0"/>
              <a:t>Goed voorbereiden / langere termijn</a:t>
            </a:r>
          </a:p>
          <a:p>
            <a:r>
              <a:rPr lang="nl-NL" sz="2400" dirty="0"/>
              <a:t>Vertrouwen in aios/ opleider </a:t>
            </a:r>
          </a:p>
          <a:p>
            <a:r>
              <a:rPr lang="nl-NL" sz="2400" dirty="0"/>
              <a:t>Vormgeven van de Learning community</a:t>
            </a:r>
          </a:p>
          <a:p>
            <a:r>
              <a:rPr lang="nl-NL" sz="2400" dirty="0"/>
              <a:t>Soms loslaten van vertrouwde vormen van onderwijs</a:t>
            </a:r>
          </a:p>
          <a:p>
            <a:r>
              <a:rPr lang="nl-NL" sz="2400" dirty="0"/>
              <a:t>de kenmerken van de lerende: 	gevoel </a:t>
            </a:r>
          </a:p>
          <a:p>
            <a:pPr marL="0" indent="0">
              <a:buNone/>
            </a:pPr>
            <a:r>
              <a:rPr lang="nl-NL" sz="2400" dirty="0"/>
              <a:t>    van controle, autonomie en competentie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7BFE55-450C-4373-BE06-36E3681C4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0239" y="1264555"/>
            <a:ext cx="3845016" cy="249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5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D22A0-98AF-4B93-BF84-14D0D08D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Plenair terugkoppeling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3A41FB-F527-4FA0-8950-FC7522EDB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Wat is een super goede tip, </a:t>
            </a:r>
            <a:r>
              <a:rPr lang="nl-NL" sz="2400" dirty="0" err="1"/>
              <a:t>eye</a:t>
            </a:r>
            <a:r>
              <a:rPr lang="nl-NL" sz="2400" dirty="0"/>
              <a:t> opener?</a:t>
            </a:r>
          </a:p>
          <a:p>
            <a:r>
              <a:rPr lang="nl-NL" sz="2400" dirty="0"/>
              <a:t>Waar is scholing of ondersteuning op nodig?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b="1" dirty="0"/>
              <a:t>Link naar hele praktische tips </a:t>
            </a:r>
            <a:r>
              <a:rPr lang="nl-NL" sz="2400" dirty="0"/>
              <a:t>https://www.todaysteachingtools.com/uploads/2/5/2/3/25236348/online_les_-_deck_1_.pdf</a:t>
            </a:r>
          </a:p>
        </p:txBody>
      </p:sp>
    </p:spTree>
    <p:extLst>
      <p:ext uri="{BB962C8B-B14F-4D97-AF65-F5344CB8AC3E}">
        <p14:creationId xmlns:p14="http://schemas.microsoft.com/office/powerpoint/2010/main" val="154506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FA2DC-D3B7-4762-A995-4AEDE339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3F939C-5B02-46C7-B376-5246BF728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Doelen van vandaag, context </a:t>
            </a:r>
            <a:r>
              <a:rPr lang="nl-NL" dirty="0" err="1"/>
              <a:t>blended</a:t>
            </a:r>
            <a:r>
              <a:rPr lang="nl-NL" dirty="0"/>
              <a:t> leren</a:t>
            </a:r>
          </a:p>
          <a:p>
            <a:r>
              <a:rPr lang="nl-NL" dirty="0"/>
              <a:t>Wat weten we nu over </a:t>
            </a:r>
            <a:r>
              <a:rPr lang="nl-NL" dirty="0" err="1"/>
              <a:t>blended</a:t>
            </a:r>
            <a:r>
              <a:rPr lang="nl-NL" dirty="0"/>
              <a:t> leren (</a:t>
            </a:r>
            <a:r>
              <a:rPr lang="nl-NL" dirty="0" err="1"/>
              <a:t>evidence</a:t>
            </a:r>
            <a:r>
              <a:rPr lang="nl-NL" dirty="0"/>
              <a:t>) </a:t>
            </a:r>
          </a:p>
          <a:p>
            <a:r>
              <a:rPr lang="nl-NL" dirty="0"/>
              <a:t>Subgroepen naar aanleiding hiervan (random) 10 minuten</a:t>
            </a:r>
          </a:p>
          <a:p>
            <a:r>
              <a:rPr lang="nl-NL" dirty="0"/>
              <a:t>Korte terugkoppeling: hoe helpt ons dit voor het onderwijs nu</a:t>
            </a:r>
          </a:p>
          <a:p>
            <a:r>
              <a:rPr lang="nl-NL" dirty="0"/>
              <a:t>in subgroepen per themagroep (30 minuten) </a:t>
            </a:r>
          </a:p>
          <a:p>
            <a:pPr marL="0" indent="0">
              <a:buNone/>
            </a:pPr>
            <a:r>
              <a:rPr lang="nl-NL" dirty="0"/>
              <a:t>	Delen van elkaars voorbeelden , hoe helpt dit kader bij de vragen die je 	hebt?</a:t>
            </a:r>
          </a:p>
          <a:p>
            <a:r>
              <a:rPr lang="nl-NL" dirty="0"/>
              <a:t>Plenair, wat moet je beslist gaan doen, </a:t>
            </a:r>
            <a:r>
              <a:rPr lang="nl-NL" dirty="0" err="1"/>
              <a:t>eye</a:t>
            </a:r>
            <a:r>
              <a:rPr lang="nl-NL" dirty="0"/>
              <a:t> opener , waar is scholing of ondersteuning op nodig. </a:t>
            </a:r>
          </a:p>
        </p:txBody>
      </p:sp>
    </p:spTree>
    <p:extLst>
      <p:ext uri="{BB962C8B-B14F-4D97-AF65-F5344CB8AC3E}">
        <p14:creationId xmlns:p14="http://schemas.microsoft.com/office/powerpoint/2010/main" val="328793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C6DFD-2DC6-4A79-AB56-CCB46506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Blended</a:t>
            </a:r>
            <a:r>
              <a:rPr lang="nl-NL" dirty="0"/>
              <a:t> 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47660D-ADFE-4502-AC80-05EE4A1A4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Een hybride vorm van leren waarin een mix van leervormen wordt gebruikt om tot een optimalisering van leren te komen. Vaak spreekt men daarbij van face-</a:t>
            </a:r>
            <a:r>
              <a:rPr kumimoji="0" lang="nl-NL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</a:t>
            </a: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-face-onderwijs (F2F) onderwijs in interactie met ICT onderwijs.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568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97E86-9C03-49F9-BBB1-EC571842A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</a:t>
            </a:r>
            <a:r>
              <a:rPr lang="nl-NL" dirty="0" err="1"/>
              <a:t>blended</a:t>
            </a:r>
            <a:r>
              <a:rPr lang="nl-NL" dirty="0"/>
              <a:t>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6757CB-8CC5-4848-A6FE-577661173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800" dirty="0"/>
              <a:t>Noodzaak op dit moment</a:t>
            </a:r>
          </a:p>
          <a:p>
            <a:r>
              <a:rPr lang="nl-NL" sz="2800" dirty="0"/>
              <a:t>Juiste match met wat aios in praktijk tegen komt (“</a:t>
            </a:r>
            <a:r>
              <a:rPr lang="nl-NL" sz="2800" dirty="0" err="1"/>
              <a:t>just</a:t>
            </a:r>
            <a:r>
              <a:rPr lang="nl-NL" sz="2800" dirty="0"/>
              <a:t> in </a:t>
            </a:r>
            <a:r>
              <a:rPr lang="nl-NL" sz="2800" dirty="0" err="1"/>
              <a:t>time”principe</a:t>
            </a:r>
            <a:r>
              <a:rPr lang="nl-NL" sz="2800" dirty="0"/>
              <a:t>)</a:t>
            </a:r>
          </a:p>
          <a:p>
            <a:r>
              <a:rPr lang="nl-NL" sz="2800" dirty="0"/>
              <a:t>Stimuleert zelfsturing 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err="1"/>
              <a:t>Self</a:t>
            </a:r>
            <a:r>
              <a:rPr lang="nl-NL" sz="2800" dirty="0"/>
              <a:t> </a:t>
            </a:r>
            <a:r>
              <a:rPr lang="nl-NL" sz="2800" dirty="0" err="1"/>
              <a:t>Determination</a:t>
            </a:r>
            <a:r>
              <a:rPr lang="nl-NL" sz="2800" dirty="0"/>
              <a:t> </a:t>
            </a:r>
            <a:r>
              <a:rPr lang="nl-NL" sz="2800" dirty="0" err="1"/>
              <a:t>Theory</a:t>
            </a:r>
            <a:r>
              <a:rPr lang="nl-NL" sz="2800" dirty="0"/>
              <a:t> (SDT)*</a:t>
            </a:r>
          </a:p>
          <a:p>
            <a:r>
              <a:rPr lang="nl-NL" sz="2800" dirty="0"/>
              <a:t>Meer variatie in leervormen: daardoor beter aansluitend bij leerstijl en leerbehoeftes en meer plezier in leren</a:t>
            </a:r>
          </a:p>
          <a:p>
            <a:r>
              <a:rPr lang="nl-NL" sz="2800" dirty="0"/>
              <a:t>Kan efficiënter en effectiever zijn</a:t>
            </a:r>
          </a:p>
        </p:txBody>
      </p:sp>
    </p:spTree>
    <p:extLst>
      <p:ext uri="{BB962C8B-B14F-4D97-AF65-F5344CB8AC3E}">
        <p14:creationId xmlns:p14="http://schemas.microsoft.com/office/powerpoint/2010/main" val="120016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EC071-CC8D-4BDB-8AF4-0289076E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over </a:t>
            </a:r>
            <a:r>
              <a:rPr lang="nl-NL" dirty="0" err="1"/>
              <a:t>blended</a:t>
            </a:r>
            <a:r>
              <a:rPr lang="nl-NL" dirty="0"/>
              <a:t> leren? (</a:t>
            </a:r>
            <a:r>
              <a:rPr lang="nl-NL" dirty="0" err="1"/>
              <a:t>evidence</a:t>
            </a:r>
            <a:r>
              <a:rPr lang="nl-NL" dirty="0"/>
              <a:t>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23C2AB-DF88-48BF-B78D-06D44385D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Veel onderzoek gedaan, vooral naar </a:t>
            </a:r>
            <a:r>
              <a:rPr lang="nl-NL" sz="2400" dirty="0" err="1"/>
              <a:t>flipped</a:t>
            </a:r>
            <a:r>
              <a:rPr lang="nl-NL" sz="2400" dirty="0"/>
              <a:t> classroom in vergelijking met volledig F2F onderwijs en volledig online onderwijs</a:t>
            </a:r>
          </a:p>
          <a:p>
            <a:endParaRPr lang="nl-NL" sz="2400" dirty="0"/>
          </a:p>
          <a:p>
            <a:r>
              <a:rPr lang="nl-NL" sz="2400" dirty="0"/>
              <a:t>In meeste gevallen is </a:t>
            </a:r>
            <a:r>
              <a:rPr lang="nl-NL" sz="2400" dirty="0" err="1"/>
              <a:t>blended</a:t>
            </a:r>
            <a:r>
              <a:rPr lang="nl-NL" sz="2400" dirty="0"/>
              <a:t> effectiever dan volledig F2F of volledig online, maar daarbij een aantal belangrijke aandachtspunten om mee te nemen.  </a:t>
            </a:r>
          </a:p>
        </p:txBody>
      </p:sp>
    </p:spTree>
    <p:extLst>
      <p:ext uri="{BB962C8B-B14F-4D97-AF65-F5344CB8AC3E}">
        <p14:creationId xmlns:p14="http://schemas.microsoft.com/office/powerpoint/2010/main" val="9570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BD24F-1747-40CF-8243-B1D8E5EC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Evidence</a:t>
            </a:r>
            <a:r>
              <a:rPr lang="nl-NL" dirty="0"/>
              <a:t>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BBC086-6475-4744-91E4-AD7EC8166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32193"/>
            <a:ext cx="8915400" cy="5220534"/>
          </a:xfrm>
        </p:spPr>
        <p:txBody>
          <a:bodyPr>
            <a:normAutofit/>
          </a:bodyPr>
          <a:lstStyle/>
          <a:p>
            <a:r>
              <a:rPr lang="nl-NL" sz="2400" dirty="0"/>
              <a:t>BL stimuleert zelfsturing / </a:t>
            </a:r>
            <a:r>
              <a:rPr lang="nl-NL" sz="2400" dirty="0" err="1"/>
              <a:t>self</a:t>
            </a:r>
            <a:r>
              <a:rPr lang="nl-NL" sz="2400" dirty="0"/>
              <a:t> </a:t>
            </a:r>
            <a:r>
              <a:rPr lang="nl-NL" sz="2400" dirty="0" err="1"/>
              <a:t>directed</a:t>
            </a:r>
            <a:r>
              <a:rPr lang="nl-NL" sz="2400" dirty="0"/>
              <a:t> </a:t>
            </a:r>
            <a:r>
              <a:rPr lang="nl-NL" sz="2400" dirty="0" err="1"/>
              <a:t>learning</a:t>
            </a:r>
            <a:endParaRPr lang="nl-NL" sz="2400" dirty="0"/>
          </a:p>
          <a:p>
            <a:r>
              <a:rPr lang="nl-NL" sz="2400" dirty="0"/>
              <a:t>Positief: online gedeelte zelf in te plannen, eigen tempo. Live te gebruiken voor reflectie en feedback</a:t>
            </a:r>
          </a:p>
          <a:p>
            <a:r>
              <a:rPr lang="nl-NL" sz="2400" dirty="0" err="1"/>
              <a:t>Flipped</a:t>
            </a:r>
            <a:r>
              <a:rPr lang="nl-NL" sz="2400" dirty="0"/>
              <a:t> voldoet meer aan behoefte studenten dan volledig online of volledig F2F. </a:t>
            </a:r>
          </a:p>
          <a:p>
            <a:r>
              <a:rPr lang="nl-NL" sz="2400" dirty="0"/>
              <a:t>Starten met quiz bij live gedeelte maakt onderwijs effectiever</a:t>
            </a:r>
          </a:p>
          <a:p>
            <a:r>
              <a:rPr lang="nl-NL" sz="2400" b="1" u="sng" dirty="0"/>
              <a:t>Geen</a:t>
            </a:r>
            <a:r>
              <a:rPr lang="nl-NL" sz="2400" dirty="0"/>
              <a:t> verschil in effectiviteit BL voor gender en leeftijd</a:t>
            </a:r>
          </a:p>
          <a:p>
            <a:r>
              <a:rPr lang="nl-NL" sz="2400" dirty="0"/>
              <a:t>Goede technologie en hoog interactieniveau geeft hogere motivatie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95758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19125-3AE5-460B-9300-C89B9326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Evidence</a:t>
            </a:r>
            <a:r>
              <a:rPr lang="nl-NL" dirty="0"/>
              <a:t>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F8406F-C682-448E-9E61-E219057BF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9919" y="1619075"/>
            <a:ext cx="9004693" cy="4292147"/>
          </a:xfrm>
        </p:spPr>
        <p:txBody>
          <a:bodyPr>
            <a:normAutofit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 BL moet online en F2F </a:t>
            </a:r>
            <a:r>
              <a:rPr kumimoji="0" lang="nl-NL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complementair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zijn en een verbinding tussen beiden delen gelegd worden</a:t>
            </a:r>
          </a:p>
          <a:p>
            <a:pPr>
              <a:buClr>
                <a:srgbClr val="A53010"/>
              </a:buClr>
              <a:defRPr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Goede cursusopbouw/ structuur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Belangrijk onderdeel te zijn van een </a:t>
            </a:r>
            <a:r>
              <a:rPr lang="nl-NL" sz="24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betekenisvolle 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leeromgeving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nl-N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Learner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nl-N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identity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Gevoel </a:t>
            </a:r>
            <a:r>
              <a:rPr kumimoji="0" lang="nl-NL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 controle te zijn 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en onderdeel van een </a:t>
            </a:r>
            <a:r>
              <a:rPr kumimoji="0" lang="nl-NL" sz="2400" b="0" i="0" u="sng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learning</a:t>
            </a:r>
            <a:r>
              <a:rPr kumimoji="0" lang="nl-NL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</a:t>
            </a:r>
            <a:r>
              <a:rPr lang="nl-NL" sz="2400" u="sng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ommunity</a:t>
            </a:r>
            <a:endParaRPr lang="nl-NL" sz="2400" u="sng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Bij F2F activiteiten als rollenspellen, </a:t>
            </a:r>
            <a:r>
              <a:rPr lang="nl-NL" sz="2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narratives</a:t>
            </a:r>
            <a:r>
              <a:rPr lang="nl-N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en reflectie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Belang van docenten die goed presenteren en </a:t>
            </a:r>
            <a:r>
              <a:rPr kumimoji="0" lang="nl-NL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verbinding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leggen tussen de verschillende onderdelen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82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3D0607-C1A8-48FD-A328-FA7160AF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Samenvattend: Effectief </a:t>
            </a:r>
            <a:r>
              <a:rPr lang="nl-NL" dirty="0" err="1"/>
              <a:t>blended</a:t>
            </a:r>
            <a:r>
              <a:rPr lang="nl-NL" dirty="0"/>
              <a:t> leren</a:t>
            </a:r>
            <a:br>
              <a:rPr lang="nl-NL" dirty="0"/>
            </a:br>
            <a:r>
              <a:rPr lang="nl-NL" dirty="0"/>
              <a:t>didactisch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3F0386-457D-4412-B1BE-C933E1C2B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Heldere doelen</a:t>
            </a:r>
          </a:p>
          <a:p>
            <a:r>
              <a:rPr lang="nl-NL" sz="2400" dirty="0"/>
              <a:t>Duidelijke cursusstructuur en -instructie</a:t>
            </a:r>
          </a:p>
          <a:p>
            <a:r>
              <a:rPr lang="nl-NL" sz="2400" dirty="0"/>
              <a:t>Goede voorbereiding voorafgaande aan interactieve gedeelte</a:t>
            </a:r>
          </a:p>
          <a:p>
            <a:r>
              <a:rPr lang="nl-NL" sz="2400" dirty="0"/>
              <a:t>Kom terug op online, e-</a:t>
            </a:r>
            <a:r>
              <a:rPr lang="nl-NL" sz="2400" dirty="0" err="1"/>
              <a:t>learning</a:t>
            </a:r>
            <a:r>
              <a:rPr lang="nl-NL" sz="2400" dirty="0"/>
              <a:t> gedeelte in onderwijs (quiz) , varieer, stimuleer discussie en reflectie</a:t>
            </a:r>
          </a:p>
          <a:p>
            <a:r>
              <a:rPr lang="nl-NL" sz="2400" dirty="0"/>
              <a:t>Laat deelnemers actieve bijdrage leveren door dingen te delen (via mail, casus inleveren </a:t>
            </a:r>
            <a:r>
              <a:rPr lang="nl-NL" sz="2400" dirty="0" err="1"/>
              <a:t>enz</a:t>
            </a:r>
            <a:r>
              <a:rPr lang="nl-NL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785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1BA91-A32D-4432-AC41-A9823C064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Effectief </a:t>
            </a:r>
            <a:r>
              <a:rPr lang="nl-NL" dirty="0" err="1"/>
              <a:t>Blended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: Lerende en Leeromgeving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8610C7-F004-492B-99F4-AD3BC299C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792510" cy="4453812"/>
          </a:xfrm>
        </p:spPr>
        <p:txBody>
          <a:bodyPr>
            <a:normAutofit fontScale="92500" lnSpcReduction="20000"/>
          </a:bodyPr>
          <a:lstStyle/>
          <a:p>
            <a:r>
              <a:rPr lang="nl-NL" sz="2400" b="1" dirty="0"/>
              <a:t>Lerende: </a:t>
            </a:r>
          </a:p>
          <a:p>
            <a:pPr marL="0" indent="0">
              <a:buNone/>
            </a:pPr>
            <a:r>
              <a:rPr lang="nl-NL" sz="2400" dirty="0"/>
              <a:t>	gevoel  zelf in controle te zijn</a:t>
            </a:r>
          </a:p>
          <a:p>
            <a:pPr marL="0" indent="0">
              <a:buNone/>
            </a:pPr>
            <a:r>
              <a:rPr lang="nl-NL" sz="2400" dirty="0"/>
              <a:t>	Autonomie in leren (</a:t>
            </a:r>
            <a:r>
              <a:rPr lang="nl-NL" sz="2400" dirty="0" err="1"/>
              <a:t>just</a:t>
            </a:r>
            <a:r>
              <a:rPr lang="nl-NL" sz="2400" dirty="0"/>
              <a:t> in time)</a:t>
            </a:r>
          </a:p>
          <a:p>
            <a:pPr marL="0" indent="0">
              <a:buNone/>
            </a:pPr>
            <a:r>
              <a:rPr lang="nl-NL" sz="2400" dirty="0"/>
              <a:t>	Gevoel van competentie</a:t>
            </a:r>
          </a:p>
          <a:p>
            <a:r>
              <a:rPr lang="nl-NL" sz="2400" b="1" dirty="0"/>
              <a:t>Leeromgeving:</a:t>
            </a:r>
          </a:p>
          <a:p>
            <a:pPr marL="0" indent="0">
              <a:buNone/>
            </a:pPr>
            <a:r>
              <a:rPr lang="nl-NL" sz="2400"/>
              <a:t>      Betekenisvol </a:t>
            </a:r>
            <a:r>
              <a:rPr lang="nl-NL" sz="2400" dirty="0"/>
              <a:t>(de praktijk) </a:t>
            </a:r>
          </a:p>
          <a:p>
            <a:pPr marL="0" indent="0">
              <a:buNone/>
            </a:pPr>
            <a:r>
              <a:rPr lang="nl-NL" sz="2400" dirty="0"/>
              <a:t>      Learning community</a:t>
            </a:r>
          </a:p>
          <a:p>
            <a:pPr marL="0" indent="0">
              <a:buNone/>
            </a:pPr>
            <a:r>
              <a:rPr lang="nl-NL" sz="2400" dirty="0"/>
              <a:t>	Doelgerichtheid en plezier in de leergroep</a:t>
            </a:r>
          </a:p>
          <a:p>
            <a:pPr marL="0" indent="0">
              <a:buNone/>
            </a:pPr>
            <a:r>
              <a:rPr lang="nl-NL" sz="2400" dirty="0"/>
              <a:t>	Goede technische ondersteuning</a:t>
            </a:r>
          </a:p>
          <a:p>
            <a:pPr marL="0" indent="0">
              <a:buNone/>
            </a:pPr>
            <a:r>
              <a:rPr lang="nl-NL" sz="2400" dirty="0"/>
              <a:t>	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257754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555</Words>
  <Application>Microsoft Office PowerPoint</Application>
  <PresentationFormat>Breedbeeld</PresentationFormat>
  <Paragraphs>69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Sliert</vt:lpstr>
      <vt:lpstr>Blended learning tijdens de huisartsopleiding</vt:lpstr>
      <vt:lpstr>Programma</vt:lpstr>
      <vt:lpstr>Blended leren</vt:lpstr>
      <vt:lpstr>Waarom blended leren?</vt:lpstr>
      <vt:lpstr>Wat weten we over blended leren? (evidence) </vt:lpstr>
      <vt:lpstr>Evidence (1)</vt:lpstr>
      <vt:lpstr>Evidence (2)</vt:lpstr>
      <vt:lpstr>Samenvattend: Effectief blended leren didactisch</vt:lpstr>
      <vt:lpstr>Effectief Blended learning : Lerende en Leeromgeving</vt:lpstr>
      <vt:lpstr>Wat vraagt dit van docenten? </vt:lpstr>
      <vt:lpstr>Plenair terugkoppeling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Blended learning tijdens de huisartsopleiding</dc:title>
  <dc:creator>Beatrijs de Leede</dc:creator>
  <cp:lastModifiedBy>Vlak, S.M. (Sylvia)</cp:lastModifiedBy>
  <cp:revision>25</cp:revision>
  <dcterms:created xsi:type="dcterms:W3CDTF">2020-09-06T19:17:51Z</dcterms:created>
  <dcterms:modified xsi:type="dcterms:W3CDTF">2020-09-18T07:16:25Z</dcterms:modified>
</cp:coreProperties>
</file>